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0"/>
  </p:notesMasterIdLst>
  <p:sldIdLst>
    <p:sldId id="256" r:id="rId5"/>
    <p:sldId id="262" r:id="rId6"/>
    <p:sldId id="263" r:id="rId7"/>
    <p:sldId id="277" r:id="rId8"/>
    <p:sldId id="280" r:id="rId9"/>
    <p:sldId id="265" r:id="rId10"/>
    <p:sldId id="282" r:id="rId11"/>
    <p:sldId id="283" r:id="rId12"/>
    <p:sldId id="281" r:id="rId13"/>
    <p:sldId id="266" r:id="rId14"/>
    <p:sldId id="268" r:id="rId15"/>
    <p:sldId id="269" r:id="rId16"/>
    <p:sldId id="270" r:id="rId17"/>
    <p:sldId id="271" r:id="rId18"/>
    <p:sldId id="257"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C57"/>
    <a:srgbClr val="CC0066"/>
    <a:srgbClr val="1E1C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02" autoAdjust="0"/>
    <p:restoredTop sz="99460" autoAdjust="0"/>
  </p:normalViewPr>
  <p:slideViewPr>
    <p:cSldViewPr snapToObjects="1">
      <p:cViewPr varScale="1">
        <p:scale>
          <a:sx n="165" d="100"/>
          <a:sy n="165" d="100"/>
        </p:scale>
        <p:origin x="216" y="28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E5623C-D667-4D43-B89E-C68331941766}" type="datetimeFigureOut">
              <a:rPr lang="en-AU" smtClean="0"/>
              <a:t>20/3/20</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CF54CC-E740-40A6-88FE-8772ACA20E0E}" type="slidenum">
              <a:rPr lang="en-AU" smtClean="0"/>
              <a:t>‹#›</a:t>
            </a:fld>
            <a:endParaRPr lang="en-AU"/>
          </a:p>
        </p:txBody>
      </p:sp>
    </p:spTree>
    <p:extLst>
      <p:ext uri="{BB962C8B-B14F-4D97-AF65-F5344CB8AC3E}">
        <p14:creationId xmlns:p14="http://schemas.microsoft.com/office/powerpoint/2010/main" val="375274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1</a:t>
            </a:fld>
            <a:endParaRPr lang="en-AU"/>
          </a:p>
        </p:txBody>
      </p:sp>
    </p:spTree>
    <p:extLst>
      <p:ext uri="{BB962C8B-B14F-4D97-AF65-F5344CB8AC3E}">
        <p14:creationId xmlns:p14="http://schemas.microsoft.com/office/powerpoint/2010/main" val="2609554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2B966B8-27F2-4AAC-9D0F-514F68AE4C7C}" type="slidenum">
              <a:rPr lang="en-AU" smtClean="0"/>
              <a:t>2</a:t>
            </a:fld>
            <a:endParaRPr lang="en-AU"/>
          </a:p>
        </p:txBody>
      </p:sp>
    </p:spTree>
    <p:extLst>
      <p:ext uri="{BB962C8B-B14F-4D97-AF65-F5344CB8AC3E}">
        <p14:creationId xmlns:p14="http://schemas.microsoft.com/office/powerpoint/2010/main" val="11103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4</a:t>
            </a:fld>
            <a:endParaRPr lang="en-AU"/>
          </a:p>
        </p:txBody>
      </p:sp>
    </p:spTree>
    <p:extLst>
      <p:ext uri="{BB962C8B-B14F-4D97-AF65-F5344CB8AC3E}">
        <p14:creationId xmlns:p14="http://schemas.microsoft.com/office/powerpoint/2010/main" val="2609554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7" name="Picture 6" descr="PowerPoint16_9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3817" cy="514350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pic>
        <p:nvPicPr>
          <p:cNvPr id="6" name="Picture 5" descr="PowerPoint16_9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3817" cy="5143500"/>
          </a:xfrm>
          <a:prstGeom prst="rect">
            <a:avLst/>
          </a:prstGeom>
        </p:spPr>
      </p:pic>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pic>
        <p:nvPicPr>
          <p:cNvPr id="5" name="Picture 4" descr="PowerPoint16_9in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3817" cy="5143500"/>
          </a:xfrm>
          <a:prstGeom prst="rect">
            <a:avLst/>
          </a:prstGeom>
        </p:spPr>
      </p:pic>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3/20/20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33817" cy="5143500"/>
            <a:chOff x="0" y="0"/>
            <a:chExt cx="9133817" cy="5143500"/>
          </a:xfrm>
        </p:grpSpPr>
        <p:pic>
          <p:nvPicPr>
            <p:cNvPr id="4" name="Picture 3" descr="PowerPoint16_9m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3817" cy="5143500"/>
            </a:xfrm>
            <a:prstGeom prst="rect">
              <a:avLst/>
            </a:prstGeom>
          </p:spPr>
        </p:pic>
        <p:sp>
          <p:nvSpPr>
            <p:cNvPr id="6" name="TextBox 5"/>
            <p:cNvSpPr txBox="1"/>
            <p:nvPr/>
          </p:nvSpPr>
          <p:spPr>
            <a:xfrm>
              <a:off x="609591" y="928866"/>
              <a:ext cx="7859216" cy="1261884"/>
            </a:xfrm>
            <a:prstGeom prst="rect">
              <a:avLst/>
            </a:prstGeom>
            <a:noFill/>
          </p:spPr>
          <p:txBody>
            <a:bodyPr wrap="square" rtlCol="0">
              <a:spAutoFit/>
            </a:bodyPr>
            <a:lstStyle/>
            <a:p>
              <a:pPr fontAlgn="base"/>
              <a:r>
                <a:rPr lang="en-AU" sz="3600" dirty="0">
                  <a:solidFill>
                    <a:schemeClr val="bg1"/>
                  </a:solidFill>
                </a:rPr>
                <a:t>The Presentation Pillar of Hospitality: </a:t>
              </a:r>
              <a:endParaRPr lang="en-AU" sz="800" dirty="0">
                <a:solidFill>
                  <a:schemeClr val="bg1"/>
                </a:solidFill>
              </a:endParaRPr>
            </a:p>
            <a:p>
              <a:pPr fontAlgn="base"/>
              <a:endParaRPr lang="en-AU" sz="200" dirty="0">
                <a:solidFill>
                  <a:schemeClr val="bg1"/>
                </a:solidFill>
              </a:endParaRPr>
            </a:p>
            <a:p>
              <a:pPr fontAlgn="base"/>
              <a:r>
                <a:rPr lang="en-US" sz="3600" dirty="0">
                  <a:solidFill>
                    <a:schemeClr val="bg1"/>
                  </a:solidFill>
                </a:rPr>
                <a:t>At Home with “Otherness”</a:t>
              </a:r>
              <a:endParaRPr lang="en-AU" sz="3600" dirty="0">
                <a:solidFill>
                  <a:schemeClr val="bg1"/>
                </a:solidFill>
              </a:endParaRPr>
            </a:p>
          </p:txBody>
        </p:sp>
      </p:grpSp>
    </p:spTree>
    <p:extLst>
      <p:ext uri="{BB962C8B-B14F-4D97-AF65-F5344CB8AC3E}">
        <p14:creationId xmlns:p14="http://schemas.microsoft.com/office/powerpoint/2010/main" val="373690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3401"/>
            <a:ext cx="3733800" cy="4478149"/>
          </a:xfrm>
          <a:prstGeom prst="rect">
            <a:avLst/>
          </a:prstGeom>
        </p:spPr>
        <p:txBody>
          <a:bodyPr wrap="square">
            <a:spAutoFit/>
          </a:bodyPr>
          <a:lstStyle/>
          <a:p>
            <a:pPr>
              <a:spcBef>
                <a:spcPts val="600"/>
              </a:spcBef>
            </a:pPr>
            <a:r>
              <a:rPr lang="en-AU" sz="2000" dirty="0"/>
              <a:t>In all that, partly, we are losing our souls because in it there is no space or time for hospitality and hospitality is the mark of a truly gracious soul. </a:t>
            </a:r>
          </a:p>
          <a:p>
            <a:pPr>
              <a:spcBef>
                <a:spcPts val="600"/>
              </a:spcBef>
            </a:pPr>
            <a:r>
              <a:rPr lang="en-AU" sz="2000" dirty="0"/>
              <a:t>Would that the hallmark of our Christian homes and churches be the graciousness of our welcome and would that when we die, each of us, might be most remembered for that, our hospitality, the graciousness of our welcome!” </a:t>
            </a:r>
            <a:r>
              <a:rPr lang="en-AU" sz="1600" dirty="0"/>
              <a:t>(Ron </a:t>
            </a:r>
            <a:r>
              <a:rPr lang="en-AU" sz="1600" dirty="0" err="1"/>
              <a:t>Rolheiser</a:t>
            </a:r>
            <a:r>
              <a:rPr lang="en-AU" sz="1600" dirty="0"/>
              <a:t>, “Make Your Welcome Hearty”)</a:t>
            </a:r>
          </a:p>
        </p:txBody>
      </p:sp>
      <p:pic>
        <p:nvPicPr>
          <p:cNvPr id="7170" name="Picture 2" descr="Image result for welcoming all people into home"/>
          <p:cNvPicPr>
            <a:picLocks noChangeAspect="1" noChangeArrowheads="1"/>
          </p:cNvPicPr>
          <p:nvPr/>
        </p:nvPicPr>
        <p:blipFill rotWithShape="1">
          <a:blip r:embed="rId2">
            <a:extLst>
              <a:ext uri="{28A0092B-C50C-407E-A947-70E740481C1C}">
                <a14:useLocalDpi xmlns:a14="http://schemas.microsoft.com/office/drawing/2010/main" val="0"/>
              </a:ext>
            </a:extLst>
          </a:blip>
          <a:srcRect b="16346"/>
          <a:stretch/>
        </p:blipFill>
        <p:spPr bwMode="auto">
          <a:xfrm>
            <a:off x="5743320" y="478448"/>
            <a:ext cx="2943480" cy="369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7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818572"/>
            <a:ext cx="4648200" cy="3108543"/>
          </a:xfrm>
          <a:prstGeom prst="rect">
            <a:avLst/>
          </a:prstGeom>
        </p:spPr>
        <p:txBody>
          <a:bodyPr wrap="square">
            <a:spAutoFit/>
          </a:bodyPr>
          <a:lstStyle/>
          <a:p>
            <a:pPr lvl="0" algn="ctr"/>
            <a:r>
              <a:rPr lang="en-AU" sz="2800" dirty="0"/>
              <a:t>From your perspective as leaders, what are the various obstacles you face – personally, communally and ecclesiastically – to living the hospitality of the </a:t>
            </a:r>
          </a:p>
          <a:p>
            <a:pPr lvl="0" algn="ctr"/>
            <a:r>
              <a:rPr lang="en-AU" sz="2800" dirty="0"/>
              <a:t>Sacred Heart?</a:t>
            </a:r>
          </a:p>
        </p:txBody>
      </p:sp>
      <p:pic>
        <p:nvPicPr>
          <p:cNvPr id="8194" name="Picture 2" descr="Image result for obsta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567856"/>
            <a:ext cx="300990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8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285750"/>
            <a:ext cx="8229600" cy="4576555"/>
            <a:chOff x="609600" y="285750"/>
            <a:chExt cx="8229600" cy="4576555"/>
          </a:xfrm>
        </p:grpSpPr>
        <p:pic>
          <p:nvPicPr>
            <p:cNvPr id="2" name="Picture 1" descr="https://jesuits.eu/images/news/2017/201711/MAL_Last-supper_600.jpg"/>
            <p:cNvPicPr>
              <a:picLocks noChangeAspect="1"/>
            </p:cNvPicPr>
            <p:nvPr/>
          </p:nvPicPr>
          <p:blipFill rotWithShape="1">
            <a:blip r:embed="rId2">
              <a:extLst>
                <a:ext uri="{28A0092B-C50C-407E-A947-70E740481C1C}">
                  <a14:useLocalDpi xmlns:a14="http://schemas.microsoft.com/office/drawing/2010/main" val="0"/>
                </a:ext>
              </a:extLst>
            </a:blip>
            <a:srcRect t="4667"/>
            <a:stretch/>
          </p:blipFill>
          <p:spPr bwMode="auto">
            <a:xfrm>
              <a:off x="609600" y="285750"/>
              <a:ext cx="6400800" cy="4576555"/>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7010400" y="3486150"/>
              <a:ext cx="1828800" cy="523220"/>
            </a:xfrm>
            <a:prstGeom prst="rect">
              <a:avLst/>
            </a:prstGeom>
            <a:noFill/>
          </p:spPr>
          <p:txBody>
            <a:bodyPr wrap="square" rtlCol="0">
              <a:spAutoFit/>
            </a:bodyPr>
            <a:lstStyle/>
            <a:p>
              <a:r>
                <a:rPr lang="en-US" sz="1400" dirty="0" err="1"/>
                <a:t>Sieger</a:t>
              </a:r>
              <a:r>
                <a:rPr lang="en-US" sz="1400" dirty="0"/>
                <a:t> </a:t>
              </a:r>
              <a:r>
                <a:rPr lang="en-US" sz="1400" dirty="0" err="1"/>
                <a:t>Koder</a:t>
              </a:r>
              <a:r>
                <a:rPr lang="en-US" sz="1400" dirty="0"/>
                <a:t>, “All Are Welcome” </a:t>
              </a:r>
              <a:endParaRPr lang="en-AU" sz="1400" dirty="0"/>
            </a:p>
          </p:txBody>
        </p:sp>
      </p:grpSp>
    </p:spTree>
    <p:extLst>
      <p:ext uri="{BB962C8B-B14F-4D97-AF65-F5344CB8AC3E}">
        <p14:creationId xmlns:p14="http://schemas.microsoft.com/office/powerpoint/2010/main" val="102232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jesuits.eu/images/news/2017/201711/MAL_Last-supper_600.jpg"/>
          <p:cNvPicPr/>
          <p:nvPr/>
        </p:nvPicPr>
        <p:blipFill rotWithShape="1">
          <a:blip r:embed="rId2">
            <a:extLst>
              <a:ext uri="{28A0092B-C50C-407E-A947-70E740481C1C}">
                <a14:useLocalDpi xmlns:a14="http://schemas.microsoft.com/office/drawing/2010/main" val="0"/>
              </a:ext>
            </a:extLst>
          </a:blip>
          <a:srcRect t="4667"/>
          <a:stretch/>
        </p:blipFill>
        <p:spPr bwMode="auto">
          <a:xfrm>
            <a:off x="4648200" y="908625"/>
            <a:ext cx="4095750" cy="292798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304800" y="434697"/>
            <a:ext cx="4191000" cy="3508653"/>
          </a:xfrm>
          <a:prstGeom prst="rect">
            <a:avLst/>
          </a:prstGeom>
        </p:spPr>
        <p:txBody>
          <a:bodyPr wrap="square">
            <a:spAutoFit/>
          </a:bodyPr>
          <a:lstStyle/>
          <a:p>
            <a:r>
              <a:rPr lang="en-US" sz="2800" b="1" dirty="0"/>
              <a:t>At This Table</a:t>
            </a:r>
          </a:p>
          <a:p>
            <a:r>
              <a:rPr lang="en-US" sz="1600" dirty="0" err="1"/>
              <a:t>Idina</a:t>
            </a:r>
            <a:r>
              <a:rPr lang="en-US" sz="1600" dirty="0"/>
              <a:t> </a:t>
            </a:r>
            <a:r>
              <a:rPr lang="en-US" sz="1600" dirty="0" err="1"/>
              <a:t>Menzel</a:t>
            </a:r>
            <a:endParaRPr lang="en-US" sz="1600" dirty="0"/>
          </a:p>
          <a:p>
            <a:endParaRPr lang="en-US" dirty="0"/>
          </a:p>
          <a:p>
            <a:r>
              <a:rPr lang="en-US" sz="2000" dirty="0"/>
              <a:t>At this table, everyone is welcome</a:t>
            </a:r>
            <a:br>
              <a:rPr lang="en-US" sz="2000" dirty="0"/>
            </a:br>
            <a:r>
              <a:rPr lang="en-US" sz="2000" dirty="0"/>
              <a:t>At this table, everyone is seen</a:t>
            </a:r>
            <a:br>
              <a:rPr lang="en-US" sz="2000" dirty="0"/>
            </a:br>
            <a:r>
              <a:rPr lang="en-US" sz="2000" dirty="0"/>
              <a:t>At this table, everybody matters</a:t>
            </a:r>
            <a:br>
              <a:rPr lang="en-US" sz="2000" dirty="0"/>
            </a:br>
            <a:r>
              <a:rPr lang="en-US" sz="2000" dirty="0"/>
              <a:t>No one falls between</a:t>
            </a:r>
            <a:br>
              <a:rPr lang="en-US" sz="2000" dirty="0"/>
            </a:br>
            <a:r>
              <a:rPr lang="en-US" sz="2000" dirty="0"/>
              <a:t>At this table, you can say whatever</a:t>
            </a:r>
            <a:br>
              <a:rPr lang="en-US" sz="2000" dirty="0"/>
            </a:br>
            <a:r>
              <a:rPr lang="en-US" sz="2000" dirty="0"/>
              <a:t>At this table, you can speak your mind</a:t>
            </a:r>
            <a:br>
              <a:rPr lang="en-US" sz="2000" dirty="0"/>
            </a:br>
            <a:r>
              <a:rPr lang="en-US" sz="2000" dirty="0"/>
              <a:t>At this table, everything’s forgiven</a:t>
            </a:r>
            <a:br>
              <a:rPr lang="en-US" sz="2000" dirty="0"/>
            </a:br>
            <a:r>
              <a:rPr lang="en-US" sz="2000" dirty="0"/>
              <a:t>There’s enough for everyone</a:t>
            </a:r>
            <a:endParaRPr lang="en-AU" sz="2000" dirty="0"/>
          </a:p>
        </p:txBody>
      </p:sp>
    </p:spTree>
    <p:extLst>
      <p:ext uri="{BB962C8B-B14F-4D97-AF65-F5344CB8AC3E}">
        <p14:creationId xmlns:p14="http://schemas.microsoft.com/office/powerpoint/2010/main" val="355483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395535" y="123478"/>
            <a:ext cx="1014587" cy="1296145"/>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E5425D"/>
              </a:buClr>
              <a:buFont typeface="Arial"/>
              <a:buNone/>
              <a:defRPr sz="6000" b="0" i="0" kern="1200">
                <a:solidFill>
                  <a:schemeClr val="bg1"/>
                </a:solidFill>
                <a:latin typeface="Franklin Gothic Book"/>
                <a:ea typeface="+mn-ea"/>
                <a:cs typeface="Verdana"/>
              </a:defRPr>
            </a:lvl1pPr>
            <a:lvl2pPr marL="457200" indent="0" algn="l" defTabSz="457200" rtl="0" eaLnBrk="1" latinLnBrk="0" hangingPunct="1">
              <a:spcBef>
                <a:spcPct val="20000"/>
              </a:spcBef>
              <a:buClr>
                <a:srgbClr val="E5425D"/>
              </a:buClr>
              <a:buFont typeface="Arial" panose="020B0604020202020204" pitchFamily="34" charset="0"/>
              <a:buNone/>
              <a:defRPr sz="2400" b="0" i="0" kern="1200">
                <a:solidFill>
                  <a:schemeClr val="bg1"/>
                </a:solidFill>
                <a:latin typeface="Baskerville"/>
                <a:ea typeface="+mn-ea"/>
                <a:cs typeface="Verdana"/>
              </a:defRPr>
            </a:lvl2pPr>
            <a:lvl3pPr marL="914400" indent="0" algn="l" defTabSz="457200" rtl="0" eaLnBrk="1" latinLnBrk="0" hangingPunct="1">
              <a:spcBef>
                <a:spcPct val="20000"/>
              </a:spcBef>
              <a:buClr>
                <a:srgbClr val="E5425D"/>
              </a:buClr>
              <a:buFont typeface="Arial"/>
              <a:buNone/>
              <a:defRPr sz="2400" b="0" i="0" kern="1200">
                <a:solidFill>
                  <a:schemeClr val="bg1"/>
                </a:solidFill>
                <a:latin typeface="Baskerville"/>
                <a:ea typeface="+mn-ea"/>
                <a:cs typeface="Verdana"/>
              </a:defRPr>
            </a:lvl3pPr>
            <a:lvl4pPr marL="13716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4pPr>
            <a:lvl5pPr marL="18288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0" b="1" dirty="0">
                <a:latin typeface="Microsoft Sans Serif"/>
                <a:cs typeface="Microsoft Sans Serif"/>
              </a:rPr>
              <a:t>“</a:t>
            </a:r>
          </a:p>
        </p:txBody>
      </p:sp>
      <p:sp>
        <p:nvSpPr>
          <p:cNvPr id="7" name="Text Placeholder 1"/>
          <p:cNvSpPr txBox="1">
            <a:spLocks/>
          </p:cNvSpPr>
          <p:nvPr/>
        </p:nvSpPr>
        <p:spPr>
          <a:xfrm rot="10800000">
            <a:off x="7740352" y="3435846"/>
            <a:ext cx="1080599" cy="1296145"/>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E5425D"/>
              </a:buClr>
              <a:buFont typeface="Arial"/>
              <a:buNone/>
              <a:defRPr sz="6000" b="0" i="0" kern="1200">
                <a:solidFill>
                  <a:schemeClr val="bg1"/>
                </a:solidFill>
                <a:latin typeface="Franklin Gothic Book"/>
                <a:ea typeface="+mn-ea"/>
                <a:cs typeface="Verdana"/>
              </a:defRPr>
            </a:lvl1pPr>
            <a:lvl2pPr marL="457200" indent="0" algn="l" defTabSz="457200" rtl="0" eaLnBrk="1" latinLnBrk="0" hangingPunct="1">
              <a:spcBef>
                <a:spcPct val="20000"/>
              </a:spcBef>
              <a:buClr>
                <a:srgbClr val="E5425D"/>
              </a:buClr>
              <a:buFont typeface="Arial" panose="020B0604020202020204" pitchFamily="34" charset="0"/>
              <a:buNone/>
              <a:defRPr sz="2400" b="0" i="0" kern="1200">
                <a:solidFill>
                  <a:schemeClr val="bg1"/>
                </a:solidFill>
                <a:latin typeface="Baskerville"/>
                <a:ea typeface="+mn-ea"/>
                <a:cs typeface="Verdana"/>
              </a:defRPr>
            </a:lvl2pPr>
            <a:lvl3pPr marL="914400" indent="0" algn="l" defTabSz="457200" rtl="0" eaLnBrk="1" latinLnBrk="0" hangingPunct="1">
              <a:spcBef>
                <a:spcPct val="20000"/>
              </a:spcBef>
              <a:buClr>
                <a:srgbClr val="E5425D"/>
              </a:buClr>
              <a:buFont typeface="Arial"/>
              <a:buNone/>
              <a:defRPr sz="2400" b="0" i="0" kern="1200">
                <a:solidFill>
                  <a:schemeClr val="bg1"/>
                </a:solidFill>
                <a:latin typeface="Baskerville"/>
                <a:ea typeface="+mn-ea"/>
                <a:cs typeface="Verdana"/>
              </a:defRPr>
            </a:lvl3pPr>
            <a:lvl4pPr marL="13716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4pPr>
            <a:lvl5pPr marL="18288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0" b="1" dirty="0">
                <a:latin typeface="Microsoft Sans Serif"/>
                <a:cs typeface="Microsoft Sans Serif"/>
              </a:rPr>
              <a:t>“</a:t>
            </a:r>
          </a:p>
        </p:txBody>
      </p:sp>
      <p:pic>
        <p:nvPicPr>
          <p:cNvPr id="4" name="Picture 3" descr="https://jesuits.eu/images/news/2017/201711/MAL_Last-supper_600.jpg"/>
          <p:cNvPicPr/>
          <p:nvPr/>
        </p:nvPicPr>
        <p:blipFill rotWithShape="1">
          <a:blip r:embed="rId2">
            <a:extLst>
              <a:ext uri="{28A0092B-C50C-407E-A947-70E740481C1C}">
                <a14:useLocalDpi xmlns:a14="http://schemas.microsoft.com/office/drawing/2010/main" val="0"/>
              </a:ext>
            </a:extLst>
          </a:blip>
          <a:srcRect t="4667"/>
          <a:stretch/>
        </p:blipFill>
        <p:spPr bwMode="auto">
          <a:xfrm>
            <a:off x="4725201" y="885536"/>
            <a:ext cx="4095750" cy="292798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318533" y="459522"/>
            <a:ext cx="4329667" cy="4093428"/>
          </a:xfrm>
          <a:prstGeom prst="rect">
            <a:avLst/>
          </a:prstGeom>
        </p:spPr>
        <p:txBody>
          <a:bodyPr wrap="square">
            <a:spAutoFit/>
          </a:bodyPr>
          <a:lstStyle/>
          <a:p>
            <a:r>
              <a:rPr lang="en-US" sz="2000" dirty="0"/>
              <a:t>So come as you are</a:t>
            </a:r>
            <a:br>
              <a:rPr lang="en-US" sz="2000" dirty="0"/>
            </a:br>
            <a:r>
              <a:rPr lang="en-US" sz="2000" dirty="0"/>
              <a:t>Remember that the door is always open</a:t>
            </a:r>
            <a:br>
              <a:rPr lang="en-US" sz="2000" dirty="0"/>
            </a:br>
            <a:r>
              <a:rPr lang="en-US" sz="2000" dirty="0"/>
              <a:t>Yes, come as you are</a:t>
            </a:r>
            <a:br>
              <a:rPr lang="en-US" sz="2000" dirty="0"/>
            </a:br>
            <a:r>
              <a:rPr lang="en-US" sz="2000" dirty="0"/>
              <a:t>The perfect gift that you can bring is your heart</a:t>
            </a:r>
            <a:br>
              <a:rPr lang="en-US" sz="2000" dirty="0"/>
            </a:br>
            <a:r>
              <a:rPr lang="en-US" sz="2000" dirty="0"/>
              <a:t>So, come, come as you are</a:t>
            </a:r>
          </a:p>
          <a:p>
            <a:endParaRPr lang="en-US" sz="2000" dirty="0"/>
          </a:p>
          <a:p>
            <a:r>
              <a:rPr lang="en-US" sz="2000" dirty="0"/>
              <a:t>At this table, there will be no judgement</a:t>
            </a:r>
            <a:br>
              <a:rPr lang="en-US" sz="2000" dirty="0"/>
            </a:br>
            <a:r>
              <a:rPr lang="en-US" sz="2000" dirty="0"/>
              <a:t>At this table, mercy has a seat</a:t>
            </a:r>
            <a:br>
              <a:rPr lang="en-US" sz="2000" dirty="0"/>
            </a:br>
            <a:r>
              <a:rPr lang="en-US" sz="2000" dirty="0"/>
              <a:t>At this table, we’re all sons and daughters</a:t>
            </a:r>
            <a:br>
              <a:rPr lang="en-US" sz="2000" dirty="0"/>
            </a:br>
            <a:r>
              <a:rPr lang="en-US" sz="2000" dirty="0"/>
              <a:t>There’s no place I’d rather be</a:t>
            </a:r>
            <a:endParaRPr lang="en-AU" sz="2000" dirty="0"/>
          </a:p>
        </p:txBody>
      </p:sp>
    </p:spTree>
    <p:extLst>
      <p:ext uri="{BB962C8B-B14F-4D97-AF65-F5344CB8AC3E}">
        <p14:creationId xmlns:p14="http://schemas.microsoft.com/office/powerpoint/2010/main" val="335757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3817" cy="5143500"/>
          </a:xfrm>
          <a:prstGeom prst="rect">
            <a:avLst/>
          </a:prstGeom>
        </p:spPr>
      </p:pic>
      <p:sp>
        <p:nvSpPr>
          <p:cNvPr id="11" name="Rectangle 10"/>
          <p:cNvSpPr/>
          <p:nvPr/>
        </p:nvSpPr>
        <p:spPr>
          <a:xfrm>
            <a:off x="2245532" y="1989972"/>
            <a:ext cx="4652940" cy="1200329"/>
          </a:xfrm>
          <a:prstGeom prst="rect">
            <a:avLst/>
          </a:prstGeom>
        </p:spPr>
        <p:txBody>
          <a:bodyPr wrap="none">
            <a:spAutoFit/>
          </a:bodyPr>
          <a:lstStyle/>
          <a:p>
            <a:pPr algn="ctr"/>
            <a:r>
              <a:rPr lang="en-AU" sz="7200" dirty="0">
                <a:solidFill>
                  <a:schemeClr val="bg1"/>
                </a:solidFill>
              </a:rPr>
              <a:t>THANK YOU</a:t>
            </a:r>
          </a:p>
        </p:txBody>
      </p:sp>
      <p:pic>
        <p:nvPicPr>
          <p:cNvPr id="4" name="Picture 3" descr="https://jesuits.eu/images/news/2017/201711/MAL_Last-supper_600.jpg"/>
          <p:cNvPicPr/>
          <p:nvPr/>
        </p:nvPicPr>
        <p:blipFill rotWithShape="1">
          <a:blip r:embed="rId3">
            <a:extLst>
              <a:ext uri="{28A0092B-C50C-407E-A947-70E740481C1C}">
                <a14:useLocalDpi xmlns:a14="http://schemas.microsoft.com/office/drawing/2010/main" val="0"/>
              </a:ext>
            </a:extLst>
          </a:blip>
          <a:srcRect t="4667"/>
          <a:stretch/>
        </p:blipFill>
        <p:spPr bwMode="auto">
          <a:xfrm>
            <a:off x="4725201" y="885536"/>
            <a:ext cx="4095750" cy="292798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267855" y="666750"/>
            <a:ext cx="4343400" cy="3477875"/>
          </a:xfrm>
          <a:prstGeom prst="rect">
            <a:avLst/>
          </a:prstGeom>
        </p:spPr>
        <p:txBody>
          <a:bodyPr wrap="square">
            <a:spAutoFit/>
          </a:bodyPr>
          <a:lstStyle/>
          <a:p>
            <a:r>
              <a:rPr lang="en-US" sz="2000" dirty="0"/>
              <a:t>So come as you are</a:t>
            </a:r>
            <a:br>
              <a:rPr lang="en-US" sz="2000" dirty="0"/>
            </a:br>
            <a:r>
              <a:rPr lang="en-US" sz="2000" dirty="0"/>
              <a:t>Remember that the door is always open</a:t>
            </a:r>
            <a:br>
              <a:rPr lang="en-US" sz="2000" dirty="0"/>
            </a:br>
            <a:r>
              <a:rPr lang="en-US" sz="2000" dirty="0"/>
              <a:t>Come as you are</a:t>
            </a:r>
            <a:br>
              <a:rPr lang="en-US" sz="2000" dirty="0"/>
            </a:br>
            <a:r>
              <a:rPr lang="en-US" sz="2000" dirty="0"/>
              <a:t>The perfect gift that you can bring is your heart</a:t>
            </a:r>
            <a:br>
              <a:rPr lang="en-US" sz="2000" dirty="0"/>
            </a:br>
            <a:r>
              <a:rPr lang="en-US" sz="2000" dirty="0"/>
              <a:t>So, come, come as you are</a:t>
            </a:r>
            <a:br>
              <a:rPr lang="en-US" sz="2000" dirty="0"/>
            </a:br>
            <a:endParaRPr lang="en-US" sz="2000" dirty="0"/>
          </a:p>
          <a:p>
            <a:r>
              <a:rPr lang="en-US" sz="2000" dirty="0"/>
              <a:t>At this table, everyone is welcome</a:t>
            </a:r>
            <a:br>
              <a:rPr lang="en-US" sz="2000" dirty="0"/>
            </a:br>
            <a:r>
              <a:rPr lang="en-US" sz="2000" dirty="0"/>
              <a:t>At this table, everybody cares</a:t>
            </a:r>
            <a:br>
              <a:rPr lang="en-US" sz="2000" dirty="0"/>
            </a:br>
            <a:r>
              <a:rPr lang="en-US" sz="2000" dirty="0"/>
              <a:t>At this table, everybody matters</a:t>
            </a:r>
            <a:br>
              <a:rPr lang="en-US" sz="2000" dirty="0"/>
            </a:br>
            <a:r>
              <a:rPr lang="en-US" sz="2000" dirty="0"/>
              <a:t>So, come, pull up a chair</a:t>
            </a:r>
          </a:p>
        </p:txBody>
      </p:sp>
    </p:spTree>
    <p:extLst>
      <p:ext uri="{BB962C8B-B14F-4D97-AF65-F5344CB8AC3E}">
        <p14:creationId xmlns:p14="http://schemas.microsoft.com/office/powerpoint/2010/main" val="237802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0345"/>
            <a:ext cx="6400800" cy="4401205"/>
          </a:xfrm>
          <a:prstGeom prst="rect">
            <a:avLst/>
          </a:prstGeom>
        </p:spPr>
        <p:txBody>
          <a:bodyPr wrap="square">
            <a:spAutoFit/>
          </a:bodyPr>
          <a:lstStyle/>
          <a:p>
            <a:pPr>
              <a:spcBef>
                <a:spcPts val="200"/>
              </a:spcBef>
            </a:pPr>
            <a:r>
              <a:rPr lang="en-AU" sz="2000" dirty="0"/>
              <a:t>Love bade me welcome. Yet my soul drew back</a:t>
            </a:r>
          </a:p>
          <a:p>
            <a:pPr>
              <a:spcBef>
                <a:spcPts val="200"/>
              </a:spcBef>
            </a:pPr>
            <a:r>
              <a:rPr lang="en-AU" sz="2000" dirty="0"/>
              <a:t>                              guilty of dust and sin.</a:t>
            </a:r>
          </a:p>
          <a:p>
            <a:pPr>
              <a:spcBef>
                <a:spcPts val="200"/>
              </a:spcBef>
            </a:pPr>
            <a:r>
              <a:rPr lang="en-AU" sz="2000" dirty="0"/>
              <a:t>But quick-eyed Love, observing me grow slack</a:t>
            </a:r>
          </a:p>
          <a:p>
            <a:pPr>
              <a:spcBef>
                <a:spcPts val="200"/>
              </a:spcBef>
            </a:pPr>
            <a:r>
              <a:rPr lang="en-AU" sz="2000" dirty="0"/>
              <a:t>                             from my first entrance in,</a:t>
            </a:r>
          </a:p>
          <a:p>
            <a:pPr>
              <a:spcBef>
                <a:spcPts val="200"/>
              </a:spcBef>
            </a:pPr>
            <a:r>
              <a:rPr lang="en-AU" sz="2000" dirty="0"/>
              <a:t>drew nearer to me, sweetly questioning,</a:t>
            </a:r>
          </a:p>
          <a:p>
            <a:pPr>
              <a:spcBef>
                <a:spcPts val="200"/>
              </a:spcBef>
            </a:pPr>
            <a:r>
              <a:rPr lang="en-AU" sz="2000" dirty="0"/>
              <a:t>                             if I lacked any thing.</a:t>
            </a:r>
          </a:p>
          <a:p>
            <a:pPr>
              <a:spcBef>
                <a:spcPts val="200"/>
              </a:spcBef>
            </a:pPr>
            <a:r>
              <a:rPr lang="en-AU" sz="2000" dirty="0"/>
              <a:t> </a:t>
            </a:r>
          </a:p>
          <a:p>
            <a:pPr>
              <a:spcBef>
                <a:spcPts val="200"/>
              </a:spcBef>
            </a:pPr>
            <a:r>
              <a:rPr lang="en-AU" sz="2000" dirty="0"/>
              <a:t>A guest, I answered, worthy to be here:</a:t>
            </a:r>
          </a:p>
          <a:p>
            <a:pPr>
              <a:spcBef>
                <a:spcPts val="200"/>
              </a:spcBef>
            </a:pPr>
            <a:r>
              <a:rPr lang="en-AU" sz="2000" dirty="0"/>
              <a:t>                             Love said, You shall be he.</a:t>
            </a:r>
          </a:p>
          <a:p>
            <a:pPr>
              <a:spcBef>
                <a:spcPts val="200"/>
              </a:spcBef>
            </a:pPr>
            <a:r>
              <a:rPr lang="en-AU" sz="2000" dirty="0"/>
              <a:t>I the unkind, ungrateful? Ah my dear,</a:t>
            </a:r>
          </a:p>
          <a:p>
            <a:pPr>
              <a:spcBef>
                <a:spcPts val="200"/>
              </a:spcBef>
            </a:pPr>
            <a:r>
              <a:rPr lang="en-AU" sz="2000" dirty="0"/>
              <a:t>                             I cannot look on thee.</a:t>
            </a:r>
          </a:p>
          <a:p>
            <a:pPr>
              <a:spcBef>
                <a:spcPts val="200"/>
              </a:spcBef>
            </a:pPr>
            <a:r>
              <a:rPr lang="en-AU" sz="2000" dirty="0"/>
              <a:t>Love took my hand, and smiling did reply,</a:t>
            </a:r>
          </a:p>
          <a:p>
            <a:pPr>
              <a:spcBef>
                <a:spcPts val="200"/>
              </a:spcBef>
            </a:pPr>
            <a:r>
              <a:rPr lang="en-AU" sz="2000" dirty="0"/>
              <a:t>                             Who made the eyes but I?</a:t>
            </a:r>
            <a:r>
              <a:rPr lang="en-AU" dirty="0"/>
              <a:t> </a:t>
            </a:r>
          </a:p>
        </p:txBody>
      </p:sp>
      <p:pic>
        <p:nvPicPr>
          <p:cNvPr id="1026" name="Picture 2" descr="Image result for sieger koder Jesus washing f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002" y="514350"/>
            <a:ext cx="2705652"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57199" y="1131591"/>
            <a:ext cx="8486707" cy="24307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542925">
              <a:buClr>
                <a:srgbClr val="CC0066"/>
              </a:buClr>
              <a:buFont typeface="Wingdings" panose="05000000000000000000" pitchFamily="2" charset="2"/>
              <a:buChar char="Ø"/>
            </a:pPr>
            <a:endParaRPr lang="en-AU" sz="3600" dirty="0"/>
          </a:p>
        </p:txBody>
      </p:sp>
      <p:sp>
        <p:nvSpPr>
          <p:cNvPr id="2" name="Rectangle 1"/>
          <p:cNvSpPr/>
          <p:nvPr/>
        </p:nvSpPr>
        <p:spPr>
          <a:xfrm>
            <a:off x="1600200" y="428317"/>
            <a:ext cx="5791200" cy="2067233"/>
          </a:xfrm>
          <a:prstGeom prst="rect">
            <a:avLst/>
          </a:prstGeom>
        </p:spPr>
        <p:txBody>
          <a:bodyPr wrap="square">
            <a:spAutoFit/>
          </a:bodyPr>
          <a:lstStyle/>
          <a:p>
            <a:pPr>
              <a:spcBef>
                <a:spcPts val="200"/>
              </a:spcBef>
            </a:pPr>
            <a:r>
              <a:rPr lang="en-AU" sz="2000" dirty="0"/>
              <a:t>Truth Lord, but I have marred them: let my shame</a:t>
            </a:r>
          </a:p>
          <a:p>
            <a:pPr>
              <a:spcBef>
                <a:spcPts val="200"/>
              </a:spcBef>
            </a:pPr>
            <a:r>
              <a:rPr lang="en-AU" sz="2000" dirty="0"/>
              <a:t>                             go where it doth deserve.</a:t>
            </a:r>
          </a:p>
          <a:p>
            <a:pPr>
              <a:spcBef>
                <a:spcPts val="200"/>
              </a:spcBef>
            </a:pPr>
            <a:r>
              <a:rPr lang="en-AU" sz="2000" dirty="0"/>
              <a:t>And know you not, says Love, who bore the blame?</a:t>
            </a:r>
          </a:p>
          <a:p>
            <a:pPr>
              <a:spcBef>
                <a:spcPts val="200"/>
              </a:spcBef>
            </a:pPr>
            <a:r>
              <a:rPr lang="en-AU" sz="2000" dirty="0"/>
              <a:t>                             My dear, then I will serve.</a:t>
            </a:r>
          </a:p>
          <a:p>
            <a:pPr>
              <a:spcBef>
                <a:spcPts val="200"/>
              </a:spcBef>
            </a:pPr>
            <a:r>
              <a:rPr lang="en-AU" sz="2000" dirty="0"/>
              <a:t>You must sit down, says Love, and taste my meat:</a:t>
            </a:r>
          </a:p>
          <a:p>
            <a:pPr>
              <a:spcBef>
                <a:spcPts val="200"/>
              </a:spcBef>
            </a:pPr>
            <a:r>
              <a:rPr lang="en-AU" sz="2000" dirty="0"/>
              <a:t>                             So I did sit and eat.</a:t>
            </a:r>
          </a:p>
        </p:txBody>
      </p:sp>
      <p:pic>
        <p:nvPicPr>
          <p:cNvPr id="2052" name="Picture 4" descr="Image result for sieger koder Jesus table"/>
          <p:cNvPicPr>
            <a:picLocks noChangeAspect="1" noChangeArrowheads="1"/>
          </p:cNvPicPr>
          <p:nvPr/>
        </p:nvPicPr>
        <p:blipFill rotWithShape="1">
          <a:blip r:embed="rId2">
            <a:extLst>
              <a:ext uri="{28A0092B-C50C-407E-A947-70E740481C1C}">
                <a14:useLocalDpi xmlns:a14="http://schemas.microsoft.com/office/drawing/2010/main" val="0"/>
              </a:ext>
            </a:extLst>
          </a:blip>
          <a:srcRect l="9241" t="10177" r="9345" b="9630"/>
          <a:stretch/>
        </p:blipFill>
        <p:spPr bwMode="auto">
          <a:xfrm>
            <a:off x="2514600" y="2571750"/>
            <a:ext cx="3850823"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4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33817" cy="5143500"/>
            <a:chOff x="0" y="0"/>
            <a:chExt cx="9133817" cy="5143500"/>
          </a:xfrm>
        </p:grpSpPr>
        <p:pic>
          <p:nvPicPr>
            <p:cNvPr id="4" name="Picture 3" descr="PowerPoint16_9m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3817" cy="5143500"/>
            </a:xfrm>
            <a:prstGeom prst="rect">
              <a:avLst/>
            </a:prstGeom>
          </p:spPr>
        </p:pic>
        <p:sp>
          <p:nvSpPr>
            <p:cNvPr id="6" name="TextBox 5"/>
            <p:cNvSpPr txBox="1"/>
            <p:nvPr/>
          </p:nvSpPr>
          <p:spPr>
            <a:xfrm>
              <a:off x="609591" y="928866"/>
              <a:ext cx="7859216" cy="1261884"/>
            </a:xfrm>
            <a:prstGeom prst="rect">
              <a:avLst/>
            </a:prstGeom>
            <a:noFill/>
          </p:spPr>
          <p:txBody>
            <a:bodyPr wrap="square" rtlCol="0">
              <a:spAutoFit/>
            </a:bodyPr>
            <a:lstStyle/>
            <a:p>
              <a:pPr fontAlgn="base"/>
              <a:r>
                <a:rPr lang="en-AU" sz="3600" dirty="0">
                  <a:solidFill>
                    <a:schemeClr val="bg1"/>
                  </a:solidFill>
                </a:rPr>
                <a:t>The Presentation Pillar of Hospitality: </a:t>
              </a:r>
              <a:endParaRPr lang="en-AU" sz="800" dirty="0">
                <a:solidFill>
                  <a:schemeClr val="bg1"/>
                </a:solidFill>
              </a:endParaRPr>
            </a:p>
            <a:p>
              <a:pPr fontAlgn="base"/>
              <a:endParaRPr lang="en-AU" sz="200" dirty="0">
                <a:solidFill>
                  <a:schemeClr val="bg1"/>
                </a:solidFill>
              </a:endParaRPr>
            </a:p>
            <a:p>
              <a:pPr fontAlgn="base"/>
              <a:r>
                <a:rPr lang="en-US" sz="3600" dirty="0">
                  <a:solidFill>
                    <a:schemeClr val="bg1"/>
                  </a:solidFill>
                </a:rPr>
                <a:t>At Home with “Otherness”</a:t>
              </a:r>
              <a:endParaRPr lang="en-AU" sz="3600" dirty="0">
                <a:solidFill>
                  <a:schemeClr val="bg1"/>
                </a:solidFill>
              </a:endParaRPr>
            </a:p>
          </p:txBody>
        </p:sp>
      </p:grpSp>
    </p:spTree>
    <p:extLst>
      <p:ext uri="{BB962C8B-B14F-4D97-AF65-F5344CB8AC3E}">
        <p14:creationId xmlns:p14="http://schemas.microsoft.com/office/powerpoint/2010/main" val="298010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0" y="590550"/>
            <a:ext cx="4572000" cy="3493264"/>
          </a:xfrm>
          <a:prstGeom prst="rect">
            <a:avLst/>
          </a:prstGeom>
        </p:spPr>
        <p:txBody>
          <a:bodyPr>
            <a:spAutoFit/>
          </a:bodyPr>
          <a:lstStyle/>
          <a:p>
            <a:pPr lvl="0">
              <a:spcBef>
                <a:spcPts val="600"/>
              </a:spcBef>
            </a:pPr>
            <a:r>
              <a:rPr lang="en-AU" sz="2000" dirty="0"/>
              <a:t>“With a joyful expression our Good Lord looked at his wounded side and contemplated it with joy; and with his sweet gaze he led the understanding of this creature through the same wound into his side, right inside it. </a:t>
            </a:r>
          </a:p>
          <a:p>
            <a:pPr lvl="0">
              <a:spcBef>
                <a:spcPts val="600"/>
              </a:spcBef>
            </a:pPr>
            <a:r>
              <a:rPr lang="en-AU" sz="2000" dirty="0"/>
              <a:t>And there he showed me a beautiful and enjoyable place, big enough to contain all humankind that shall be saved that they might rest there in peace and in love” </a:t>
            </a:r>
            <a:r>
              <a:rPr lang="en-AU" sz="1600" dirty="0"/>
              <a:t>(Julian of Norwich, </a:t>
            </a:r>
            <a:r>
              <a:rPr lang="en-AU" sz="1600" i="1" dirty="0"/>
              <a:t>Revelations of Divine Love</a:t>
            </a:r>
            <a:r>
              <a:rPr lang="en-AU" sz="1600" dirty="0"/>
              <a:t>). </a:t>
            </a:r>
          </a:p>
        </p:txBody>
      </p:sp>
      <p:pic>
        <p:nvPicPr>
          <p:cNvPr id="3074" name="Picture 2" descr="https://i0.wp.com/www.shepherd-hills.com/wp-content/uploads/2015/05/people-face-of-Christ.jpg?fit=384%2C480&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3657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77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5" y="742950"/>
            <a:ext cx="4572000" cy="3539430"/>
          </a:xfrm>
          <a:prstGeom prst="rect">
            <a:avLst/>
          </a:prstGeom>
        </p:spPr>
        <p:txBody>
          <a:bodyPr>
            <a:spAutoFit/>
          </a:bodyPr>
          <a:lstStyle/>
          <a:p>
            <a:pPr algn="ctr"/>
            <a:r>
              <a:rPr lang="en-AU" sz="2800" dirty="0"/>
              <a:t>As leaders, what does living the hospitality of the Sacred Heart look like in your school, parish, social and family communities, and what are you perhaps called to do to enable that hospitality to flourish?</a:t>
            </a:r>
          </a:p>
        </p:txBody>
      </p:sp>
      <p:pic>
        <p:nvPicPr>
          <p:cNvPr id="4098" name="Picture 2" descr="Image result for this is our fo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81040"/>
            <a:ext cx="3154744" cy="231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86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773" y="228421"/>
            <a:ext cx="8610600" cy="923330"/>
          </a:xfrm>
          <a:prstGeom prst="rect">
            <a:avLst/>
          </a:prstGeom>
        </p:spPr>
        <p:txBody>
          <a:bodyPr wrap="square">
            <a:spAutoFit/>
          </a:bodyPr>
          <a:lstStyle/>
          <a:p>
            <a:pPr lvl="0" algn="ctr"/>
            <a:r>
              <a:rPr lang="en-AU" dirty="0"/>
              <a:t>What, from your perspective as leaders, </a:t>
            </a:r>
            <a:r>
              <a:rPr lang="en-AU" i="1" dirty="0"/>
              <a:t>does </a:t>
            </a:r>
            <a:r>
              <a:rPr lang="en-AU"/>
              <a:t>it look </a:t>
            </a:r>
            <a:r>
              <a:rPr lang="en-AU" dirty="0"/>
              <a:t>like, or </a:t>
            </a:r>
            <a:r>
              <a:rPr lang="en-AU" i="1" dirty="0"/>
              <a:t>could </a:t>
            </a:r>
            <a:r>
              <a:rPr lang="en-AU" dirty="0"/>
              <a:t>it look like, actually to live this vision of kinship, compassion, and hospitality in </a:t>
            </a:r>
          </a:p>
          <a:p>
            <a:pPr lvl="0" algn="ctr"/>
            <a:r>
              <a:rPr lang="en-AU" dirty="0"/>
              <a:t>your school, parish, and family communities?</a:t>
            </a:r>
          </a:p>
        </p:txBody>
      </p:sp>
      <p:sp>
        <p:nvSpPr>
          <p:cNvPr id="3" name="Rectangle 2"/>
          <p:cNvSpPr/>
          <p:nvPr/>
        </p:nvSpPr>
        <p:spPr>
          <a:xfrm>
            <a:off x="348672" y="1200150"/>
            <a:ext cx="8489373" cy="3724096"/>
          </a:xfrm>
          <a:prstGeom prst="rect">
            <a:avLst/>
          </a:prstGeom>
        </p:spPr>
        <p:txBody>
          <a:bodyPr wrap="square">
            <a:spAutoFit/>
          </a:bodyPr>
          <a:lstStyle/>
          <a:p>
            <a:pPr lvl="0"/>
            <a:r>
              <a:rPr lang="en-AU" dirty="0">
                <a:solidFill>
                  <a:srgbClr val="00B050"/>
                </a:solidFill>
              </a:rPr>
              <a:t>Jesus says it pretty clearly: That you may be one. That’s the whole thing. That’s the hope, anyway. </a:t>
            </a:r>
            <a:endParaRPr lang="en-AU" sz="1000" dirty="0">
              <a:solidFill>
                <a:srgbClr val="00B050"/>
              </a:solidFill>
            </a:endParaRPr>
          </a:p>
          <a:p>
            <a:pPr lvl="0"/>
            <a:endParaRPr lang="en-AU" sz="1000" dirty="0"/>
          </a:p>
          <a:p>
            <a:pPr lvl="0"/>
            <a:r>
              <a:rPr lang="en-AU" dirty="0">
                <a:solidFill>
                  <a:srgbClr val="CC0066"/>
                </a:solidFill>
              </a:rPr>
              <a:t>All of us are called to be what Alice Miller, the great child psychologist, calls “enlightened witnesses”: people who, through kindness and tenderness and focused attentive love, return people to themselves. And in the process, you’re returned to yourself. </a:t>
            </a:r>
            <a:endParaRPr lang="en-AU" sz="1000" dirty="0">
              <a:solidFill>
                <a:srgbClr val="CC0066"/>
              </a:solidFill>
            </a:endParaRPr>
          </a:p>
          <a:p>
            <a:pPr lvl="0"/>
            <a:endParaRPr lang="en-AU" sz="1000" dirty="0"/>
          </a:p>
          <a:p>
            <a:pPr lvl="0"/>
            <a:r>
              <a:rPr lang="en-AU" dirty="0">
                <a:solidFill>
                  <a:srgbClr val="1E1C57"/>
                </a:solidFill>
              </a:rPr>
              <a:t>You don’t hold the bar up, and ask anybody to measure up. You just show up and you hold the mirror up and you tell people the truth. You say, you are exactly what God had in mind when God made you, and then you watch people become that truth, you watch them inhabit that truth. And no one can touch that truth. No bullet can pierce it. No four prison walls can keep it out. And death can’t touch it because it is huge. But sometimes you have to reach in and dismantle messages of shame and disgrace </a:t>
            </a:r>
          </a:p>
          <a:p>
            <a:pPr lvl="0"/>
            <a:r>
              <a:rPr lang="en-AU" dirty="0">
                <a:solidFill>
                  <a:srgbClr val="1E1C57"/>
                </a:solidFill>
              </a:rPr>
              <a:t>that get in the way so that the soul can feel its worth. </a:t>
            </a:r>
            <a:r>
              <a:rPr lang="en-AU" dirty="0"/>
              <a:t> </a:t>
            </a:r>
          </a:p>
        </p:txBody>
      </p:sp>
    </p:spTree>
    <p:extLst>
      <p:ext uri="{BB962C8B-B14F-4D97-AF65-F5344CB8AC3E}">
        <p14:creationId xmlns:p14="http://schemas.microsoft.com/office/powerpoint/2010/main" val="30010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9550"/>
            <a:ext cx="5638800" cy="4785926"/>
          </a:xfrm>
          <a:prstGeom prst="rect">
            <a:avLst/>
          </a:prstGeom>
        </p:spPr>
        <p:txBody>
          <a:bodyPr wrap="square">
            <a:spAutoFit/>
          </a:bodyPr>
          <a:lstStyle/>
          <a:p>
            <a:pPr>
              <a:spcBef>
                <a:spcPts val="600"/>
              </a:spcBef>
            </a:pPr>
            <a:r>
              <a:rPr lang="en-AU" sz="2000" dirty="0"/>
              <a:t>“Our culture is becoming ever more narcissistic and idiosyncratic, that is, more and more we have the attitude that things are our own. We speak of my space, my time, my family, my home, my community, my room, my plans, my agenda, my friendships, my effectiveness, and even, in a way, of my church. </a:t>
            </a:r>
          </a:p>
          <a:p>
            <a:pPr>
              <a:spcBef>
                <a:spcPts val="600"/>
              </a:spcBef>
            </a:pPr>
            <a:r>
              <a:rPr lang="en-AU" sz="2000" dirty="0"/>
              <a:t>In such a context we allow other persons into our lives, our homes, our communities, and our churches, most selectively. We are hospitable to our own, to those who meet our standards and our timetables. This invariably excludes the poor from our hearts, homes, and churches, since they have no sense of our standards and timetables. Their problems are neither antiseptic nor conveniently scheduled.</a:t>
            </a:r>
            <a:r>
              <a:rPr lang="en-AU" dirty="0"/>
              <a:t> </a:t>
            </a:r>
          </a:p>
        </p:txBody>
      </p:sp>
      <p:pic>
        <p:nvPicPr>
          <p:cNvPr id="5124" name="Picture 4" descr="Image result for you are welcome you are not welcome"/>
          <p:cNvPicPr>
            <a:picLocks noChangeAspect="1" noChangeArrowheads="1"/>
          </p:cNvPicPr>
          <p:nvPr/>
        </p:nvPicPr>
        <p:blipFill rotWithShape="1">
          <a:blip r:embed="rId2">
            <a:extLst>
              <a:ext uri="{28A0092B-C50C-407E-A947-70E740481C1C}">
                <a14:useLocalDpi xmlns:a14="http://schemas.microsoft.com/office/drawing/2010/main" val="0"/>
              </a:ext>
            </a:extLst>
          </a:blip>
          <a:srcRect l="19331" r="20614"/>
          <a:stretch/>
        </p:blipFill>
        <p:spPr bwMode="auto">
          <a:xfrm>
            <a:off x="5990054" y="877837"/>
            <a:ext cx="2772946" cy="268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0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3441"/>
            <a:ext cx="5791200" cy="4670509"/>
          </a:xfrm>
          <a:prstGeom prst="rect">
            <a:avLst/>
          </a:prstGeom>
        </p:spPr>
        <p:txBody>
          <a:bodyPr wrap="square">
            <a:spAutoFit/>
          </a:bodyPr>
          <a:lstStyle/>
          <a:p>
            <a:pPr>
              <a:spcBef>
                <a:spcPts val="600"/>
              </a:spcBef>
            </a:pPr>
            <a:r>
              <a:rPr lang="en-AU" sz="1950" dirty="0"/>
              <a:t>Compounding this is the problem of efficiency. Thomas Merton was once asked what he thought the worst problem was facing Western civilization. Instead of answering with something like ‘injustice,’ ‘moral decay,’ or ‘lack of interiority,’ he simply replied: ‘Efficiency!’ </a:t>
            </a:r>
          </a:p>
          <a:p>
            <a:pPr>
              <a:spcBef>
                <a:spcPts val="600"/>
              </a:spcBef>
            </a:pPr>
            <a:r>
              <a:rPr lang="en-AU" sz="1950" dirty="0"/>
              <a:t>Our problem in the Western world, everywhere from the Pentagon to our monasteries, is that the plant must run! The classes must be taught, the crops must be sown and harvested, the kids need to be driven for their lessons, the meeting must run as scheduled, the supper must be cooked, the essay needs to be written, the mortgage needs to be paid, the plane needs to be caught, things must keep running, there is no other way, the show must go on, we need to do what we need to do!</a:t>
            </a:r>
            <a:r>
              <a:rPr lang="en-AU" dirty="0"/>
              <a:t> </a:t>
            </a:r>
          </a:p>
        </p:txBody>
      </p:sp>
      <p:pic>
        <p:nvPicPr>
          <p:cNvPr id="6146" name="Picture 2" descr="Image result for efficie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781049"/>
            <a:ext cx="2781300" cy="278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3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604</TotalTime>
  <Words>1444</Words>
  <Application>Microsoft Macintosh PowerPoint</Application>
  <PresentationFormat>On-screen Show (16:9)</PresentationFormat>
  <Paragraphs>60</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Microsoft Sans Serif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Louise Gunther</cp:lastModifiedBy>
  <cp:revision>78</cp:revision>
  <dcterms:created xsi:type="dcterms:W3CDTF">2010-04-12T23:12:02Z</dcterms:created>
  <dcterms:modified xsi:type="dcterms:W3CDTF">2020-03-20T02:40:14Z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