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11"/>
  </p:notesMasterIdLst>
  <p:sldIdLst>
    <p:sldId id="256" r:id="rId5"/>
    <p:sldId id="266" r:id="rId6"/>
    <p:sldId id="263" r:id="rId7"/>
    <p:sldId id="262" r:id="rId8"/>
    <p:sldId id="264" r:id="rId9"/>
    <p:sldId id="265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1E1C57"/>
    <a:srgbClr val="1E1C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02" autoAdjust="0"/>
    <p:restoredTop sz="99460" autoAdjust="0"/>
  </p:normalViewPr>
  <p:slideViewPr>
    <p:cSldViewPr snapToObjects="1">
      <p:cViewPr varScale="1">
        <p:scale>
          <a:sx n="165" d="100"/>
          <a:sy n="165" d="100"/>
        </p:scale>
        <p:origin x="216" y="2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5623C-D667-4D43-B89E-C68331941766}" type="datetimeFigureOut">
              <a:rPr lang="en-AU" smtClean="0"/>
              <a:t>20/3/20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F54CC-E740-40A6-88FE-8772ACA20E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2744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F54CC-E740-40A6-88FE-8772ACA20E0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9554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966B8-27F2-4AAC-9D0F-514F68AE4C7C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031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3/20/20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PowerPoint16_9insid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381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PowerPoint16_9insid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381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PowerPoint16_9insid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381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Point16_9m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525"/>
            <a:ext cx="9133817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591" y="819150"/>
            <a:ext cx="78592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AU" sz="3600" dirty="0">
                <a:solidFill>
                  <a:schemeClr val="bg1"/>
                </a:solidFill>
              </a:rPr>
              <a:t>The All-Consuming Simplicity </a:t>
            </a:r>
          </a:p>
          <a:p>
            <a:pPr fontAlgn="base"/>
            <a:r>
              <a:rPr lang="en-AU" sz="3600" dirty="0">
                <a:solidFill>
                  <a:schemeClr val="bg1"/>
                </a:solidFill>
              </a:rPr>
              <a:t>of Nano Nagle: </a:t>
            </a:r>
          </a:p>
          <a:p>
            <a:pPr fontAlgn="base"/>
            <a:endParaRPr lang="en-AU" sz="1600" dirty="0">
              <a:solidFill>
                <a:schemeClr val="bg1"/>
              </a:solidFill>
            </a:endParaRPr>
          </a:p>
          <a:p>
            <a:pPr fontAlgn="base"/>
            <a:r>
              <a:rPr lang="en-AU" sz="3600" dirty="0">
                <a:solidFill>
                  <a:schemeClr val="bg1"/>
                </a:solidFill>
              </a:rPr>
              <a:t>Inspiration for Becoming Who We Are</a:t>
            </a:r>
          </a:p>
        </p:txBody>
      </p:sp>
    </p:spTree>
    <p:extLst>
      <p:ext uri="{BB962C8B-B14F-4D97-AF65-F5344CB8AC3E}">
        <p14:creationId xmlns:p14="http://schemas.microsoft.com/office/powerpoint/2010/main" val="3736909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this is our foc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281040"/>
            <a:ext cx="3154744" cy="231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57200" y="1441668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AU" sz="2800" dirty="0"/>
              <a:t>How Nano’s simplicity and clarity of purpose can inspire us to be who we most deeply are. </a:t>
            </a:r>
          </a:p>
        </p:txBody>
      </p:sp>
    </p:spTree>
    <p:extLst>
      <p:ext uri="{BB962C8B-B14F-4D97-AF65-F5344CB8AC3E}">
        <p14:creationId xmlns:p14="http://schemas.microsoft.com/office/powerpoint/2010/main" val="3885499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>
            <a:spLocks/>
          </p:cNvSpPr>
          <p:nvPr/>
        </p:nvSpPr>
        <p:spPr>
          <a:xfrm>
            <a:off x="457199" y="1131591"/>
            <a:ext cx="8486707" cy="24307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2925" indent="-542925">
              <a:buClr>
                <a:srgbClr val="CC0066"/>
              </a:buClr>
              <a:buFont typeface="Wingdings" panose="05000000000000000000" pitchFamily="2" charset="2"/>
              <a:buChar char="Ø"/>
            </a:pPr>
            <a:endParaRPr lang="en-AU" sz="3600" dirty="0"/>
          </a:p>
        </p:txBody>
      </p:sp>
      <p:pic>
        <p:nvPicPr>
          <p:cNvPr id="2050" name="Picture 2" descr="Image result for living loving and finding your inner nes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32" t="29462" r="30348"/>
          <a:stretch/>
        </p:blipFill>
        <p:spPr bwMode="auto">
          <a:xfrm>
            <a:off x="5584031" y="553130"/>
            <a:ext cx="3137406" cy="3587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1"/>
          <p:cNvSpPr txBox="1">
            <a:spLocks/>
          </p:cNvSpPr>
          <p:nvPr/>
        </p:nvSpPr>
        <p:spPr>
          <a:xfrm>
            <a:off x="392112" y="326736"/>
            <a:ext cx="4713288" cy="449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Arial"/>
              <a:buNone/>
              <a:defRPr sz="3600" b="1" i="0" kern="1200" baseline="0">
                <a:solidFill>
                  <a:schemeClr val="bg1"/>
                </a:solidFill>
                <a:latin typeface="Cambria"/>
                <a:ea typeface="+mn-ea"/>
                <a:cs typeface="Cambria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  <a:defRPr sz="2400" b="0" i="0" kern="1200">
                <a:solidFill>
                  <a:schemeClr val="tx1">
                    <a:lumMod val="50000"/>
                  </a:schemeClr>
                </a:solidFill>
                <a:latin typeface="Helvetica Light"/>
                <a:ea typeface="+mn-ea"/>
                <a:cs typeface="Helvetica Light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Arial"/>
              <a:buChar char="•"/>
              <a:defRPr sz="2400" b="0" i="0" kern="1200">
                <a:solidFill>
                  <a:schemeClr val="tx1">
                    <a:lumMod val="50000"/>
                  </a:schemeClr>
                </a:solidFill>
                <a:latin typeface="Helvetica Light"/>
                <a:ea typeface="+mn-ea"/>
                <a:cs typeface="Helvetica Ligh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  <a:defRPr sz="2000" b="0" i="0" kern="1200">
                <a:solidFill>
                  <a:schemeClr val="tx1">
                    <a:lumMod val="50000"/>
                  </a:schemeClr>
                </a:solidFill>
                <a:latin typeface="Helvetica Light"/>
                <a:ea typeface="+mn-ea"/>
                <a:cs typeface="Helvetica Light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  <a:defRPr sz="2000" b="0" i="0" kern="1200">
                <a:solidFill>
                  <a:schemeClr val="tx1">
                    <a:lumMod val="50000"/>
                  </a:schemeClr>
                </a:solidFill>
                <a:latin typeface="Helvetica Light"/>
                <a:ea typeface="+mn-ea"/>
                <a:cs typeface="Helvetica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fontAlgn="base">
              <a:spcBef>
                <a:spcPts val="600"/>
              </a:spcBef>
            </a:pPr>
            <a:r>
              <a:rPr lang="en-AU" sz="2000" b="0" dirty="0">
                <a:solidFill>
                  <a:schemeClr val="tx1"/>
                </a:solidFill>
              </a:rPr>
              <a:t>The “personal vocation” is “my unrepeatable uniqueness, the ‘name’ by which God calls me, my truest or deepest self.” </a:t>
            </a:r>
          </a:p>
          <a:p>
            <a:pPr lvl="0" algn="l" fontAlgn="base">
              <a:spcBef>
                <a:spcPts val="600"/>
              </a:spcBef>
            </a:pPr>
            <a:r>
              <a:rPr lang="en-AU" sz="2000" b="0" dirty="0">
                <a:solidFill>
                  <a:schemeClr val="tx1"/>
                </a:solidFill>
              </a:rPr>
              <a:t>“The personal vocation is precisely a person's unrepeatably unique way of giving and surrendering self – not of closing in on self. In other words, the personal vocation is precisely a person’s unrepeatably unique way of opening out onto community – opening out onto social reality, social responsibilities, social commitment” </a:t>
            </a:r>
            <a:r>
              <a:rPr lang="en-AU" sz="1600" b="0" dirty="0">
                <a:solidFill>
                  <a:schemeClr val="tx1"/>
                </a:solidFill>
              </a:rPr>
              <a:t>(Herbert Alphonso, </a:t>
            </a:r>
            <a:r>
              <a:rPr lang="en-AU" sz="1600" b="0" i="1" dirty="0">
                <a:solidFill>
                  <a:schemeClr val="tx1"/>
                </a:solidFill>
              </a:rPr>
              <a:t>Discovering Your Personal Vocation</a:t>
            </a:r>
            <a:r>
              <a:rPr lang="en-AU" sz="1600" b="0" dirty="0">
                <a:solidFill>
                  <a:schemeClr val="tx1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80704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14800" y="97155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AU" sz="2800" dirty="0"/>
              <a:t>Can you identify people in your life – whether people you know personally or not – who seem to be living from the simplicity of their deepest, truest self?</a:t>
            </a:r>
          </a:p>
        </p:txBody>
      </p:sp>
      <p:sp>
        <p:nvSpPr>
          <p:cNvPr id="3" name="AutoShape 4" descr="Image result for living from my ness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30" name="Picture 6" descr="Image result for living from my nes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8" r="17243"/>
          <a:stretch/>
        </p:blipFill>
        <p:spPr bwMode="auto">
          <a:xfrm>
            <a:off x="466725" y="748621"/>
            <a:ext cx="3648075" cy="3194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2583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323530" y="987574"/>
            <a:ext cx="5400598" cy="346303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2925" indent="-542925">
              <a:buClr>
                <a:srgbClr val="CC0066"/>
              </a:buClr>
              <a:buFont typeface="Wingdings" panose="05000000000000000000" pitchFamily="2" charset="2"/>
              <a:buChar char="Ø"/>
            </a:pPr>
            <a:endParaRPr lang="en-AU" sz="3600" dirty="0"/>
          </a:p>
        </p:txBody>
      </p:sp>
      <p:sp>
        <p:nvSpPr>
          <p:cNvPr id="2" name="Rectangle 1"/>
          <p:cNvSpPr/>
          <p:nvPr/>
        </p:nvSpPr>
        <p:spPr>
          <a:xfrm>
            <a:off x="304800" y="209550"/>
            <a:ext cx="8134670" cy="4809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000" dirty="0"/>
              <a:t>“We are all yearning for unity and integration, especially we active apostles. The deepest cry of the heart that I hear from active apostles in my ministry of spiritual direction is the cry for unity and integration: ‘I have so many things to do during the day – this, that, and the other – that at the end of the day I am all broken up, scattered, dispersed. How I wish I could be doing only one thing in depth!’ Is it not true that the more mature we become, the more simple we become – a simplicity not of impoverishment, but of concentrated richness in depth? We could, in fact, be doing only one thing in depth.”</a:t>
            </a:r>
            <a:endParaRPr lang="en-AU" sz="1050" dirty="0"/>
          </a:p>
          <a:p>
            <a:r>
              <a:rPr lang="en-AU" sz="1050" dirty="0"/>
              <a:t> </a:t>
            </a:r>
          </a:p>
          <a:p>
            <a:r>
              <a:rPr lang="en-AU" sz="2000" dirty="0"/>
              <a:t>“The personal vocation is, in fact, the secret of unity and integration at the heart of a whole life precisely because it is the unique God-given meaning in life. For nothing so unifies and integrates in depth as meaning; we spontaneously shed what is meaningless to remain with and               interiorize and assimilate what is meaningful”                                                   </a:t>
            </a:r>
            <a:r>
              <a:rPr lang="en-AU" sz="1600" dirty="0"/>
              <a:t>(Alphonso, </a:t>
            </a:r>
            <a:r>
              <a:rPr lang="en-AU" sz="1600" i="1" dirty="0"/>
              <a:t>Discovering Your Personal Vocation</a:t>
            </a:r>
            <a:r>
              <a:rPr lang="en-AU" sz="16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49207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86200" y="472678"/>
            <a:ext cx="42672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400" dirty="0"/>
              <a:t>What is my “ness” (or my “deep and inscrutable singular name,” my “personal vocation”)?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400" dirty="0"/>
              <a:t>Do I experience that deepest part of me as the principle of integration within my life? How?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2400" dirty="0"/>
              <a:t>What does all of this mean for my life and fruitfulness as a leader?</a:t>
            </a:r>
          </a:p>
        </p:txBody>
      </p:sp>
      <p:pic>
        <p:nvPicPr>
          <p:cNvPr id="3074" name="Picture 2" descr="Image result for ness owen wilso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7" r="18000"/>
          <a:stretch/>
        </p:blipFill>
        <p:spPr bwMode="auto">
          <a:xfrm>
            <a:off x="790571" y="971550"/>
            <a:ext cx="2768301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86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598</TotalTime>
  <Words>416</Words>
  <Application>Microsoft Macintosh PowerPoint</Application>
  <PresentationFormat>On-screen Show (16:9)</PresentationFormat>
  <Paragraphs>16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Louise Gunther</cp:lastModifiedBy>
  <cp:revision>71</cp:revision>
  <dcterms:created xsi:type="dcterms:W3CDTF">2010-04-12T23:12:02Z</dcterms:created>
  <dcterms:modified xsi:type="dcterms:W3CDTF">2020-03-20T02:39:38Z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