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Lst>
  <p:notesMasterIdLst>
    <p:notesMasterId r:id="rId52"/>
  </p:notesMasterIdLst>
  <p:sldIdLst>
    <p:sldId id="571" r:id="rId5"/>
    <p:sldId id="675" r:id="rId6"/>
    <p:sldId id="689" r:id="rId7"/>
    <p:sldId id="690" r:id="rId8"/>
    <p:sldId id="660" r:id="rId9"/>
    <p:sldId id="666" r:id="rId10"/>
    <p:sldId id="706" r:id="rId11"/>
    <p:sldId id="256" r:id="rId12"/>
    <p:sldId id="695" r:id="rId13"/>
    <p:sldId id="663" r:id="rId14"/>
    <p:sldId id="692" r:id="rId15"/>
    <p:sldId id="685" r:id="rId16"/>
    <p:sldId id="267" r:id="rId17"/>
    <p:sldId id="266" r:id="rId18"/>
    <p:sldId id="693" r:id="rId19"/>
    <p:sldId id="269" r:id="rId20"/>
    <p:sldId id="268" r:id="rId21"/>
    <p:sldId id="696" r:id="rId22"/>
    <p:sldId id="657" r:id="rId23"/>
    <p:sldId id="697" r:id="rId24"/>
    <p:sldId id="661" r:id="rId25"/>
    <p:sldId id="679" r:id="rId26"/>
    <p:sldId id="623" r:id="rId27"/>
    <p:sldId id="662" r:id="rId28"/>
    <p:sldId id="664" r:id="rId29"/>
    <p:sldId id="627" r:id="rId30"/>
    <p:sldId id="665" r:id="rId31"/>
    <p:sldId id="705" r:id="rId32"/>
    <p:sldId id="701" r:id="rId33"/>
    <p:sldId id="700" r:id="rId34"/>
    <p:sldId id="292" r:id="rId35"/>
    <p:sldId id="592" r:id="rId36"/>
    <p:sldId id="582" r:id="rId37"/>
    <p:sldId id="707" r:id="rId38"/>
    <p:sldId id="633" r:id="rId39"/>
    <p:sldId id="630" r:id="rId40"/>
    <p:sldId id="703" r:id="rId41"/>
    <p:sldId id="704" r:id="rId42"/>
    <p:sldId id="641" r:id="rId43"/>
    <p:sldId id="634" r:id="rId44"/>
    <p:sldId id="699" r:id="rId45"/>
    <p:sldId id="290" r:id="rId46"/>
    <p:sldId id="274" r:id="rId47"/>
    <p:sldId id="698" r:id="rId48"/>
    <p:sldId id="702" r:id="rId49"/>
    <p:sldId id="676" r:id="rId50"/>
    <p:sldId id="678"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55510" autoAdjust="0"/>
  </p:normalViewPr>
  <p:slideViewPr>
    <p:cSldViewPr snapToGrid="0">
      <p:cViewPr varScale="1">
        <p:scale>
          <a:sx n="68" d="100"/>
          <a:sy n="68" d="100"/>
        </p:scale>
        <p:origin x="285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F8057E-9BBB-4B99-A0A0-7B3696E5782F}" type="doc">
      <dgm:prSet loTypeId="urn:microsoft.com/office/officeart/2005/8/layout/pyramid1" loCatId="pyramid" qsTypeId="urn:microsoft.com/office/officeart/2005/8/quickstyle/simple1" qsCatId="simple" csTypeId="urn:microsoft.com/office/officeart/2005/8/colors/accent1_2" csCatId="accent1" phldr="1"/>
      <dgm:spPr/>
    </dgm:pt>
    <dgm:pt modelId="{9240ADEC-0BB3-4799-8A83-44B91FFDDFEF}">
      <dgm:prSet phldrT="[Text]"/>
      <dgm:spPr/>
      <dgm:t>
        <a:bodyPr/>
        <a:lstStyle/>
        <a:p>
          <a:r>
            <a:rPr lang="en-AU" b="1" dirty="0">
              <a:latin typeface="Roboto" panose="02000000000000000000" pitchFamily="2" charset="0"/>
              <a:ea typeface="Roboto" panose="02000000000000000000" pitchFamily="2" charset="0"/>
            </a:rPr>
            <a:t>Personalisation: </a:t>
          </a:r>
          <a:r>
            <a:rPr lang="en-AU" i="1" dirty="0">
              <a:latin typeface="Roboto" panose="02000000000000000000" pitchFamily="2" charset="0"/>
              <a:ea typeface="Roboto" panose="02000000000000000000" pitchFamily="2" charset="0"/>
            </a:rPr>
            <a:t>Exceptional students</a:t>
          </a:r>
        </a:p>
      </dgm:t>
    </dgm:pt>
    <dgm:pt modelId="{9F79A855-AA6E-405A-964B-BAE84590EE7E}" type="parTrans" cxnId="{508E8C66-F849-4A67-81D5-10E7420907D8}">
      <dgm:prSet/>
      <dgm:spPr/>
      <dgm:t>
        <a:bodyPr/>
        <a:lstStyle/>
        <a:p>
          <a:endParaRPr lang="en-AU">
            <a:latin typeface="Roboto" panose="02000000000000000000" pitchFamily="2" charset="0"/>
            <a:ea typeface="Roboto" panose="02000000000000000000" pitchFamily="2" charset="0"/>
          </a:endParaRPr>
        </a:p>
      </dgm:t>
    </dgm:pt>
    <dgm:pt modelId="{8A9744C4-9967-418E-8280-B3E1CDE6D4FD}" type="sibTrans" cxnId="{508E8C66-F849-4A67-81D5-10E7420907D8}">
      <dgm:prSet/>
      <dgm:spPr/>
      <dgm:t>
        <a:bodyPr/>
        <a:lstStyle/>
        <a:p>
          <a:endParaRPr lang="en-AU">
            <a:latin typeface="Roboto" panose="02000000000000000000" pitchFamily="2" charset="0"/>
            <a:ea typeface="Roboto" panose="02000000000000000000" pitchFamily="2" charset="0"/>
          </a:endParaRPr>
        </a:p>
      </dgm:t>
    </dgm:pt>
    <dgm:pt modelId="{43E0B57F-DB44-4858-94C6-137D657C5518}">
      <dgm:prSet phldrT="[Text]"/>
      <dgm:spPr/>
      <dgm:t>
        <a:bodyPr/>
        <a:lstStyle/>
        <a:p>
          <a:r>
            <a:rPr lang="en-AU" b="1" dirty="0">
              <a:latin typeface="Roboto" panose="02000000000000000000" pitchFamily="2" charset="0"/>
              <a:ea typeface="Roboto" panose="02000000000000000000" pitchFamily="2" charset="0"/>
            </a:rPr>
            <a:t>Differentiation: </a:t>
          </a:r>
        </a:p>
        <a:p>
          <a:r>
            <a:rPr lang="en-AU" i="1" dirty="0">
              <a:latin typeface="Roboto" panose="02000000000000000000" pitchFamily="2" charset="0"/>
              <a:ea typeface="Roboto" panose="02000000000000000000" pitchFamily="2" charset="0"/>
            </a:rPr>
            <a:t>Some students</a:t>
          </a:r>
        </a:p>
      </dgm:t>
    </dgm:pt>
    <dgm:pt modelId="{841C7BEA-5E46-4A2F-BA28-DCF1309B9BE2}" type="parTrans" cxnId="{393CD860-987E-4A20-9053-6FF4E59D4963}">
      <dgm:prSet/>
      <dgm:spPr/>
      <dgm:t>
        <a:bodyPr/>
        <a:lstStyle/>
        <a:p>
          <a:endParaRPr lang="en-AU">
            <a:latin typeface="Roboto" panose="02000000000000000000" pitchFamily="2" charset="0"/>
            <a:ea typeface="Roboto" panose="02000000000000000000" pitchFamily="2" charset="0"/>
          </a:endParaRPr>
        </a:p>
      </dgm:t>
    </dgm:pt>
    <dgm:pt modelId="{219DC512-E169-45FC-9FAD-39CA62014C38}" type="sibTrans" cxnId="{393CD860-987E-4A20-9053-6FF4E59D4963}">
      <dgm:prSet/>
      <dgm:spPr/>
      <dgm:t>
        <a:bodyPr/>
        <a:lstStyle/>
        <a:p>
          <a:endParaRPr lang="en-AU">
            <a:latin typeface="Roboto" panose="02000000000000000000" pitchFamily="2" charset="0"/>
            <a:ea typeface="Roboto" panose="02000000000000000000" pitchFamily="2" charset="0"/>
          </a:endParaRPr>
        </a:p>
      </dgm:t>
    </dgm:pt>
    <dgm:pt modelId="{A52BBA3C-4480-448A-AD74-595B652F6C58}">
      <dgm:prSet phldrT="[Text]"/>
      <dgm:spPr/>
      <dgm:t>
        <a:bodyPr/>
        <a:lstStyle/>
        <a:p>
          <a:r>
            <a:rPr lang="en-AU" b="1" dirty="0">
              <a:latin typeface="Roboto" panose="02000000000000000000" pitchFamily="2" charset="0"/>
              <a:ea typeface="Roboto" panose="02000000000000000000" pitchFamily="2" charset="0"/>
            </a:rPr>
            <a:t>Universal design for learning: </a:t>
          </a:r>
        </a:p>
        <a:p>
          <a:r>
            <a:rPr lang="en-AU" dirty="0">
              <a:latin typeface="Roboto" panose="02000000000000000000" pitchFamily="2" charset="0"/>
              <a:ea typeface="Roboto" panose="02000000000000000000" pitchFamily="2" charset="0"/>
            </a:rPr>
            <a:t>All students</a:t>
          </a:r>
        </a:p>
      </dgm:t>
    </dgm:pt>
    <dgm:pt modelId="{68F6A8D0-AAEC-4200-899D-29873D718530}" type="parTrans" cxnId="{6FD62DA8-5D5C-4C68-BAC5-FF4935ED3350}">
      <dgm:prSet/>
      <dgm:spPr/>
      <dgm:t>
        <a:bodyPr/>
        <a:lstStyle/>
        <a:p>
          <a:endParaRPr lang="en-AU">
            <a:latin typeface="Roboto" panose="02000000000000000000" pitchFamily="2" charset="0"/>
            <a:ea typeface="Roboto" panose="02000000000000000000" pitchFamily="2" charset="0"/>
          </a:endParaRPr>
        </a:p>
      </dgm:t>
    </dgm:pt>
    <dgm:pt modelId="{47FA0C46-1085-42F0-9796-EB1EDF627EA5}" type="sibTrans" cxnId="{6FD62DA8-5D5C-4C68-BAC5-FF4935ED3350}">
      <dgm:prSet/>
      <dgm:spPr/>
      <dgm:t>
        <a:bodyPr/>
        <a:lstStyle/>
        <a:p>
          <a:endParaRPr lang="en-AU">
            <a:latin typeface="Roboto" panose="02000000000000000000" pitchFamily="2" charset="0"/>
            <a:ea typeface="Roboto" panose="02000000000000000000" pitchFamily="2" charset="0"/>
          </a:endParaRPr>
        </a:p>
      </dgm:t>
    </dgm:pt>
    <dgm:pt modelId="{37531B08-B0DC-4401-9E4F-D2A515A4F6B2}" type="pres">
      <dgm:prSet presAssocID="{29F8057E-9BBB-4B99-A0A0-7B3696E5782F}" presName="Name0" presStyleCnt="0">
        <dgm:presLayoutVars>
          <dgm:dir/>
          <dgm:animLvl val="lvl"/>
          <dgm:resizeHandles val="exact"/>
        </dgm:presLayoutVars>
      </dgm:prSet>
      <dgm:spPr/>
    </dgm:pt>
    <dgm:pt modelId="{1951D3B2-560A-428D-89D2-3612BA33D8FD}" type="pres">
      <dgm:prSet presAssocID="{9240ADEC-0BB3-4799-8A83-44B91FFDDFEF}" presName="Name8" presStyleCnt="0"/>
      <dgm:spPr/>
    </dgm:pt>
    <dgm:pt modelId="{A88668F2-2B02-48FE-9FF9-47BEFDB88ED5}" type="pres">
      <dgm:prSet presAssocID="{9240ADEC-0BB3-4799-8A83-44B91FFDDFEF}" presName="level" presStyleLbl="node1" presStyleIdx="0" presStyleCnt="3" custScaleX="99213">
        <dgm:presLayoutVars>
          <dgm:chMax val="1"/>
          <dgm:bulletEnabled val="1"/>
        </dgm:presLayoutVars>
      </dgm:prSet>
      <dgm:spPr/>
    </dgm:pt>
    <dgm:pt modelId="{A48A33A7-DA15-42F3-BAC4-802E182AD329}" type="pres">
      <dgm:prSet presAssocID="{9240ADEC-0BB3-4799-8A83-44B91FFDDFEF}" presName="levelTx" presStyleLbl="revTx" presStyleIdx="0" presStyleCnt="0">
        <dgm:presLayoutVars>
          <dgm:chMax val="1"/>
          <dgm:bulletEnabled val="1"/>
        </dgm:presLayoutVars>
      </dgm:prSet>
      <dgm:spPr/>
    </dgm:pt>
    <dgm:pt modelId="{B9E703DF-DBF5-40F9-9A47-FCDC76368A77}" type="pres">
      <dgm:prSet presAssocID="{43E0B57F-DB44-4858-94C6-137D657C5518}" presName="Name8" presStyleCnt="0"/>
      <dgm:spPr/>
    </dgm:pt>
    <dgm:pt modelId="{A4E09706-120E-4895-B159-6F9877B066CB}" type="pres">
      <dgm:prSet presAssocID="{43E0B57F-DB44-4858-94C6-137D657C5518}" presName="level" presStyleLbl="node1" presStyleIdx="1" presStyleCnt="3">
        <dgm:presLayoutVars>
          <dgm:chMax val="1"/>
          <dgm:bulletEnabled val="1"/>
        </dgm:presLayoutVars>
      </dgm:prSet>
      <dgm:spPr/>
    </dgm:pt>
    <dgm:pt modelId="{8D5CFC74-8E85-4E6B-9D5A-30D61FE93FA4}" type="pres">
      <dgm:prSet presAssocID="{43E0B57F-DB44-4858-94C6-137D657C5518}" presName="levelTx" presStyleLbl="revTx" presStyleIdx="0" presStyleCnt="0">
        <dgm:presLayoutVars>
          <dgm:chMax val="1"/>
          <dgm:bulletEnabled val="1"/>
        </dgm:presLayoutVars>
      </dgm:prSet>
      <dgm:spPr/>
    </dgm:pt>
    <dgm:pt modelId="{30943C2E-C982-466E-BAC5-8E703A3BD134}" type="pres">
      <dgm:prSet presAssocID="{A52BBA3C-4480-448A-AD74-595B652F6C58}" presName="Name8" presStyleCnt="0"/>
      <dgm:spPr/>
    </dgm:pt>
    <dgm:pt modelId="{2A4F7AE6-2829-4753-8919-560D4FC6494E}" type="pres">
      <dgm:prSet presAssocID="{A52BBA3C-4480-448A-AD74-595B652F6C58}" presName="level" presStyleLbl="node1" presStyleIdx="2" presStyleCnt="3">
        <dgm:presLayoutVars>
          <dgm:chMax val="1"/>
          <dgm:bulletEnabled val="1"/>
        </dgm:presLayoutVars>
      </dgm:prSet>
      <dgm:spPr/>
    </dgm:pt>
    <dgm:pt modelId="{FB48A9DA-D9B4-447A-9819-92BA7F9D5A65}" type="pres">
      <dgm:prSet presAssocID="{A52BBA3C-4480-448A-AD74-595B652F6C58}" presName="levelTx" presStyleLbl="revTx" presStyleIdx="0" presStyleCnt="0">
        <dgm:presLayoutVars>
          <dgm:chMax val="1"/>
          <dgm:bulletEnabled val="1"/>
        </dgm:presLayoutVars>
      </dgm:prSet>
      <dgm:spPr/>
    </dgm:pt>
  </dgm:ptLst>
  <dgm:cxnLst>
    <dgm:cxn modelId="{7302A335-26E9-4D7E-9A8F-FFC7E8C6C09D}" type="presOf" srcId="{A52BBA3C-4480-448A-AD74-595B652F6C58}" destId="{2A4F7AE6-2829-4753-8919-560D4FC6494E}" srcOrd="0" destOrd="0" presId="urn:microsoft.com/office/officeart/2005/8/layout/pyramid1"/>
    <dgm:cxn modelId="{75047E58-C675-4A58-9507-1F876876224C}" type="presOf" srcId="{9240ADEC-0BB3-4799-8A83-44B91FFDDFEF}" destId="{A48A33A7-DA15-42F3-BAC4-802E182AD329}" srcOrd="1" destOrd="0" presId="urn:microsoft.com/office/officeart/2005/8/layout/pyramid1"/>
    <dgm:cxn modelId="{9C5F075C-11BF-4E05-9F8B-86AC2FC6EDA1}" type="presOf" srcId="{43E0B57F-DB44-4858-94C6-137D657C5518}" destId="{A4E09706-120E-4895-B159-6F9877B066CB}" srcOrd="0" destOrd="0" presId="urn:microsoft.com/office/officeart/2005/8/layout/pyramid1"/>
    <dgm:cxn modelId="{393CD860-987E-4A20-9053-6FF4E59D4963}" srcId="{29F8057E-9BBB-4B99-A0A0-7B3696E5782F}" destId="{43E0B57F-DB44-4858-94C6-137D657C5518}" srcOrd="1" destOrd="0" parTransId="{841C7BEA-5E46-4A2F-BA28-DCF1309B9BE2}" sibTransId="{219DC512-E169-45FC-9FAD-39CA62014C38}"/>
    <dgm:cxn modelId="{508E8C66-F849-4A67-81D5-10E7420907D8}" srcId="{29F8057E-9BBB-4B99-A0A0-7B3696E5782F}" destId="{9240ADEC-0BB3-4799-8A83-44B91FFDDFEF}" srcOrd="0" destOrd="0" parTransId="{9F79A855-AA6E-405A-964B-BAE84590EE7E}" sibTransId="{8A9744C4-9967-418E-8280-B3E1CDE6D4FD}"/>
    <dgm:cxn modelId="{8C83E773-BE73-4E30-BDFC-C4A91052D869}" type="presOf" srcId="{29F8057E-9BBB-4B99-A0A0-7B3696E5782F}" destId="{37531B08-B0DC-4401-9E4F-D2A515A4F6B2}" srcOrd="0" destOrd="0" presId="urn:microsoft.com/office/officeart/2005/8/layout/pyramid1"/>
    <dgm:cxn modelId="{6FD62DA8-5D5C-4C68-BAC5-FF4935ED3350}" srcId="{29F8057E-9BBB-4B99-A0A0-7B3696E5782F}" destId="{A52BBA3C-4480-448A-AD74-595B652F6C58}" srcOrd="2" destOrd="0" parTransId="{68F6A8D0-AAEC-4200-899D-29873D718530}" sibTransId="{47FA0C46-1085-42F0-9796-EB1EDF627EA5}"/>
    <dgm:cxn modelId="{3A78BDAB-F650-48F4-B91A-398DE58ED5AA}" type="presOf" srcId="{A52BBA3C-4480-448A-AD74-595B652F6C58}" destId="{FB48A9DA-D9B4-447A-9819-92BA7F9D5A65}" srcOrd="1" destOrd="0" presId="urn:microsoft.com/office/officeart/2005/8/layout/pyramid1"/>
    <dgm:cxn modelId="{71153BEB-CAB1-4C4F-8924-B77B1574D9D5}" type="presOf" srcId="{9240ADEC-0BB3-4799-8A83-44B91FFDDFEF}" destId="{A88668F2-2B02-48FE-9FF9-47BEFDB88ED5}" srcOrd="0" destOrd="0" presId="urn:microsoft.com/office/officeart/2005/8/layout/pyramid1"/>
    <dgm:cxn modelId="{EB623CFE-9EEB-4231-9CEC-DC0C893E7489}" type="presOf" srcId="{43E0B57F-DB44-4858-94C6-137D657C5518}" destId="{8D5CFC74-8E85-4E6B-9D5A-30D61FE93FA4}" srcOrd="1" destOrd="0" presId="urn:microsoft.com/office/officeart/2005/8/layout/pyramid1"/>
    <dgm:cxn modelId="{6833967A-D47D-45DE-8BA3-2851AEFBECE3}" type="presParOf" srcId="{37531B08-B0DC-4401-9E4F-D2A515A4F6B2}" destId="{1951D3B2-560A-428D-89D2-3612BA33D8FD}" srcOrd="0" destOrd="0" presId="urn:microsoft.com/office/officeart/2005/8/layout/pyramid1"/>
    <dgm:cxn modelId="{AD74FD97-0CFB-44FF-88E6-E3D086747D20}" type="presParOf" srcId="{1951D3B2-560A-428D-89D2-3612BA33D8FD}" destId="{A88668F2-2B02-48FE-9FF9-47BEFDB88ED5}" srcOrd="0" destOrd="0" presId="urn:microsoft.com/office/officeart/2005/8/layout/pyramid1"/>
    <dgm:cxn modelId="{FDF67189-FD67-40C9-B3A5-74CCEF58AB0D}" type="presParOf" srcId="{1951D3B2-560A-428D-89D2-3612BA33D8FD}" destId="{A48A33A7-DA15-42F3-BAC4-802E182AD329}" srcOrd="1" destOrd="0" presId="urn:microsoft.com/office/officeart/2005/8/layout/pyramid1"/>
    <dgm:cxn modelId="{6294F619-A5D2-4DDC-A3A2-9B1230EC747A}" type="presParOf" srcId="{37531B08-B0DC-4401-9E4F-D2A515A4F6B2}" destId="{B9E703DF-DBF5-40F9-9A47-FCDC76368A77}" srcOrd="1" destOrd="0" presId="urn:microsoft.com/office/officeart/2005/8/layout/pyramid1"/>
    <dgm:cxn modelId="{0FA69E88-2BA2-4530-9E68-FB0774A6CD01}" type="presParOf" srcId="{B9E703DF-DBF5-40F9-9A47-FCDC76368A77}" destId="{A4E09706-120E-4895-B159-6F9877B066CB}" srcOrd="0" destOrd="0" presId="urn:microsoft.com/office/officeart/2005/8/layout/pyramid1"/>
    <dgm:cxn modelId="{EDAABF2B-8DAC-437E-B5AF-A7F7E5C98783}" type="presParOf" srcId="{B9E703DF-DBF5-40F9-9A47-FCDC76368A77}" destId="{8D5CFC74-8E85-4E6B-9D5A-30D61FE93FA4}" srcOrd="1" destOrd="0" presId="urn:microsoft.com/office/officeart/2005/8/layout/pyramid1"/>
    <dgm:cxn modelId="{3F586DF7-4BA7-46EC-82BD-F13BCB065446}" type="presParOf" srcId="{37531B08-B0DC-4401-9E4F-D2A515A4F6B2}" destId="{30943C2E-C982-466E-BAC5-8E703A3BD134}" srcOrd="2" destOrd="0" presId="urn:microsoft.com/office/officeart/2005/8/layout/pyramid1"/>
    <dgm:cxn modelId="{E8BDA6F5-45A6-421D-82E0-7DF19041756E}" type="presParOf" srcId="{30943C2E-C982-466E-BAC5-8E703A3BD134}" destId="{2A4F7AE6-2829-4753-8919-560D4FC6494E}" srcOrd="0" destOrd="0" presId="urn:microsoft.com/office/officeart/2005/8/layout/pyramid1"/>
    <dgm:cxn modelId="{B8546B38-E7BC-4152-9A80-75C88614482C}" type="presParOf" srcId="{30943C2E-C982-466E-BAC5-8E703A3BD134}" destId="{FB48A9DA-D9B4-447A-9819-92BA7F9D5A65}" srcOrd="1" destOrd="0" presId="urn:microsoft.com/office/officeart/2005/8/layout/pyramid1"/>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F8057E-9BBB-4B99-A0A0-7B3696E5782F}" type="doc">
      <dgm:prSet loTypeId="urn:microsoft.com/office/officeart/2005/8/layout/pyramid1" loCatId="pyramid" qsTypeId="urn:microsoft.com/office/officeart/2005/8/quickstyle/simple1" qsCatId="simple" csTypeId="urn:microsoft.com/office/officeart/2005/8/colors/accent1_2" csCatId="accent1" phldr="1"/>
      <dgm:spPr/>
    </dgm:pt>
    <dgm:pt modelId="{9240ADEC-0BB3-4799-8A83-44B91FFDDFEF}">
      <dgm:prSet phldrT="[Text]"/>
      <dgm:spPr/>
      <dgm:t>
        <a:bodyPr/>
        <a:lstStyle/>
        <a:p>
          <a:r>
            <a:rPr lang="en-AU" b="1" dirty="0">
              <a:latin typeface="Roboto" panose="02000000000000000000" pitchFamily="2" charset="0"/>
              <a:ea typeface="Roboto" panose="02000000000000000000" pitchFamily="2" charset="0"/>
            </a:rPr>
            <a:t>Personalisation: </a:t>
          </a:r>
          <a:r>
            <a:rPr lang="en-AU" i="1" dirty="0">
              <a:latin typeface="Roboto" panose="02000000000000000000" pitchFamily="2" charset="0"/>
              <a:ea typeface="Roboto" panose="02000000000000000000" pitchFamily="2" charset="0"/>
            </a:rPr>
            <a:t>Creating a unique pathway</a:t>
          </a:r>
        </a:p>
      </dgm:t>
    </dgm:pt>
    <dgm:pt modelId="{9F79A855-AA6E-405A-964B-BAE84590EE7E}" type="parTrans" cxnId="{508E8C66-F849-4A67-81D5-10E7420907D8}">
      <dgm:prSet/>
      <dgm:spPr/>
      <dgm:t>
        <a:bodyPr/>
        <a:lstStyle/>
        <a:p>
          <a:endParaRPr lang="en-AU">
            <a:latin typeface="Roboto" panose="02000000000000000000" pitchFamily="2" charset="0"/>
            <a:ea typeface="Roboto" panose="02000000000000000000" pitchFamily="2" charset="0"/>
          </a:endParaRPr>
        </a:p>
      </dgm:t>
    </dgm:pt>
    <dgm:pt modelId="{8A9744C4-9967-418E-8280-B3E1CDE6D4FD}" type="sibTrans" cxnId="{508E8C66-F849-4A67-81D5-10E7420907D8}">
      <dgm:prSet/>
      <dgm:spPr/>
      <dgm:t>
        <a:bodyPr/>
        <a:lstStyle/>
        <a:p>
          <a:endParaRPr lang="en-AU">
            <a:latin typeface="Roboto" panose="02000000000000000000" pitchFamily="2" charset="0"/>
            <a:ea typeface="Roboto" panose="02000000000000000000" pitchFamily="2" charset="0"/>
          </a:endParaRPr>
        </a:p>
      </dgm:t>
    </dgm:pt>
    <dgm:pt modelId="{43E0B57F-DB44-4858-94C6-137D657C5518}">
      <dgm:prSet phldrT="[Text]"/>
      <dgm:spPr/>
      <dgm:t>
        <a:bodyPr/>
        <a:lstStyle/>
        <a:p>
          <a:r>
            <a:rPr lang="en-AU" b="1" dirty="0">
              <a:latin typeface="Roboto" panose="02000000000000000000" pitchFamily="2" charset="0"/>
              <a:ea typeface="Roboto" panose="02000000000000000000" pitchFamily="2" charset="0"/>
            </a:rPr>
            <a:t>Differentiation: </a:t>
          </a:r>
        </a:p>
        <a:p>
          <a:r>
            <a:rPr lang="en-AU" i="1" dirty="0">
              <a:latin typeface="Roboto" panose="02000000000000000000" pitchFamily="2" charset="0"/>
              <a:ea typeface="Roboto" panose="02000000000000000000" pitchFamily="2" charset="0"/>
            </a:rPr>
            <a:t>Negotiating the level of challenge</a:t>
          </a:r>
        </a:p>
      </dgm:t>
    </dgm:pt>
    <dgm:pt modelId="{841C7BEA-5E46-4A2F-BA28-DCF1309B9BE2}" type="parTrans" cxnId="{393CD860-987E-4A20-9053-6FF4E59D4963}">
      <dgm:prSet/>
      <dgm:spPr/>
      <dgm:t>
        <a:bodyPr/>
        <a:lstStyle/>
        <a:p>
          <a:endParaRPr lang="en-AU">
            <a:latin typeface="Roboto" panose="02000000000000000000" pitchFamily="2" charset="0"/>
            <a:ea typeface="Roboto" panose="02000000000000000000" pitchFamily="2" charset="0"/>
          </a:endParaRPr>
        </a:p>
      </dgm:t>
    </dgm:pt>
    <dgm:pt modelId="{219DC512-E169-45FC-9FAD-39CA62014C38}" type="sibTrans" cxnId="{393CD860-987E-4A20-9053-6FF4E59D4963}">
      <dgm:prSet/>
      <dgm:spPr/>
      <dgm:t>
        <a:bodyPr/>
        <a:lstStyle/>
        <a:p>
          <a:endParaRPr lang="en-AU">
            <a:latin typeface="Roboto" panose="02000000000000000000" pitchFamily="2" charset="0"/>
            <a:ea typeface="Roboto" panose="02000000000000000000" pitchFamily="2" charset="0"/>
          </a:endParaRPr>
        </a:p>
      </dgm:t>
    </dgm:pt>
    <dgm:pt modelId="{A52BBA3C-4480-448A-AD74-595B652F6C58}">
      <dgm:prSet phldrT="[Text]"/>
      <dgm:spPr/>
      <dgm:t>
        <a:bodyPr/>
        <a:lstStyle/>
        <a:p>
          <a:r>
            <a:rPr lang="en-AU" b="1" dirty="0">
              <a:latin typeface="Roboto" panose="02000000000000000000" pitchFamily="2" charset="0"/>
              <a:ea typeface="Roboto" panose="02000000000000000000" pitchFamily="2" charset="0"/>
            </a:rPr>
            <a:t>Universal design for learning: </a:t>
          </a:r>
        </a:p>
        <a:p>
          <a:r>
            <a:rPr lang="en-AU" i="1" dirty="0">
              <a:latin typeface="Roboto" panose="02000000000000000000" pitchFamily="2" charset="0"/>
              <a:ea typeface="Roboto" panose="02000000000000000000" pitchFamily="2" charset="0"/>
            </a:rPr>
            <a:t>Creating options</a:t>
          </a:r>
          <a:endParaRPr lang="en-AU" dirty="0">
            <a:latin typeface="Roboto" panose="02000000000000000000" pitchFamily="2" charset="0"/>
            <a:ea typeface="Roboto" panose="02000000000000000000" pitchFamily="2" charset="0"/>
          </a:endParaRPr>
        </a:p>
      </dgm:t>
    </dgm:pt>
    <dgm:pt modelId="{68F6A8D0-AAEC-4200-899D-29873D718530}" type="parTrans" cxnId="{6FD62DA8-5D5C-4C68-BAC5-FF4935ED3350}">
      <dgm:prSet/>
      <dgm:spPr/>
      <dgm:t>
        <a:bodyPr/>
        <a:lstStyle/>
        <a:p>
          <a:endParaRPr lang="en-AU">
            <a:latin typeface="Roboto" panose="02000000000000000000" pitchFamily="2" charset="0"/>
            <a:ea typeface="Roboto" panose="02000000000000000000" pitchFamily="2" charset="0"/>
          </a:endParaRPr>
        </a:p>
      </dgm:t>
    </dgm:pt>
    <dgm:pt modelId="{47FA0C46-1085-42F0-9796-EB1EDF627EA5}" type="sibTrans" cxnId="{6FD62DA8-5D5C-4C68-BAC5-FF4935ED3350}">
      <dgm:prSet/>
      <dgm:spPr/>
      <dgm:t>
        <a:bodyPr/>
        <a:lstStyle/>
        <a:p>
          <a:endParaRPr lang="en-AU">
            <a:latin typeface="Roboto" panose="02000000000000000000" pitchFamily="2" charset="0"/>
            <a:ea typeface="Roboto" panose="02000000000000000000" pitchFamily="2" charset="0"/>
          </a:endParaRPr>
        </a:p>
      </dgm:t>
    </dgm:pt>
    <dgm:pt modelId="{37531B08-B0DC-4401-9E4F-D2A515A4F6B2}" type="pres">
      <dgm:prSet presAssocID="{29F8057E-9BBB-4B99-A0A0-7B3696E5782F}" presName="Name0" presStyleCnt="0">
        <dgm:presLayoutVars>
          <dgm:dir/>
          <dgm:animLvl val="lvl"/>
          <dgm:resizeHandles val="exact"/>
        </dgm:presLayoutVars>
      </dgm:prSet>
      <dgm:spPr/>
    </dgm:pt>
    <dgm:pt modelId="{1951D3B2-560A-428D-89D2-3612BA33D8FD}" type="pres">
      <dgm:prSet presAssocID="{9240ADEC-0BB3-4799-8A83-44B91FFDDFEF}" presName="Name8" presStyleCnt="0"/>
      <dgm:spPr/>
    </dgm:pt>
    <dgm:pt modelId="{A88668F2-2B02-48FE-9FF9-47BEFDB88ED5}" type="pres">
      <dgm:prSet presAssocID="{9240ADEC-0BB3-4799-8A83-44B91FFDDFEF}" presName="level" presStyleLbl="node1" presStyleIdx="0" presStyleCnt="3" custScaleX="99213">
        <dgm:presLayoutVars>
          <dgm:chMax val="1"/>
          <dgm:bulletEnabled val="1"/>
        </dgm:presLayoutVars>
      </dgm:prSet>
      <dgm:spPr/>
    </dgm:pt>
    <dgm:pt modelId="{A48A33A7-DA15-42F3-BAC4-802E182AD329}" type="pres">
      <dgm:prSet presAssocID="{9240ADEC-0BB3-4799-8A83-44B91FFDDFEF}" presName="levelTx" presStyleLbl="revTx" presStyleIdx="0" presStyleCnt="0">
        <dgm:presLayoutVars>
          <dgm:chMax val="1"/>
          <dgm:bulletEnabled val="1"/>
        </dgm:presLayoutVars>
      </dgm:prSet>
      <dgm:spPr/>
    </dgm:pt>
    <dgm:pt modelId="{B9E703DF-DBF5-40F9-9A47-FCDC76368A77}" type="pres">
      <dgm:prSet presAssocID="{43E0B57F-DB44-4858-94C6-137D657C5518}" presName="Name8" presStyleCnt="0"/>
      <dgm:spPr/>
    </dgm:pt>
    <dgm:pt modelId="{A4E09706-120E-4895-B159-6F9877B066CB}" type="pres">
      <dgm:prSet presAssocID="{43E0B57F-DB44-4858-94C6-137D657C5518}" presName="level" presStyleLbl="node1" presStyleIdx="1" presStyleCnt="3">
        <dgm:presLayoutVars>
          <dgm:chMax val="1"/>
          <dgm:bulletEnabled val="1"/>
        </dgm:presLayoutVars>
      </dgm:prSet>
      <dgm:spPr/>
    </dgm:pt>
    <dgm:pt modelId="{8D5CFC74-8E85-4E6B-9D5A-30D61FE93FA4}" type="pres">
      <dgm:prSet presAssocID="{43E0B57F-DB44-4858-94C6-137D657C5518}" presName="levelTx" presStyleLbl="revTx" presStyleIdx="0" presStyleCnt="0">
        <dgm:presLayoutVars>
          <dgm:chMax val="1"/>
          <dgm:bulletEnabled val="1"/>
        </dgm:presLayoutVars>
      </dgm:prSet>
      <dgm:spPr/>
    </dgm:pt>
    <dgm:pt modelId="{30943C2E-C982-466E-BAC5-8E703A3BD134}" type="pres">
      <dgm:prSet presAssocID="{A52BBA3C-4480-448A-AD74-595B652F6C58}" presName="Name8" presStyleCnt="0"/>
      <dgm:spPr/>
    </dgm:pt>
    <dgm:pt modelId="{2A4F7AE6-2829-4753-8919-560D4FC6494E}" type="pres">
      <dgm:prSet presAssocID="{A52BBA3C-4480-448A-AD74-595B652F6C58}" presName="level" presStyleLbl="node1" presStyleIdx="2" presStyleCnt="3">
        <dgm:presLayoutVars>
          <dgm:chMax val="1"/>
          <dgm:bulletEnabled val="1"/>
        </dgm:presLayoutVars>
      </dgm:prSet>
      <dgm:spPr/>
    </dgm:pt>
    <dgm:pt modelId="{FB48A9DA-D9B4-447A-9819-92BA7F9D5A65}" type="pres">
      <dgm:prSet presAssocID="{A52BBA3C-4480-448A-AD74-595B652F6C58}" presName="levelTx" presStyleLbl="revTx" presStyleIdx="0" presStyleCnt="0">
        <dgm:presLayoutVars>
          <dgm:chMax val="1"/>
          <dgm:bulletEnabled val="1"/>
        </dgm:presLayoutVars>
      </dgm:prSet>
      <dgm:spPr/>
    </dgm:pt>
  </dgm:ptLst>
  <dgm:cxnLst>
    <dgm:cxn modelId="{7302A335-26E9-4D7E-9A8F-FFC7E8C6C09D}" type="presOf" srcId="{A52BBA3C-4480-448A-AD74-595B652F6C58}" destId="{2A4F7AE6-2829-4753-8919-560D4FC6494E}" srcOrd="0" destOrd="0" presId="urn:microsoft.com/office/officeart/2005/8/layout/pyramid1"/>
    <dgm:cxn modelId="{75047E58-C675-4A58-9507-1F876876224C}" type="presOf" srcId="{9240ADEC-0BB3-4799-8A83-44B91FFDDFEF}" destId="{A48A33A7-DA15-42F3-BAC4-802E182AD329}" srcOrd="1" destOrd="0" presId="urn:microsoft.com/office/officeart/2005/8/layout/pyramid1"/>
    <dgm:cxn modelId="{9C5F075C-11BF-4E05-9F8B-86AC2FC6EDA1}" type="presOf" srcId="{43E0B57F-DB44-4858-94C6-137D657C5518}" destId="{A4E09706-120E-4895-B159-6F9877B066CB}" srcOrd="0" destOrd="0" presId="urn:microsoft.com/office/officeart/2005/8/layout/pyramid1"/>
    <dgm:cxn modelId="{393CD860-987E-4A20-9053-6FF4E59D4963}" srcId="{29F8057E-9BBB-4B99-A0A0-7B3696E5782F}" destId="{43E0B57F-DB44-4858-94C6-137D657C5518}" srcOrd="1" destOrd="0" parTransId="{841C7BEA-5E46-4A2F-BA28-DCF1309B9BE2}" sibTransId="{219DC512-E169-45FC-9FAD-39CA62014C38}"/>
    <dgm:cxn modelId="{508E8C66-F849-4A67-81D5-10E7420907D8}" srcId="{29F8057E-9BBB-4B99-A0A0-7B3696E5782F}" destId="{9240ADEC-0BB3-4799-8A83-44B91FFDDFEF}" srcOrd="0" destOrd="0" parTransId="{9F79A855-AA6E-405A-964B-BAE84590EE7E}" sibTransId="{8A9744C4-9967-418E-8280-B3E1CDE6D4FD}"/>
    <dgm:cxn modelId="{8C83E773-BE73-4E30-BDFC-C4A91052D869}" type="presOf" srcId="{29F8057E-9BBB-4B99-A0A0-7B3696E5782F}" destId="{37531B08-B0DC-4401-9E4F-D2A515A4F6B2}" srcOrd="0" destOrd="0" presId="urn:microsoft.com/office/officeart/2005/8/layout/pyramid1"/>
    <dgm:cxn modelId="{6FD62DA8-5D5C-4C68-BAC5-FF4935ED3350}" srcId="{29F8057E-9BBB-4B99-A0A0-7B3696E5782F}" destId="{A52BBA3C-4480-448A-AD74-595B652F6C58}" srcOrd="2" destOrd="0" parTransId="{68F6A8D0-AAEC-4200-899D-29873D718530}" sibTransId="{47FA0C46-1085-42F0-9796-EB1EDF627EA5}"/>
    <dgm:cxn modelId="{3A78BDAB-F650-48F4-B91A-398DE58ED5AA}" type="presOf" srcId="{A52BBA3C-4480-448A-AD74-595B652F6C58}" destId="{FB48A9DA-D9B4-447A-9819-92BA7F9D5A65}" srcOrd="1" destOrd="0" presId="urn:microsoft.com/office/officeart/2005/8/layout/pyramid1"/>
    <dgm:cxn modelId="{71153BEB-CAB1-4C4F-8924-B77B1574D9D5}" type="presOf" srcId="{9240ADEC-0BB3-4799-8A83-44B91FFDDFEF}" destId="{A88668F2-2B02-48FE-9FF9-47BEFDB88ED5}" srcOrd="0" destOrd="0" presId="urn:microsoft.com/office/officeart/2005/8/layout/pyramid1"/>
    <dgm:cxn modelId="{EB623CFE-9EEB-4231-9CEC-DC0C893E7489}" type="presOf" srcId="{43E0B57F-DB44-4858-94C6-137D657C5518}" destId="{8D5CFC74-8E85-4E6B-9D5A-30D61FE93FA4}" srcOrd="1" destOrd="0" presId="urn:microsoft.com/office/officeart/2005/8/layout/pyramid1"/>
    <dgm:cxn modelId="{6833967A-D47D-45DE-8BA3-2851AEFBECE3}" type="presParOf" srcId="{37531B08-B0DC-4401-9E4F-D2A515A4F6B2}" destId="{1951D3B2-560A-428D-89D2-3612BA33D8FD}" srcOrd="0" destOrd="0" presId="urn:microsoft.com/office/officeart/2005/8/layout/pyramid1"/>
    <dgm:cxn modelId="{AD74FD97-0CFB-44FF-88E6-E3D086747D20}" type="presParOf" srcId="{1951D3B2-560A-428D-89D2-3612BA33D8FD}" destId="{A88668F2-2B02-48FE-9FF9-47BEFDB88ED5}" srcOrd="0" destOrd="0" presId="urn:microsoft.com/office/officeart/2005/8/layout/pyramid1"/>
    <dgm:cxn modelId="{FDF67189-FD67-40C9-B3A5-74CCEF58AB0D}" type="presParOf" srcId="{1951D3B2-560A-428D-89D2-3612BA33D8FD}" destId="{A48A33A7-DA15-42F3-BAC4-802E182AD329}" srcOrd="1" destOrd="0" presId="urn:microsoft.com/office/officeart/2005/8/layout/pyramid1"/>
    <dgm:cxn modelId="{6294F619-A5D2-4DDC-A3A2-9B1230EC747A}" type="presParOf" srcId="{37531B08-B0DC-4401-9E4F-D2A515A4F6B2}" destId="{B9E703DF-DBF5-40F9-9A47-FCDC76368A77}" srcOrd="1" destOrd="0" presId="urn:microsoft.com/office/officeart/2005/8/layout/pyramid1"/>
    <dgm:cxn modelId="{0FA69E88-2BA2-4530-9E68-FB0774A6CD01}" type="presParOf" srcId="{B9E703DF-DBF5-40F9-9A47-FCDC76368A77}" destId="{A4E09706-120E-4895-B159-6F9877B066CB}" srcOrd="0" destOrd="0" presId="urn:microsoft.com/office/officeart/2005/8/layout/pyramid1"/>
    <dgm:cxn modelId="{EDAABF2B-8DAC-437E-B5AF-A7F7E5C98783}" type="presParOf" srcId="{B9E703DF-DBF5-40F9-9A47-FCDC76368A77}" destId="{8D5CFC74-8E85-4E6B-9D5A-30D61FE93FA4}" srcOrd="1" destOrd="0" presId="urn:microsoft.com/office/officeart/2005/8/layout/pyramid1"/>
    <dgm:cxn modelId="{3F586DF7-4BA7-46EC-82BD-F13BCB065446}" type="presParOf" srcId="{37531B08-B0DC-4401-9E4F-D2A515A4F6B2}" destId="{30943C2E-C982-466E-BAC5-8E703A3BD134}" srcOrd="2" destOrd="0" presId="urn:microsoft.com/office/officeart/2005/8/layout/pyramid1"/>
    <dgm:cxn modelId="{E8BDA6F5-45A6-421D-82E0-7DF19041756E}" type="presParOf" srcId="{30943C2E-C982-466E-BAC5-8E703A3BD134}" destId="{2A4F7AE6-2829-4753-8919-560D4FC6494E}" srcOrd="0" destOrd="0" presId="urn:microsoft.com/office/officeart/2005/8/layout/pyramid1"/>
    <dgm:cxn modelId="{B8546B38-E7BC-4152-9A80-75C88614482C}" type="presParOf" srcId="{30943C2E-C982-466E-BAC5-8E703A3BD134}" destId="{FB48A9DA-D9B4-447A-9819-92BA7F9D5A65}" srcOrd="1" destOrd="0" presId="urn:microsoft.com/office/officeart/2005/8/layout/pyramid1"/>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668F2-2B02-48FE-9FF9-47BEFDB88ED5}">
      <dsp:nvSpPr>
        <dsp:cNvPr id="0" name=""/>
        <dsp:cNvSpPr/>
      </dsp:nvSpPr>
      <dsp:spPr>
        <a:xfrm>
          <a:off x="3738756" y="0"/>
          <a:ext cx="3694792" cy="2105891"/>
        </a:xfrm>
        <a:prstGeom prst="trapezoid">
          <a:avLst>
            <a:gd name="adj" fmla="val 8842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AU" sz="3800" b="1" kern="1200" dirty="0">
              <a:latin typeface="Roboto" panose="02000000000000000000" pitchFamily="2" charset="0"/>
              <a:ea typeface="Roboto" panose="02000000000000000000" pitchFamily="2" charset="0"/>
            </a:rPr>
            <a:t>Personalisation: </a:t>
          </a:r>
          <a:r>
            <a:rPr lang="en-AU" sz="3800" i="1" kern="1200" dirty="0">
              <a:latin typeface="Roboto" panose="02000000000000000000" pitchFamily="2" charset="0"/>
              <a:ea typeface="Roboto" panose="02000000000000000000" pitchFamily="2" charset="0"/>
            </a:rPr>
            <a:t>Exceptional students</a:t>
          </a:r>
        </a:p>
      </dsp:txBody>
      <dsp:txXfrm>
        <a:off x="3738756" y="0"/>
        <a:ext cx="3694792" cy="2105891"/>
      </dsp:txXfrm>
    </dsp:sp>
    <dsp:sp modelId="{A4E09706-120E-4895-B159-6F9877B066CB}">
      <dsp:nvSpPr>
        <dsp:cNvPr id="0" name=""/>
        <dsp:cNvSpPr/>
      </dsp:nvSpPr>
      <dsp:spPr>
        <a:xfrm>
          <a:off x="1862050" y="2105891"/>
          <a:ext cx="7448203" cy="2105891"/>
        </a:xfrm>
        <a:prstGeom prst="trapezoid">
          <a:avLst>
            <a:gd name="adj" fmla="val 8842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AU" sz="3800" b="1" kern="1200" dirty="0">
              <a:latin typeface="Roboto" panose="02000000000000000000" pitchFamily="2" charset="0"/>
              <a:ea typeface="Roboto" panose="02000000000000000000" pitchFamily="2" charset="0"/>
            </a:rPr>
            <a:t>Differentiation: </a:t>
          </a:r>
        </a:p>
        <a:p>
          <a:pPr marL="0" lvl="0" indent="0" algn="ctr" defTabSz="1689100">
            <a:lnSpc>
              <a:spcPct val="90000"/>
            </a:lnSpc>
            <a:spcBef>
              <a:spcPct val="0"/>
            </a:spcBef>
            <a:spcAft>
              <a:spcPct val="35000"/>
            </a:spcAft>
            <a:buNone/>
          </a:pPr>
          <a:r>
            <a:rPr lang="en-AU" sz="3800" i="1" kern="1200" dirty="0">
              <a:latin typeface="Roboto" panose="02000000000000000000" pitchFamily="2" charset="0"/>
              <a:ea typeface="Roboto" panose="02000000000000000000" pitchFamily="2" charset="0"/>
            </a:rPr>
            <a:t>Some students</a:t>
          </a:r>
        </a:p>
      </dsp:txBody>
      <dsp:txXfrm>
        <a:off x="3165486" y="2105891"/>
        <a:ext cx="4841332" cy="2105891"/>
      </dsp:txXfrm>
    </dsp:sp>
    <dsp:sp modelId="{2A4F7AE6-2829-4753-8919-560D4FC6494E}">
      <dsp:nvSpPr>
        <dsp:cNvPr id="0" name=""/>
        <dsp:cNvSpPr/>
      </dsp:nvSpPr>
      <dsp:spPr>
        <a:xfrm>
          <a:off x="0" y="4211782"/>
          <a:ext cx="11172305" cy="2105891"/>
        </a:xfrm>
        <a:prstGeom prst="trapezoid">
          <a:avLst>
            <a:gd name="adj" fmla="val 8842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AU" sz="3800" b="1" kern="1200" dirty="0">
              <a:latin typeface="Roboto" panose="02000000000000000000" pitchFamily="2" charset="0"/>
              <a:ea typeface="Roboto" panose="02000000000000000000" pitchFamily="2" charset="0"/>
            </a:rPr>
            <a:t>Universal design for learning: </a:t>
          </a:r>
        </a:p>
        <a:p>
          <a:pPr marL="0" lvl="0" indent="0" algn="ctr" defTabSz="1689100">
            <a:lnSpc>
              <a:spcPct val="90000"/>
            </a:lnSpc>
            <a:spcBef>
              <a:spcPct val="0"/>
            </a:spcBef>
            <a:spcAft>
              <a:spcPct val="35000"/>
            </a:spcAft>
            <a:buNone/>
          </a:pPr>
          <a:r>
            <a:rPr lang="en-AU" sz="3800" kern="1200" dirty="0">
              <a:latin typeface="Roboto" panose="02000000000000000000" pitchFamily="2" charset="0"/>
              <a:ea typeface="Roboto" panose="02000000000000000000" pitchFamily="2" charset="0"/>
            </a:rPr>
            <a:t>All students</a:t>
          </a:r>
        </a:p>
      </dsp:txBody>
      <dsp:txXfrm>
        <a:off x="1955153" y="4211782"/>
        <a:ext cx="7261998" cy="21058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668F2-2B02-48FE-9FF9-47BEFDB88ED5}">
      <dsp:nvSpPr>
        <dsp:cNvPr id="0" name=""/>
        <dsp:cNvSpPr/>
      </dsp:nvSpPr>
      <dsp:spPr>
        <a:xfrm>
          <a:off x="3738756" y="0"/>
          <a:ext cx="3694792" cy="2105891"/>
        </a:xfrm>
        <a:prstGeom prst="trapezoid">
          <a:avLst>
            <a:gd name="adj" fmla="val 8842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AU" sz="3800" b="1" kern="1200" dirty="0">
              <a:latin typeface="Roboto" panose="02000000000000000000" pitchFamily="2" charset="0"/>
              <a:ea typeface="Roboto" panose="02000000000000000000" pitchFamily="2" charset="0"/>
            </a:rPr>
            <a:t>Personalisation: </a:t>
          </a:r>
          <a:r>
            <a:rPr lang="en-AU" sz="3800" i="1" kern="1200" dirty="0">
              <a:latin typeface="Roboto" panose="02000000000000000000" pitchFamily="2" charset="0"/>
              <a:ea typeface="Roboto" panose="02000000000000000000" pitchFamily="2" charset="0"/>
            </a:rPr>
            <a:t>Creating a unique pathway</a:t>
          </a:r>
        </a:p>
      </dsp:txBody>
      <dsp:txXfrm>
        <a:off x="3738756" y="0"/>
        <a:ext cx="3694792" cy="2105891"/>
      </dsp:txXfrm>
    </dsp:sp>
    <dsp:sp modelId="{A4E09706-120E-4895-B159-6F9877B066CB}">
      <dsp:nvSpPr>
        <dsp:cNvPr id="0" name=""/>
        <dsp:cNvSpPr/>
      </dsp:nvSpPr>
      <dsp:spPr>
        <a:xfrm>
          <a:off x="1862050" y="2105891"/>
          <a:ext cx="7448203" cy="2105891"/>
        </a:xfrm>
        <a:prstGeom prst="trapezoid">
          <a:avLst>
            <a:gd name="adj" fmla="val 8842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AU" sz="3800" b="1" kern="1200" dirty="0">
              <a:latin typeface="Roboto" panose="02000000000000000000" pitchFamily="2" charset="0"/>
              <a:ea typeface="Roboto" panose="02000000000000000000" pitchFamily="2" charset="0"/>
            </a:rPr>
            <a:t>Differentiation: </a:t>
          </a:r>
        </a:p>
        <a:p>
          <a:pPr marL="0" lvl="0" indent="0" algn="ctr" defTabSz="1689100">
            <a:lnSpc>
              <a:spcPct val="90000"/>
            </a:lnSpc>
            <a:spcBef>
              <a:spcPct val="0"/>
            </a:spcBef>
            <a:spcAft>
              <a:spcPct val="35000"/>
            </a:spcAft>
            <a:buNone/>
          </a:pPr>
          <a:r>
            <a:rPr lang="en-AU" sz="3800" i="1" kern="1200" dirty="0">
              <a:latin typeface="Roboto" panose="02000000000000000000" pitchFamily="2" charset="0"/>
              <a:ea typeface="Roboto" panose="02000000000000000000" pitchFamily="2" charset="0"/>
            </a:rPr>
            <a:t>Negotiating the level of challenge</a:t>
          </a:r>
        </a:p>
      </dsp:txBody>
      <dsp:txXfrm>
        <a:off x="3165486" y="2105891"/>
        <a:ext cx="4841332" cy="2105891"/>
      </dsp:txXfrm>
    </dsp:sp>
    <dsp:sp modelId="{2A4F7AE6-2829-4753-8919-560D4FC6494E}">
      <dsp:nvSpPr>
        <dsp:cNvPr id="0" name=""/>
        <dsp:cNvSpPr/>
      </dsp:nvSpPr>
      <dsp:spPr>
        <a:xfrm>
          <a:off x="0" y="4211782"/>
          <a:ext cx="11172305" cy="2105891"/>
        </a:xfrm>
        <a:prstGeom prst="trapezoid">
          <a:avLst>
            <a:gd name="adj" fmla="val 8842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AU" sz="3800" b="1" kern="1200" dirty="0">
              <a:latin typeface="Roboto" panose="02000000000000000000" pitchFamily="2" charset="0"/>
              <a:ea typeface="Roboto" panose="02000000000000000000" pitchFamily="2" charset="0"/>
            </a:rPr>
            <a:t>Universal design for learning: </a:t>
          </a:r>
        </a:p>
        <a:p>
          <a:pPr marL="0" lvl="0" indent="0" algn="ctr" defTabSz="1689100">
            <a:lnSpc>
              <a:spcPct val="90000"/>
            </a:lnSpc>
            <a:spcBef>
              <a:spcPct val="0"/>
            </a:spcBef>
            <a:spcAft>
              <a:spcPct val="35000"/>
            </a:spcAft>
            <a:buNone/>
          </a:pPr>
          <a:r>
            <a:rPr lang="en-AU" sz="3800" i="1" kern="1200" dirty="0">
              <a:latin typeface="Roboto" panose="02000000000000000000" pitchFamily="2" charset="0"/>
              <a:ea typeface="Roboto" panose="02000000000000000000" pitchFamily="2" charset="0"/>
            </a:rPr>
            <a:t>Creating options</a:t>
          </a:r>
          <a:endParaRPr lang="en-AU" sz="3800" kern="1200" dirty="0">
            <a:latin typeface="Roboto" panose="02000000000000000000" pitchFamily="2" charset="0"/>
            <a:ea typeface="Roboto" panose="02000000000000000000" pitchFamily="2" charset="0"/>
          </a:endParaRPr>
        </a:p>
      </dsp:txBody>
      <dsp:txXfrm>
        <a:off x="1955153" y="4211782"/>
        <a:ext cx="7261998" cy="210589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80FD87-4F23-454E-8C5A-63645FB7711A}" type="datetimeFigureOut">
              <a:rPr lang="en-AU" smtClean="0"/>
              <a:t>31/7/2023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77F8BE-D73A-4474-811B-E8E0C16B861E}" type="slidenum">
              <a:rPr lang="en-AU" smtClean="0"/>
              <a:t>‹#›</a:t>
            </a:fld>
            <a:endParaRPr lang="en-AU"/>
          </a:p>
        </p:txBody>
      </p:sp>
    </p:spTree>
    <p:extLst>
      <p:ext uri="{BB962C8B-B14F-4D97-AF65-F5344CB8AC3E}">
        <p14:creationId xmlns:p14="http://schemas.microsoft.com/office/powerpoint/2010/main" val="3265519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unicef.org.au/united-nations-convention-on-the-rights-of-the-child"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homeaffairs.gov.au/reports-and-pubs/files/child-safeguarding-framework.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tudentwellbeinghub.edu.au/educators/framework/"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vimeo.com/41737863"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education.act.gov.au/__data/assets/pdf_file/0009/1251981/Student-Voice-Resource-Kit-Web.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education.vic.gov.au/Documents/school/teachers/teachingresources/practice/Amplify.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ducation.nsw.gov.au/student-wellbeing/student-voices/student-voice-and-leadership/why-student-voice-matter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australiangiftedsupport.com/ccmword/wp-content/uploads/2014/12/Gagne_DMGT_Model.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tasgifted.com/wp-content/uploads/2018/09/Gifted-education-Support-Package-final.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independentschools.tas.edu.au/members-hub/resources/inclusive-education-resource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enziesfoundation.org.au/2023melpvoic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berrystreetschool.vic.edu.au/student-life/life-of-a-student/student"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ducation.nsw.gov.au/teaching-and-learning/professional-learning/teacher-quality-and-accreditation/strong-start-great-teachers/refining-practice/differentiating-learning/strategies-for-differentiatio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publicdocumentcentre.education.tas.gov.au/library/Shared%20Documents/Good-Teaching-Differentiated-Classroom-Practice-Learning-for-All.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udlguidelines.cast.or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ducation.vic.gov.au/Documents/school/teachers/teachingresources/practice/Amplify.pdf"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education.act.gov.au/__data/assets/pdf_file/0009/1251981/Student-Voice-Resource-Kit-Web.pdf" TargetMode="External"/><Relationship Id="rId4" Type="http://schemas.openxmlformats.org/officeDocument/2006/relationships/hyperlink" Target="https://education.nsw.gov.au/student-wellbeing/student-voices/student-voice-and-leadership/why-student-voice-matter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zoboko.com/text/9o0ejlnq/the-lost-world-of-adam-and-eve-genesis-2-3-and-the-human-origins-debate/55"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2</a:t>
            </a:fld>
            <a:endParaRPr lang="en-AU"/>
          </a:p>
        </p:txBody>
      </p:sp>
    </p:spTree>
    <p:extLst>
      <p:ext uri="{BB962C8B-B14F-4D97-AF65-F5344CB8AC3E}">
        <p14:creationId xmlns:p14="http://schemas.microsoft.com/office/powerpoint/2010/main" val="2791799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Refer also to Exodus 20: First commandment about who God is to us, second commandment about who we are to God</a:t>
            </a:r>
          </a:p>
        </p:txBody>
      </p:sp>
      <p:sp>
        <p:nvSpPr>
          <p:cNvPr id="4" name="Slide Number Placeholder 3"/>
          <p:cNvSpPr>
            <a:spLocks noGrp="1"/>
          </p:cNvSpPr>
          <p:nvPr>
            <p:ph type="sldNum" sz="quarter" idx="5"/>
          </p:nvPr>
        </p:nvSpPr>
        <p:spPr/>
        <p:txBody>
          <a:bodyPr/>
          <a:lstStyle/>
          <a:p>
            <a:fld id="{8A77F8BE-D73A-4474-811B-E8E0C16B861E}" type="slidenum">
              <a:rPr lang="en-AU" smtClean="0"/>
              <a:t>15</a:t>
            </a:fld>
            <a:endParaRPr lang="en-AU"/>
          </a:p>
        </p:txBody>
      </p:sp>
    </p:spTree>
    <p:extLst>
      <p:ext uri="{BB962C8B-B14F-4D97-AF65-F5344CB8AC3E}">
        <p14:creationId xmlns:p14="http://schemas.microsoft.com/office/powerpoint/2010/main" val="1888543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16</a:t>
            </a:fld>
            <a:endParaRPr lang="en-AU"/>
          </a:p>
        </p:txBody>
      </p:sp>
    </p:spTree>
    <p:extLst>
      <p:ext uri="{BB962C8B-B14F-4D97-AF65-F5344CB8AC3E}">
        <p14:creationId xmlns:p14="http://schemas.microsoft.com/office/powerpoint/2010/main" val="2004601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0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A77F8BE-D73A-4474-811B-E8E0C16B861E}" type="slidenum">
              <a:rPr lang="en-AU" smtClean="0"/>
              <a:t>17</a:t>
            </a:fld>
            <a:endParaRPr lang="en-AU"/>
          </a:p>
        </p:txBody>
      </p:sp>
    </p:spTree>
    <p:extLst>
      <p:ext uri="{BB962C8B-B14F-4D97-AF65-F5344CB8AC3E}">
        <p14:creationId xmlns:p14="http://schemas.microsoft.com/office/powerpoint/2010/main" val="1073788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50592EF-550D-4660-8923-ADD240247AFF}" type="slidenum">
              <a:rPr lang="en-AU" smtClean="0"/>
              <a:t>18</a:t>
            </a:fld>
            <a:endParaRPr lang="en-AU"/>
          </a:p>
        </p:txBody>
      </p:sp>
    </p:spTree>
    <p:extLst>
      <p:ext uri="{BB962C8B-B14F-4D97-AF65-F5344CB8AC3E}">
        <p14:creationId xmlns:p14="http://schemas.microsoft.com/office/powerpoint/2010/main" val="37798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1000"/>
              </a:spcAft>
              <a:buClrTx/>
              <a:buSzTx/>
              <a:buFontTx/>
              <a:buNone/>
              <a:tabLst/>
              <a:defRPr/>
            </a:pPr>
            <a:r>
              <a:rPr lang="en-US" sz="1200" dirty="0">
                <a:latin typeface="Roboto" panose="02000000000000000000" pitchFamily="2" charset="0"/>
                <a:ea typeface="Roboto" panose="02000000000000000000" pitchFamily="2" charset="0"/>
              </a:rPr>
              <a:t>United Nations. (1990). </a:t>
            </a:r>
            <a:r>
              <a:rPr lang="en-US" sz="1200" i="1" dirty="0">
                <a:latin typeface="Roboto" panose="02000000000000000000" pitchFamily="2" charset="0"/>
                <a:ea typeface="Roboto" panose="02000000000000000000" pitchFamily="2" charset="0"/>
              </a:rPr>
              <a:t>United Nations Convention on the Rights of the Child. </a:t>
            </a:r>
            <a:r>
              <a:rPr lang="en-US" sz="1200" dirty="0">
                <a:latin typeface="Roboto" panose="02000000000000000000" pitchFamily="2" charset="0"/>
                <a:ea typeface="Roboto" panose="02000000000000000000" pitchFamily="2" charset="0"/>
              </a:rPr>
              <a:t>Retrieved from </a:t>
            </a:r>
            <a:r>
              <a:rPr lang="en-US" sz="1200" dirty="0">
                <a:latin typeface="Roboto" panose="02000000000000000000" pitchFamily="2" charset="0"/>
                <a:ea typeface="Roboto" panose="02000000000000000000" pitchFamily="2" charset="0"/>
                <a:hlinkClick r:id="rId3"/>
              </a:rPr>
              <a:t>https://www.unicef.org.au/united-nations-convention-on-the-rights-of-the-child</a:t>
            </a:r>
            <a:r>
              <a:rPr lang="en-US" sz="1200" dirty="0">
                <a:latin typeface="Roboto" panose="02000000000000000000" pitchFamily="2" charset="0"/>
                <a:ea typeface="Roboto" panose="02000000000000000000" pitchFamily="2" charset="0"/>
              </a:rPr>
              <a:t>  </a:t>
            </a:r>
          </a:p>
        </p:txBody>
      </p:sp>
      <p:sp>
        <p:nvSpPr>
          <p:cNvPr id="4" name="Slide Number Placeholder 3"/>
          <p:cNvSpPr>
            <a:spLocks noGrp="1"/>
          </p:cNvSpPr>
          <p:nvPr>
            <p:ph type="sldNum" sz="quarter" idx="5"/>
          </p:nvPr>
        </p:nvSpPr>
        <p:spPr/>
        <p:txBody>
          <a:bodyPr/>
          <a:lstStyle/>
          <a:p>
            <a:fld id="{8A77F8BE-D73A-4474-811B-E8E0C16B861E}" type="slidenum">
              <a:rPr lang="en-AU" smtClean="0"/>
              <a:t>19</a:t>
            </a:fld>
            <a:endParaRPr lang="en-AU"/>
          </a:p>
        </p:txBody>
      </p:sp>
    </p:spTree>
    <p:extLst>
      <p:ext uri="{BB962C8B-B14F-4D97-AF65-F5344CB8AC3E}">
        <p14:creationId xmlns:p14="http://schemas.microsoft.com/office/powerpoint/2010/main" val="1020846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50592EF-550D-4660-8923-ADD240247AFF}" type="slidenum">
              <a:rPr lang="en-AU" smtClean="0"/>
              <a:t>20</a:t>
            </a:fld>
            <a:endParaRPr lang="en-AU"/>
          </a:p>
        </p:txBody>
      </p:sp>
    </p:spTree>
    <p:extLst>
      <p:ext uri="{BB962C8B-B14F-4D97-AF65-F5344CB8AC3E}">
        <p14:creationId xmlns:p14="http://schemas.microsoft.com/office/powerpoint/2010/main" val="721571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Department of Social Services, Commonwealth of Australia. (2021). </a:t>
            </a:r>
            <a:r>
              <a:rPr lang="en-US" sz="1200" i="1" dirty="0">
                <a:latin typeface="Roboto" panose="02000000000000000000" pitchFamily="2" charset="0"/>
                <a:ea typeface="Roboto" panose="02000000000000000000" pitchFamily="2" charset="0"/>
              </a:rPr>
              <a:t>Safe and supported: The national framework for protecting Australia’s children</a:t>
            </a:r>
            <a:r>
              <a:rPr lang="en-US" sz="1200" dirty="0">
                <a:latin typeface="Roboto" panose="02000000000000000000" pitchFamily="2" charset="0"/>
                <a:ea typeface="Roboto" panose="02000000000000000000" pitchFamily="2" charset="0"/>
              </a:rPr>
              <a:t>. Retrieved from </a:t>
            </a:r>
            <a:r>
              <a:rPr lang="en-US" sz="1200" dirty="0">
                <a:latin typeface="Roboto" panose="02000000000000000000" pitchFamily="2" charset="0"/>
                <a:ea typeface="Roboto" panose="02000000000000000000" pitchFamily="2" charset="0"/>
                <a:hlinkClick r:id="rId3"/>
              </a:rPr>
              <a:t>https://www.homeaffairs.gov.au/reports-and-pubs/files/child-safeguarding-framework.pdf</a:t>
            </a:r>
            <a:r>
              <a:rPr lang="en-US" sz="1200" dirty="0">
                <a:latin typeface="Roboto" panose="02000000000000000000" pitchFamily="2" charset="0"/>
                <a:ea typeface="Roboto" panose="02000000000000000000" pitchFamily="2" charset="0"/>
              </a:rPr>
              <a:t>  </a:t>
            </a:r>
          </a:p>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21</a:t>
            </a:fld>
            <a:endParaRPr lang="en-AU"/>
          </a:p>
        </p:txBody>
      </p:sp>
    </p:spTree>
    <p:extLst>
      <p:ext uri="{BB962C8B-B14F-4D97-AF65-F5344CB8AC3E}">
        <p14:creationId xmlns:p14="http://schemas.microsoft.com/office/powerpoint/2010/main" val="2444892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Department of Education, Australian Government. (2020). </a:t>
            </a:r>
            <a:r>
              <a:rPr lang="en-US" sz="1200" i="1" dirty="0">
                <a:latin typeface="Roboto" panose="02000000000000000000" pitchFamily="2" charset="0"/>
                <a:ea typeface="Roboto" panose="02000000000000000000" pitchFamily="2" charset="0"/>
              </a:rPr>
              <a:t>Australian Student Wellbeing Framework.</a:t>
            </a:r>
            <a:r>
              <a:rPr lang="en-US" sz="1200" dirty="0">
                <a:latin typeface="Roboto" panose="02000000000000000000" pitchFamily="2" charset="0"/>
                <a:ea typeface="Roboto" panose="02000000000000000000" pitchFamily="2" charset="0"/>
              </a:rPr>
              <a:t> Retrieved from </a:t>
            </a:r>
            <a:r>
              <a:rPr lang="en-US" sz="1200" dirty="0">
                <a:latin typeface="Roboto" panose="02000000000000000000" pitchFamily="2" charset="0"/>
                <a:ea typeface="Roboto" panose="02000000000000000000" pitchFamily="2" charset="0"/>
                <a:hlinkClick r:id="rId3"/>
              </a:rPr>
              <a:t>https://studentwellbeinghub.edu.au/educators/framework/</a:t>
            </a:r>
            <a:r>
              <a:rPr lang="en-US" sz="1200" dirty="0">
                <a:latin typeface="Roboto" panose="02000000000000000000" pitchFamily="2" charset="0"/>
                <a:ea typeface="Roboto" panose="02000000000000000000" pitchFamily="2" charset="0"/>
              </a:rPr>
              <a:t>   </a:t>
            </a:r>
          </a:p>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22</a:t>
            </a:fld>
            <a:endParaRPr lang="en-AU"/>
          </a:p>
        </p:txBody>
      </p:sp>
    </p:spTree>
    <p:extLst>
      <p:ext uri="{BB962C8B-B14F-4D97-AF65-F5344CB8AC3E}">
        <p14:creationId xmlns:p14="http://schemas.microsoft.com/office/powerpoint/2010/main" val="1535662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2 mins video</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Hattie, J. (2012). </a:t>
            </a:r>
            <a:r>
              <a:rPr lang="en-US" sz="1200" i="1" dirty="0">
                <a:latin typeface="Roboto" panose="02000000000000000000" pitchFamily="2" charset="0"/>
                <a:ea typeface="Roboto" panose="02000000000000000000" pitchFamily="2" charset="0"/>
              </a:rPr>
              <a:t>John Hattie’s summary: Know thy impact [video</a:t>
            </a:r>
            <a:r>
              <a:rPr lang="en-US" sz="1200" dirty="0">
                <a:latin typeface="Roboto" panose="02000000000000000000" pitchFamily="2" charset="0"/>
                <a:ea typeface="Roboto" panose="02000000000000000000" pitchFamily="2" charset="0"/>
              </a:rPr>
              <a:t>]. Retrieved from </a:t>
            </a:r>
            <a:r>
              <a:rPr lang="en-US" sz="1200" dirty="0">
                <a:latin typeface="Roboto" panose="02000000000000000000" pitchFamily="2" charset="0"/>
                <a:ea typeface="Roboto" panose="02000000000000000000" pitchFamily="2" charset="0"/>
                <a:hlinkClick r:id="rId3"/>
              </a:rPr>
              <a:t>https://vimeo.com/41737863</a:t>
            </a:r>
            <a:r>
              <a:rPr lang="en-US" sz="1200" dirty="0">
                <a:latin typeface="Roboto" panose="02000000000000000000" pitchFamily="2" charset="0"/>
                <a:ea typeface="Roboto" panose="02000000000000000000" pitchFamily="2" charset="0"/>
              </a:rPr>
              <a:t>   </a:t>
            </a:r>
          </a:p>
          <a:p>
            <a:endParaRPr lang="en-AU" dirty="0"/>
          </a:p>
        </p:txBody>
      </p:sp>
      <p:sp>
        <p:nvSpPr>
          <p:cNvPr id="4" name="Slide Number Placeholder 3"/>
          <p:cNvSpPr>
            <a:spLocks noGrp="1"/>
          </p:cNvSpPr>
          <p:nvPr>
            <p:ph type="sldNum" sz="quarter" idx="5"/>
          </p:nvPr>
        </p:nvSpPr>
        <p:spPr/>
        <p:txBody>
          <a:bodyPr/>
          <a:lstStyle/>
          <a:p>
            <a:fld id="{E50592EF-550D-4660-8923-ADD240247AFF}" type="slidenum">
              <a:rPr lang="en-AU" smtClean="0"/>
              <a:t>23</a:t>
            </a:fld>
            <a:endParaRPr lang="en-AU"/>
          </a:p>
        </p:txBody>
      </p:sp>
    </p:spTree>
    <p:extLst>
      <p:ext uri="{BB962C8B-B14F-4D97-AF65-F5344CB8AC3E}">
        <p14:creationId xmlns:p14="http://schemas.microsoft.com/office/powerpoint/2010/main" val="2336412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Fisk, S. (2023). </a:t>
            </a:r>
            <a:r>
              <a:rPr lang="en-US" sz="1200" i="1" dirty="0">
                <a:latin typeface="Roboto" panose="02000000000000000000" pitchFamily="2" charset="0"/>
                <a:ea typeface="Roboto" panose="02000000000000000000" pitchFamily="2" charset="0"/>
              </a:rPr>
              <a:t>Data-informed learners: Involving students in their data story</a:t>
            </a:r>
            <a:r>
              <a:rPr lang="en-US" sz="1200" dirty="0">
                <a:latin typeface="Roboto" panose="02000000000000000000" pitchFamily="2" charset="0"/>
                <a:ea typeface="Roboto" panose="02000000000000000000" pitchFamily="2" charset="0"/>
              </a:rPr>
              <a:t>. Amba Press. </a:t>
            </a:r>
          </a:p>
          <a:p>
            <a:endParaRPr lang="en-AU" dirty="0"/>
          </a:p>
        </p:txBody>
      </p:sp>
      <p:sp>
        <p:nvSpPr>
          <p:cNvPr id="4" name="Slide Number Placeholder 3"/>
          <p:cNvSpPr>
            <a:spLocks noGrp="1"/>
          </p:cNvSpPr>
          <p:nvPr>
            <p:ph type="sldNum" sz="quarter" idx="5"/>
          </p:nvPr>
        </p:nvSpPr>
        <p:spPr/>
        <p:txBody>
          <a:bodyPr/>
          <a:lstStyle/>
          <a:p>
            <a:fld id="{E50592EF-550D-4660-8923-ADD240247AFF}" type="slidenum">
              <a:rPr lang="en-AU" smtClean="0"/>
              <a:t>24</a:t>
            </a:fld>
            <a:endParaRPr lang="en-AU"/>
          </a:p>
        </p:txBody>
      </p:sp>
    </p:spTree>
    <p:extLst>
      <p:ext uri="{BB962C8B-B14F-4D97-AF65-F5344CB8AC3E}">
        <p14:creationId xmlns:p14="http://schemas.microsoft.com/office/powerpoint/2010/main" val="3959143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auto"/>
            <a:r>
              <a:rPr lang="en-AU" dirty="0"/>
              <a:t>“</a:t>
            </a:r>
            <a:r>
              <a:rPr lang="en-US" b="0" i="0" dirty="0">
                <a:effectLst/>
                <a:latin typeface="-apple-system"/>
              </a:rPr>
              <a:t>Sometimes in this job, negotiations can get heated 😂</a:t>
            </a:r>
            <a:br>
              <a:rPr lang="en-US" b="0" i="0" dirty="0">
                <a:effectLst/>
                <a:latin typeface="-apple-system"/>
              </a:rPr>
            </a:br>
            <a:r>
              <a:rPr lang="en-US" b="0" i="0" dirty="0">
                <a:effectLst/>
                <a:latin typeface="-apple-system"/>
              </a:rPr>
              <a:t>First item on the agenda?</a:t>
            </a:r>
            <a:br>
              <a:rPr lang="en-US" b="0" i="0" dirty="0">
                <a:effectLst/>
                <a:latin typeface="-apple-system"/>
              </a:rPr>
            </a:br>
            <a:r>
              <a:rPr lang="en-US" b="0" i="0" dirty="0">
                <a:effectLst/>
                <a:latin typeface="-apple-system"/>
              </a:rPr>
              <a:t>More snacks.</a:t>
            </a:r>
            <a:br>
              <a:rPr lang="en-US" b="0" i="0" dirty="0">
                <a:effectLst/>
                <a:latin typeface="-apple-system"/>
              </a:rPr>
            </a:br>
            <a:r>
              <a:rPr lang="en-US" b="0" i="0" dirty="0">
                <a:effectLst/>
                <a:latin typeface="-apple-system"/>
              </a:rPr>
              <a:t>Number 2?</a:t>
            </a:r>
            <a:br>
              <a:rPr lang="en-US" b="0" i="0" dirty="0">
                <a:effectLst/>
                <a:latin typeface="-apple-system"/>
              </a:rPr>
            </a:br>
            <a:r>
              <a:rPr lang="en-US" b="0" i="0" dirty="0">
                <a:effectLst/>
                <a:latin typeface="-apple-system"/>
              </a:rPr>
              <a:t>More </a:t>
            </a:r>
            <a:r>
              <a:rPr lang="en-US" b="0" i="0" dirty="0" err="1">
                <a:effectLst/>
                <a:latin typeface="-apple-system"/>
              </a:rPr>
              <a:t>Centres</a:t>
            </a:r>
            <a:r>
              <a:rPr lang="en-US" b="0" i="0" dirty="0">
                <a:effectLst/>
                <a:latin typeface="-apple-system"/>
              </a:rPr>
              <a:t> like this for Tasmanian families.</a:t>
            </a:r>
            <a:br>
              <a:rPr lang="en-US" b="0" i="0" dirty="0">
                <a:effectLst/>
                <a:latin typeface="-apple-system"/>
              </a:rPr>
            </a:br>
            <a:r>
              <a:rPr lang="en-US" b="0" i="0" dirty="0">
                <a:effectLst/>
                <a:latin typeface="-apple-system"/>
              </a:rPr>
              <a:t>I'm happy to report we reached a deal on both 🤝”</a:t>
            </a:r>
          </a:p>
          <a:p>
            <a:pPr algn="l" rtl="0" fontAlgn="auto"/>
            <a:endParaRPr lang="en-AU" dirty="0"/>
          </a:p>
          <a:p>
            <a:r>
              <a:rPr lang="en-AU" dirty="0"/>
              <a:t>https://www.linkedin.com/posts/jeremy-rockliff-48544914_sometimes-in-this-job-negotiations-can-get-activity-7086648423654846464-RQrP?utm_source=share&amp;utm_medium=member_desktop</a:t>
            </a:r>
          </a:p>
        </p:txBody>
      </p:sp>
      <p:sp>
        <p:nvSpPr>
          <p:cNvPr id="4" name="Slide Number Placeholder 3"/>
          <p:cNvSpPr>
            <a:spLocks noGrp="1"/>
          </p:cNvSpPr>
          <p:nvPr>
            <p:ph type="sldNum" sz="quarter" idx="5"/>
          </p:nvPr>
        </p:nvSpPr>
        <p:spPr/>
        <p:txBody>
          <a:bodyPr/>
          <a:lstStyle/>
          <a:p>
            <a:fld id="{8A77F8BE-D73A-4474-811B-E8E0C16B861E}" type="slidenum">
              <a:rPr lang="en-AU" smtClean="0"/>
              <a:t>3</a:t>
            </a:fld>
            <a:endParaRPr lang="en-AU"/>
          </a:p>
        </p:txBody>
      </p:sp>
    </p:spTree>
    <p:extLst>
      <p:ext uri="{BB962C8B-B14F-4D97-AF65-F5344CB8AC3E}">
        <p14:creationId xmlns:p14="http://schemas.microsoft.com/office/powerpoint/2010/main" val="3498591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Youth Coalition of the Australian Capital Territory (2023). </a:t>
            </a:r>
            <a:r>
              <a:rPr lang="en-US" sz="1200" i="1" dirty="0">
                <a:latin typeface="Roboto" panose="02000000000000000000" pitchFamily="2" charset="0"/>
                <a:ea typeface="Roboto" panose="02000000000000000000" pitchFamily="2" charset="0"/>
              </a:rPr>
              <a:t>Ask us: Student voice in the ACT.</a:t>
            </a:r>
            <a:r>
              <a:rPr lang="en-US" sz="1200" dirty="0">
                <a:latin typeface="Roboto" panose="02000000000000000000" pitchFamily="2" charset="0"/>
                <a:ea typeface="Roboto" panose="02000000000000000000" pitchFamily="2" charset="0"/>
              </a:rPr>
              <a:t> Retrieved from </a:t>
            </a:r>
            <a:r>
              <a:rPr lang="en-US" sz="1200" dirty="0">
                <a:latin typeface="Roboto" panose="02000000000000000000" pitchFamily="2" charset="0"/>
                <a:ea typeface="Roboto" panose="02000000000000000000" pitchFamily="2" charset="0"/>
                <a:hlinkClick r:id="rId3"/>
              </a:rPr>
              <a:t>https://www.education.act.gov.au/__data/assets/pdf_file/0009/1251981/Student-Voice-Resource-Kit-Web.pdf</a:t>
            </a:r>
            <a:r>
              <a:rPr lang="en-US" sz="1200" dirty="0">
                <a:latin typeface="Roboto" panose="02000000000000000000" pitchFamily="2" charset="0"/>
                <a:ea typeface="Roboto" panose="02000000000000000000" pitchFamily="2" charset="0"/>
              </a:rPr>
              <a:t>   </a:t>
            </a:r>
          </a:p>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25</a:t>
            </a:fld>
            <a:endParaRPr lang="en-AU"/>
          </a:p>
        </p:txBody>
      </p:sp>
    </p:spTree>
    <p:extLst>
      <p:ext uri="{BB962C8B-B14F-4D97-AF65-F5344CB8AC3E}">
        <p14:creationId xmlns:p14="http://schemas.microsoft.com/office/powerpoint/2010/main" val="3746287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Department of Education and Training, Victoria. (2019a). </a:t>
            </a:r>
            <a:r>
              <a:rPr lang="en-US" sz="1200" i="1" dirty="0">
                <a:latin typeface="Roboto" panose="02000000000000000000" pitchFamily="2" charset="0"/>
                <a:ea typeface="Roboto" panose="02000000000000000000" pitchFamily="2" charset="0"/>
              </a:rPr>
              <a:t>Amplify: Empowering students through voice, agency, and leadership</a:t>
            </a:r>
            <a:r>
              <a:rPr lang="en-US" sz="1200" dirty="0">
                <a:latin typeface="Roboto" panose="02000000000000000000" pitchFamily="2" charset="0"/>
                <a:ea typeface="Roboto" panose="02000000000000000000" pitchFamily="2" charset="0"/>
              </a:rPr>
              <a:t>. Retrieved from </a:t>
            </a:r>
            <a:r>
              <a:rPr lang="en-US" sz="1200" dirty="0">
                <a:latin typeface="Roboto" panose="02000000000000000000" pitchFamily="2" charset="0"/>
                <a:ea typeface="Roboto" panose="02000000000000000000" pitchFamily="2" charset="0"/>
                <a:hlinkClick r:id="rId3"/>
              </a:rPr>
              <a:t>https://www.education.vic.gov.au/Documents/school/teachers/teachingresources/practice/Amplify.pdf</a:t>
            </a:r>
            <a:r>
              <a:rPr lang="en-US" sz="1200" dirty="0">
                <a:latin typeface="Roboto" panose="02000000000000000000" pitchFamily="2" charset="0"/>
                <a:ea typeface="Roboto" panose="02000000000000000000" pitchFamily="2" charset="0"/>
              </a:rPr>
              <a:t>  </a:t>
            </a:r>
          </a:p>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26</a:t>
            </a:fld>
            <a:endParaRPr lang="en-AU"/>
          </a:p>
        </p:txBody>
      </p:sp>
    </p:spTree>
    <p:extLst>
      <p:ext uri="{BB962C8B-B14F-4D97-AF65-F5344CB8AC3E}">
        <p14:creationId xmlns:p14="http://schemas.microsoft.com/office/powerpoint/2010/main" val="2607063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NSW Government. (2023). </a:t>
            </a:r>
            <a:r>
              <a:rPr lang="en-US" sz="1200" i="1" dirty="0">
                <a:latin typeface="Roboto" panose="02000000000000000000" pitchFamily="2" charset="0"/>
                <a:ea typeface="Roboto" panose="02000000000000000000" pitchFamily="2" charset="0"/>
              </a:rPr>
              <a:t>Student wellbeing: Why student voice matters. </a:t>
            </a:r>
            <a:r>
              <a:rPr lang="en-US" sz="1200" dirty="0">
                <a:latin typeface="Roboto" panose="02000000000000000000" pitchFamily="2" charset="0"/>
                <a:ea typeface="Roboto" panose="02000000000000000000" pitchFamily="2" charset="0"/>
              </a:rPr>
              <a:t>Retrieved from </a:t>
            </a:r>
            <a:r>
              <a:rPr lang="en-US" sz="1200" dirty="0">
                <a:latin typeface="Roboto" panose="02000000000000000000" pitchFamily="2" charset="0"/>
                <a:ea typeface="Roboto" panose="02000000000000000000" pitchFamily="2" charset="0"/>
                <a:hlinkClick r:id="rId3"/>
              </a:rPr>
              <a:t>https://education.nsw.gov.au/student-wellbeing/student-voices/student-voice-and-leadership/why-student-voice-matters</a:t>
            </a:r>
            <a:r>
              <a:rPr lang="en-US" sz="1200" dirty="0">
                <a:latin typeface="Roboto" panose="02000000000000000000" pitchFamily="2" charset="0"/>
                <a:ea typeface="Roboto" panose="02000000000000000000" pitchFamily="2" charset="0"/>
              </a:rPr>
              <a:t> </a:t>
            </a:r>
          </a:p>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27</a:t>
            </a:fld>
            <a:endParaRPr lang="en-AU"/>
          </a:p>
        </p:txBody>
      </p:sp>
    </p:spTree>
    <p:extLst>
      <p:ext uri="{BB962C8B-B14F-4D97-AF65-F5344CB8AC3E}">
        <p14:creationId xmlns:p14="http://schemas.microsoft.com/office/powerpoint/2010/main" val="1734285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Clear, J. (2018). </a:t>
            </a:r>
            <a:r>
              <a:rPr lang="en-US" sz="1200" i="1" dirty="0">
                <a:latin typeface="Roboto" panose="02000000000000000000" pitchFamily="2" charset="0"/>
                <a:ea typeface="Roboto" panose="02000000000000000000" pitchFamily="2" charset="0"/>
              </a:rPr>
              <a:t>Atomic Habits: An Easy &amp; Proven Way to Build Good Habits &amp; Break Bad Ones</a:t>
            </a:r>
            <a:r>
              <a:rPr lang="en-US" sz="1200" dirty="0">
                <a:latin typeface="Roboto" panose="02000000000000000000" pitchFamily="2" charset="0"/>
                <a:ea typeface="Roboto" panose="02000000000000000000" pitchFamily="2" charset="0"/>
              </a:rPr>
              <a:t>. Avery. </a:t>
            </a:r>
            <a:endParaRPr lang="en-AU" sz="1200"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8A77F8BE-D73A-4474-811B-E8E0C16B861E}" type="slidenum">
              <a:rPr lang="en-AU" smtClean="0"/>
              <a:t>28</a:t>
            </a:fld>
            <a:endParaRPr lang="en-AU"/>
          </a:p>
        </p:txBody>
      </p:sp>
    </p:spTree>
    <p:extLst>
      <p:ext uri="{BB962C8B-B14F-4D97-AF65-F5344CB8AC3E}">
        <p14:creationId xmlns:p14="http://schemas.microsoft.com/office/powerpoint/2010/main" val="291674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50592EF-550D-4660-8923-ADD240247AFF}" type="slidenum">
              <a:rPr lang="en-AU" smtClean="0"/>
              <a:t>29</a:t>
            </a:fld>
            <a:endParaRPr lang="en-AU"/>
          </a:p>
        </p:txBody>
      </p:sp>
    </p:spTree>
    <p:extLst>
      <p:ext uri="{BB962C8B-B14F-4D97-AF65-F5344CB8AC3E}">
        <p14:creationId xmlns:p14="http://schemas.microsoft.com/office/powerpoint/2010/main" val="26001053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50592EF-550D-4660-8923-ADD240247AFF}" type="slidenum">
              <a:rPr lang="en-AU" smtClean="0"/>
              <a:t>30</a:t>
            </a:fld>
            <a:endParaRPr lang="en-AU"/>
          </a:p>
        </p:txBody>
      </p:sp>
    </p:spTree>
    <p:extLst>
      <p:ext uri="{BB962C8B-B14F-4D97-AF65-F5344CB8AC3E}">
        <p14:creationId xmlns:p14="http://schemas.microsoft.com/office/powerpoint/2010/main" val="36719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50592EF-550D-4660-8923-ADD240247AFF}" type="slidenum">
              <a:rPr lang="en-AU" smtClean="0"/>
              <a:t>32</a:t>
            </a:fld>
            <a:endParaRPr lang="en-AU"/>
          </a:p>
        </p:txBody>
      </p:sp>
    </p:spTree>
    <p:extLst>
      <p:ext uri="{BB962C8B-B14F-4D97-AF65-F5344CB8AC3E}">
        <p14:creationId xmlns:p14="http://schemas.microsoft.com/office/powerpoint/2010/main" val="3693686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Roboto" panose="02000000000000000000" pitchFamily="2" charset="0"/>
                <a:ea typeface="Roboto" panose="02000000000000000000" pitchFamily="2" charset="0"/>
              </a:rPr>
              <a:t>Gagne, F. (2014). Building gifts into talents: Brief overview of the DMGT 2.0. Retrieved from </a:t>
            </a:r>
            <a:r>
              <a:rPr lang="en-US" sz="1200" dirty="0">
                <a:latin typeface="Roboto" panose="02000000000000000000" pitchFamily="2" charset="0"/>
                <a:ea typeface="Roboto" panose="02000000000000000000" pitchFamily="2" charset="0"/>
                <a:hlinkClick r:id="rId3"/>
              </a:rPr>
              <a:t>https://australiangiftedsupport.com/ccmword/wp-content/uploads/2014/12/Gagne_DMGT_Model.pdf</a:t>
            </a:r>
            <a:r>
              <a:rPr lang="en-US" sz="1200" dirty="0">
                <a:latin typeface="Roboto" panose="02000000000000000000" pitchFamily="2" charset="0"/>
                <a:ea typeface="Roboto" panose="02000000000000000000" pitchFamily="2" charset="0"/>
              </a:rPr>
              <a:t>   </a:t>
            </a:r>
          </a:p>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33</a:t>
            </a:fld>
            <a:endParaRPr lang="en-AU"/>
          </a:p>
        </p:txBody>
      </p:sp>
    </p:spTree>
    <p:extLst>
      <p:ext uri="{BB962C8B-B14F-4D97-AF65-F5344CB8AC3E}">
        <p14:creationId xmlns:p14="http://schemas.microsoft.com/office/powerpoint/2010/main" val="3597284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Roboto" panose="02000000000000000000" pitchFamily="2" charset="0"/>
                <a:ea typeface="Roboto" panose="02000000000000000000" pitchFamily="2" charset="0"/>
              </a:rPr>
              <a:t>Tasmanian Catholic Education Office. (2018). Gifted education support package. Retrieved from </a:t>
            </a:r>
            <a:r>
              <a:rPr lang="en-US" sz="1200" dirty="0">
                <a:latin typeface="Roboto" panose="02000000000000000000" pitchFamily="2" charset="0"/>
                <a:ea typeface="Roboto" panose="02000000000000000000" pitchFamily="2" charset="0"/>
                <a:hlinkClick r:id="rId3"/>
              </a:rPr>
              <a:t>https://www.tasgifted.com/wp-content/uploads/2018/09/Gifted-education-Support-Package-final.pdf</a:t>
            </a:r>
            <a:r>
              <a:rPr lang="en-US" sz="1200" dirty="0">
                <a:latin typeface="Roboto" panose="02000000000000000000" pitchFamily="2" charset="0"/>
                <a:ea typeface="Roboto" panose="02000000000000000000" pitchFamily="2" charset="0"/>
              </a:rPr>
              <a:t> </a:t>
            </a:r>
          </a:p>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34</a:t>
            </a:fld>
            <a:endParaRPr lang="en-AU"/>
          </a:p>
        </p:txBody>
      </p:sp>
    </p:spTree>
    <p:extLst>
      <p:ext uri="{BB962C8B-B14F-4D97-AF65-F5344CB8AC3E}">
        <p14:creationId xmlns:p14="http://schemas.microsoft.com/office/powerpoint/2010/main" val="1388098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Roboto" panose="02000000000000000000" pitchFamily="2" charset="0"/>
                <a:ea typeface="Roboto" panose="02000000000000000000" pitchFamily="2" charset="0"/>
              </a:rPr>
              <a:t>Independent Schools Tasmania. (2023). Inclusive Education Resources: IST Individual Adjustments and Learning Plan Template. Retrieved from </a:t>
            </a:r>
            <a:r>
              <a:rPr lang="en-US" sz="1200" dirty="0">
                <a:latin typeface="Roboto" panose="02000000000000000000" pitchFamily="2" charset="0"/>
                <a:ea typeface="Roboto" panose="02000000000000000000" pitchFamily="2" charset="0"/>
                <a:hlinkClick r:id="rId3"/>
              </a:rPr>
              <a:t>https://independentschools.tas.edu.au/members-hub/resources/inclusive-education-resources</a:t>
            </a:r>
            <a:r>
              <a:rPr lang="en-US" sz="1200" dirty="0">
                <a:latin typeface="Roboto" panose="02000000000000000000" pitchFamily="2" charset="0"/>
                <a:ea typeface="Roboto" panose="02000000000000000000" pitchFamily="2" charset="0"/>
              </a:rPr>
              <a:t>. Available on request.  </a:t>
            </a:r>
          </a:p>
        </p:txBody>
      </p:sp>
      <p:sp>
        <p:nvSpPr>
          <p:cNvPr id="4" name="Slide Number Placeholder 3"/>
          <p:cNvSpPr>
            <a:spLocks noGrp="1"/>
          </p:cNvSpPr>
          <p:nvPr>
            <p:ph type="sldNum" sz="quarter" idx="5"/>
          </p:nvPr>
        </p:nvSpPr>
        <p:spPr/>
        <p:txBody>
          <a:bodyPr/>
          <a:lstStyle/>
          <a:p>
            <a:fld id="{E50592EF-550D-4660-8923-ADD240247AFF}" type="slidenum">
              <a:rPr lang="en-AU" smtClean="0"/>
              <a:t>35</a:t>
            </a:fld>
            <a:endParaRPr lang="en-AU"/>
          </a:p>
        </p:txBody>
      </p:sp>
    </p:spTree>
    <p:extLst>
      <p:ext uri="{BB962C8B-B14F-4D97-AF65-F5344CB8AC3E}">
        <p14:creationId xmlns:p14="http://schemas.microsoft.com/office/powerpoint/2010/main" val="1214688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Menzies Foundation. (2023). </a:t>
            </a:r>
            <a:r>
              <a:rPr lang="en-US" sz="1200" i="1" dirty="0">
                <a:latin typeface="Roboto" panose="02000000000000000000" pitchFamily="2" charset="0"/>
                <a:ea typeface="Roboto" panose="02000000000000000000" pitchFamily="2" charset="0"/>
              </a:rPr>
              <a:t>Menzies Emerging Leaders Program</a:t>
            </a:r>
            <a:r>
              <a:rPr lang="en-US" sz="1200" dirty="0">
                <a:latin typeface="Roboto" panose="02000000000000000000" pitchFamily="2" charset="0"/>
                <a:ea typeface="Roboto" panose="02000000000000000000" pitchFamily="2" charset="0"/>
              </a:rPr>
              <a:t>. Retrieved from </a:t>
            </a:r>
            <a:r>
              <a:rPr lang="en-US" sz="1200" dirty="0">
                <a:latin typeface="Roboto" panose="02000000000000000000" pitchFamily="2" charset="0"/>
                <a:ea typeface="Roboto" panose="02000000000000000000" pitchFamily="2" charset="0"/>
                <a:hlinkClick r:id="rId3"/>
              </a:rPr>
              <a:t>https://www.menziesfoundation.org.au/2023melpvoice/</a:t>
            </a:r>
            <a:r>
              <a:rPr lang="en-US" sz="1200" dirty="0">
                <a:latin typeface="Roboto" panose="02000000000000000000" pitchFamily="2" charset="0"/>
                <a:ea typeface="Roboto" panose="02000000000000000000" pitchFamily="2" charset="0"/>
              </a:rPr>
              <a:t> </a:t>
            </a:r>
          </a:p>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5</a:t>
            </a:fld>
            <a:endParaRPr lang="en-AU"/>
          </a:p>
        </p:txBody>
      </p:sp>
    </p:spTree>
    <p:extLst>
      <p:ext uri="{BB962C8B-B14F-4D97-AF65-F5344CB8AC3E}">
        <p14:creationId xmlns:p14="http://schemas.microsoft.com/office/powerpoint/2010/main" val="2746203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Rayner, C. (2017). </a:t>
            </a:r>
            <a:r>
              <a:rPr lang="en-US" sz="1200" i="1" dirty="0">
                <a:latin typeface="Roboto" panose="02000000000000000000" pitchFamily="2" charset="0"/>
                <a:ea typeface="Roboto" panose="02000000000000000000" pitchFamily="2" charset="0"/>
              </a:rPr>
              <a:t>Video Learning Profiles (VLPs): Pilot study report. </a:t>
            </a:r>
            <a:r>
              <a:rPr lang="en-US" sz="1200" dirty="0">
                <a:latin typeface="Roboto" panose="02000000000000000000" pitchFamily="2" charset="0"/>
                <a:ea typeface="Roboto" panose="02000000000000000000" pitchFamily="2" charset="0"/>
              </a:rPr>
              <a:t>Tasmanian Department of Education, Professional Learning Institute. </a:t>
            </a:r>
            <a:r>
              <a:rPr lang="en-US" sz="1200" i="1" dirty="0">
                <a:latin typeface="Roboto" panose="02000000000000000000" pitchFamily="2" charset="0"/>
                <a:ea typeface="Roboto" panose="02000000000000000000" pitchFamily="2" charset="0"/>
              </a:rPr>
              <a:t>Electronic copies available on request. </a:t>
            </a:r>
            <a:endParaRPr lang="en-US" sz="1200"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8A77F8BE-D73A-4474-811B-E8E0C16B861E}" type="slidenum">
              <a:rPr lang="en-AU" smtClean="0"/>
              <a:t>36</a:t>
            </a:fld>
            <a:endParaRPr lang="en-AU"/>
          </a:p>
        </p:txBody>
      </p:sp>
    </p:spTree>
    <p:extLst>
      <p:ext uri="{BB962C8B-B14F-4D97-AF65-F5344CB8AC3E}">
        <p14:creationId xmlns:p14="http://schemas.microsoft.com/office/powerpoint/2010/main" val="3878909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50592EF-550D-4660-8923-ADD240247AFF}" type="slidenum">
              <a:rPr lang="en-AU" smtClean="0"/>
              <a:t>37</a:t>
            </a:fld>
            <a:endParaRPr lang="en-AU"/>
          </a:p>
        </p:txBody>
      </p:sp>
    </p:spTree>
    <p:extLst>
      <p:ext uri="{BB962C8B-B14F-4D97-AF65-F5344CB8AC3E}">
        <p14:creationId xmlns:p14="http://schemas.microsoft.com/office/powerpoint/2010/main" val="4052293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Smith, D. I. (2009). </a:t>
            </a:r>
            <a:r>
              <a:rPr lang="en-US" sz="1200" i="1" dirty="0">
                <a:latin typeface="Roboto" panose="02000000000000000000" pitchFamily="2" charset="0"/>
                <a:ea typeface="Roboto" panose="02000000000000000000" pitchFamily="2" charset="0"/>
              </a:rPr>
              <a:t>Learning from the stranger: Christian faith and cultural diversity. </a:t>
            </a:r>
            <a:r>
              <a:rPr lang="en-US" sz="1200" dirty="0">
                <a:latin typeface="Roboto" panose="02000000000000000000" pitchFamily="2" charset="0"/>
                <a:ea typeface="Roboto" panose="02000000000000000000" pitchFamily="2" charset="0"/>
              </a:rPr>
              <a:t>Eerdmans.</a:t>
            </a:r>
          </a:p>
          <a:p>
            <a:endParaRPr lang="en-AU" dirty="0"/>
          </a:p>
        </p:txBody>
      </p:sp>
      <p:sp>
        <p:nvSpPr>
          <p:cNvPr id="4" name="Slide Number Placeholder 3"/>
          <p:cNvSpPr>
            <a:spLocks noGrp="1"/>
          </p:cNvSpPr>
          <p:nvPr>
            <p:ph type="sldNum" sz="quarter" idx="5"/>
          </p:nvPr>
        </p:nvSpPr>
        <p:spPr/>
        <p:txBody>
          <a:bodyPr/>
          <a:lstStyle/>
          <a:p>
            <a:fld id="{E50592EF-550D-4660-8923-ADD240247AFF}" type="slidenum">
              <a:rPr lang="en-AU" smtClean="0"/>
              <a:t>38</a:t>
            </a:fld>
            <a:endParaRPr lang="en-AU"/>
          </a:p>
        </p:txBody>
      </p:sp>
    </p:spTree>
    <p:extLst>
      <p:ext uri="{BB962C8B-B14F-4D97-AF65-F5344CB8AC3E}">
        <p14:creationId xmlns:p14="http://schemas.microsoft.com/office/powerpoint/2010/main" val="39032118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50592EF-550D-4660-8923-ADD240247AFF}" type="slidenum">
              <a:rPr lang="en-AU" smtClean="0"/>
              <a:t>39</a:t>
            </a:fld>
            <a:endParaRPr lang="en-AU"/>
          </a:p>
        </p:txBody>
      </p:sp>
    </p:spTree>
    <p:extLst>
      <p:ext uri="{BB962C8B-B14F-4D97-AF65-F5344CB8AC3E}">
        <p14:creationId xmlns:p14="http://schemas.microsoft.com/office/powerpoint/2010/main" val="33164610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Roboto" panose="02000000000000000000" pitchFamily="2" charset="0"/>
                <a:ea typeface="Roboto" panose="02000000000000000000" pitchFamily="2" charset="0"/>
                <a:cs typeface="Arial" panose="020B0604020202020204" pitchFamily="34" charset="0"/>
              </a:rPr>
              <a:t>Berry Street School. (2023). </a:t>
            </a:r>
            <a:r>
              <a:rPr lang="en-AU" sz="1200" i="1" dirty="0">
                <a:effectLst/>
                <a:latin typeface="Roboto" panose="02000000000000000000" pitchFamily="2" charset="0"/>
                <a:ea typeface="Roboto" panose="02000000000000000000" pitchFamily="2" charset="0"/>
                <a:cs typeface="Arial" panose="020B0604020202020204" pitchFamily="34" charset="0"/>
              </a:rPr>
              <a:t>A day in the life of a student. </a:t>
            </a:r>
            <a:r>
              <a:rPr lang="en-AU" sz="1200" dirty="0">
                <a:effectLst/>
                <a:latin typeface="Roboto" panose="02000000000000000000" pitchFamily="2" charset="0"/>
                <a:ea typeface="Roboto" panose="02000000000000000000" pitchFamily="2" charset="0"/>
                <a:cs typeface="Arial" panose="020B0604020202020204" pitchFamily="34" charset="0"/>
              </a:rPr>
              <a:t>Retrieved from </a:t>
            </a:r>
            <a:r>
              <a:rPr lang="en-AU" sz="1200" dirty="0">
                <a:latin typeface="Roboto" panose="02000000000000000000" pitchFamily="2" charset="0"/>
                <a:ea typeface="Roboto" panose="02000000000000000000" pitchFamily="2" charset="0"/>
                <a:hlinkClick r:id="rId3"/>
              </a:rPr>
              <a:t>https://www.berrystreetschool.vic.edu.au/student-life/life-of-a-student/student</a:t>
            </a:r>
            <a:r>
              <a:rPr lang="en-AU" sz="1200" dirty="0">
                <a:latin typeface="Roboto" panose="02000000000000000000" pitchFamily="2" charset="0"/>
                <a:ea typeface="Roboto" panose="02000000000000000000" pitchFamily="2" charset="0"/>
              </a:rPr>
              <a:t> </a:t>
            </a:r>
          </a:p>
          <a:p>
            <a:endParaRPr lang="en-AU" dirty="0"/>
          </a:p>
        </p:txBody>
      </p:sp>
      <p:sp>
        <p:nvSpPr>
          <p:cNvPr id="4" name="Slide Number Placeholder 3"/>
          <p:cNvSpPr>
            <a:spLocks noGrp="1"/>
          </p:cNvSpPr>
          <p:nvPr>
            <p:ph type="sldNum" sz="quarter" idx="5"/>
          </p:nvPr>
        </p:nvSpPr>
        <p:spPr/>
        <p:txBody>
          <a:bodyPr/>
          <a:lstStyle/>
          <a:p>
            <a:fld id="{E50592EF-550D-4660-8923-ADD240247AFF}" type="slidenum">
              <a:rPr lang="en-AU" smtClean="0"/>
              <a:t>40</a:t>
            </a:fld>
            <a:endParaRPr lang="en-AU"/>
          </a:p>
        </p:txBody>
      </p:sp>
    </p:spTree>
    <p:extLst>
      <p:ext uri="{BB962C8B-B14F-4D97-AF65-F5344CB8AC3E}">
        <p14:creationId xmlns:p14="http://schemas.microsoft.com/office/powerpoint/2010/main" val="31976633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NSW Government. (2023). Strategies for differentiation. Retrieved from </a:t>
            </a:r>
            <a:r>
              <a:rPr lang="en-US" sz="1200" dirty="0">
                <a:latin typeface="Roboto" panose="02000000000000000000" pitchFamily="2" charset="0"/>
                <a:ea typeface="Roboto" panose="02000000000000000000" pitchFamily="2" charset="0"/>
                <a:hlinkClick r:id="rId3"/>
              </a:rPr>
              <a:t>https://education.nsw.gov.au/teaching-and-learning/professional-learning/teacher-quality-and-accreditation/strong-start-great-teachers/refining-practice/differentiating-learning/strategies-for-differentiation</a:t>
            </a:r>
            <a:r>
              <a:rPr lang="en-US" sz="1200" dirty="0">
                <a:latin typeface="Roboto" panose="02000000000000000000" pitchFamily="2" charset="0"/>
                <a:ea typeface="Roboto" panose="02000000000000000000" pitchFamily="2" charset="0"/>
              </a:rPr>
              <a:t> </a:t>
            </a:r>
          </a:p>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41</a:t>
            </a:fld>
            <a:endParaRPr lang="en-AU"/>
          </a:p>
        </p:txBody>
      </p:sp>
    </p:spTree>
    <p:extLst>
      <p:ext uri="{BB962C8B-B14F-4D97-AF65-F5344CB8AC3E}">
        <p14:creationId xmlns:p14="http://schemas.microsoft.com/office/powerpoint/2010/main" val="2629567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Roboto" panose="02000000000000000000" pitchFamily="2" charset="0"/>
                <a:ea typeface="Calibri" panose="020F0502020204030204" pitchFamily="34" charset="0"/>
              </a:rPr>
              <a:t>Tasmanian Department of Education. </a:t>
            </a:r>
            <a:r>
              <a:rPr lang="en-US" sz="1200" dirty="0">
                <a:latin typeface="Roboto" panose="02000000000000000000" pitchFamily="2" charset="0"/>
                <a:ea typeface="Calibri" panose="020F0502020204030204" pitchFamily="34" charset="0"/>
              </a:rPr>
              <a:t>(2016</a:t>
            </a:r>
            <a:r>
              <a:rPr lang="en-US" sz="1200" i="1" dirty="0">
                <a:latin typeface="Roboto" panose="02000000000000000000" pitchFamily="2" charset="0"/>
                <a:ea typeface="Calibri" panose="020F0502020204030204" pitchFamily="34" charset="0"/>
              </a:rPr>
              <a:t>). Good teaching: Differentiated classroom practice</a:t>
            </a:r>
            <a:r>
              <a:rPr lang="en-US" sz="1200" dirty="0">
                <a:latin typeface="Roboto" panose="02000000000000000000" pitchFamily="2" charset="0"/>
                <a:ea typeface="Calibri" panose="020F0502020204030204" pitchFamily="34" charset="0"/>
              </a:rPr>
              <a:t>. Retrieved from </a:t>
            </a:r>
            <a:r>
              <a:rPr lang="en-US" sz="1200" dirty="0">
                <a:latin typeface="Roboto" panose="02000000000000000000" pitchFamily="2" charset="0"/>
                <a:ea typeface="Calibri" panose="020F0502020204030204" pitchFamily="34" charset="0"/>
                <a:hlinkClick r:id="rId3"/>
              </a:rPr>
              <a:t>https://publicdocumentcentre.education.tas.gov.au/library/Shared%20Documents/Good-Teaching-Differentiated-Classroom-Practice-Learning-for-All.pdf</a:t>
            </a:r>
            <a:r>
              <a:rPr lang="en-US" sz="1200" dirty="0">
                <a:latin typeface="Roboto" panose="02000000000000000000" pitchFamily="2" charset="0"/>
                <a:ea typeface="Calibri" panose="020F0502020204030204" pitchFamily="34" charset="0"/>
              </a:rPr>
              <a:t>  </a:t>
            </a:r>
            <a:endParaRPr lang="en-US" sz="1200" dirty="0">
              <a:latin typeface="Roboto" panose="02000000000000000000" pitchFamily="2" charset="0"/>
              <a:ea typeface="Roboto" panose="02000000000000000000" pitchFamily="2" charset="0"/>
            </a:endParaRPr>
          </a:p>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42</a:t>
            </a:fld>
            <a:endParaRPr lang="en-AU"/>
          </a:p>
        </p:txBody>
      </p:sp>
    </p:spTree>
    <p:extLst>
      <p:ext uri="{BB962C8B-B14F-4D97-AF65-F5344CB8AC3E}">
        <p14:creationId xmlns:p14="http://schemas.microsoft.com/office/powerpoint/2010/main" val="33920767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CAST (2018). Universal Design for Learning Guidelines version 2.2. Retrieved from </a:t>
            </a:r>
            <a:r>
              <a:rPr lang="en-US" sz="1200" dirty="0">
                <a:latin typeface="Roboto" panose="02000000000000000000" pitchFamily="2" charset="0"/>
                <a:ea typeface="Roboto" panose="02000000000000000000" pitchFamily="2" charset="0"/>
                <a:hlinkClick r:id="rId3"/>
              </a:rPr>
              <a:t>http://udlguidelines.cast.org</a:t>
            </a:r>
            <a:r>
              <a:rPr lang="en-US" sz="1200" dirty="0">
                <a:latin typeface="Roboto" panose="02000000000000000000" pitchFamily="2" charset="0"/>
                <a:ea typeface="Roboto" panose="02000000000000000000" pitchFamily="2" charset="0"/>
              </a:rPr>
              <a:t>   </a:t>
            </a:r>
          </a:p>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43</a:t>
            </a:fld>
            <a:endParaRPr lang="en-AU"/>
          </a:p>
        </p:txBody>
      </p:sp>
    </p:spTree>
    <p:extLst>
      <p:ext uri="{BB962C8B-B14F-4D97-AF65-F5344CB8AC3E}">
        <p14:creationId xmlns:p14="http://schemas.microsoft.com/office/powerpoint/2010/main" val="5030013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50592EF-550D-4660-8923-ADD240247AFF}" type="slidenum">
              <a:rPr lang="en-AU" smtClean="0"/>
              <a:t>45</a:t>
            </a:fld>
            <a:endParaRPr lang="en-AU"/>
          </a:p>
        </p:txBody>
      </p:sp>
    </p:spTree>
    <p:extLst>
      <p:ext uri="{BB962C8B-B14F-4D97-AF65-F5344CB8AC3E}">
        <p14:creationId xmlns:p14="http://schemas.microsoft.com/office/powerpoint/2010/main" val="38669314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46</a:t>
            </a:fld>
            <a:endParaRPr lang="en-AU"/>
          </a:p>
        </p:txBody>
      </p:sp>
    </p:spTree>
    <p:extLst>
      <p:ext uri="{BB962C8B-B14F-4D97-AF65-F5344CB8AC3E}">
        <p14:creationId xmlns:p14="http://schemas.microsoft.com/office/powerpoint/2010/main" val="1174311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Department of Education and Training, Victoria. (2019a). </a:t>
            </a:r>
            <a:r>
              <a:rPr lang="en-US" sz="1200" i="1" dirty="0">
                <a:latin typeface="Roboto" panose="02000000000000000000" pitchFamily="2" charset="0"/>
                <a:ea typeface="Roboto" panose="02000000000000000000" pitchFamily="2" charset="0"/>
              </a:rPr>
              <a:t>Amplify: Empowering students through voice, agency, and leadership</a:t>
            </a:r>
            <a:r>
              <a:rPr lang="en-US" sz="1200" dirty="0">
                <a:latin typeface="Roboto" panose="02000000000000000000" pitchFamily="2" charset="0"/>
                <a:ea typeface="Roboto" panose="02000000000000000000" pitchFamily="2" charset="0"/>
              </a:rPr>
              <a:t>. Retrieved from </a:t>
            </a:r>
            <a:r>
              <a:rPr lang="en-US" sz="1200" dirty="0">
                <a:latin typeface="Roboto" panose="02000000000000000000" pitchFamily="2" charset="0"/>
                <a:ea typeface="Roboto" panose="02000000000000000000" pitchFamily="2" charset="0"/>
                <a:hlinkClick r:id="rId3"/>
              </a:rPr>
              <a:t>https://www.education.vic.gov.au/Documents/school/teachers/teachingresources/practice/Amplify.pdf</a:t>
            </a:r>
            <a:r>
              <a:rPr lang="en-US" sz="1200" dirty="0">
                <a:latin typeface="Roboto" panose="02000000000000000000" pitchFamily="2" charset="0"/>
                <a:ea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NSW Government. (2023). </a:t>
            </a:r>
            <a:r>
              <a:rPr lang="en-US" sz="1200" i="1" dirty="0">
                <a:latin typeface="Roboto" panose="02000000000000000000" pitchFamily="2" charset="0"/>
                <a:ea typeface="Roboto" panose="02000000000000000000" pitchFamily="2" charset="0"/>
              </a:rPr>
              <a:t>Student wellbeing: Why student voice matters. </a:t>
            </a:r>
            <a:r>
              <a:rPr lang="en-US" sz="1200" dirty="0">
                <a:latin typeface="Roboto" panose="02000000000000000000" pitchFamily="2" charset="0"/>
                <a:ea typeface="Roboto" panose="02000000000000000000" pitchFamily="2" charset="0"/>
              </a:rPr>
              <a:t>Retrieved from </a:t>
            </a:r>
            <a:r>
              <a:rPr lang="en-US" sz="1200" dirty="0">
                <a:latin typeface="Roboto" panose="02000000000000000000" pitchFamily="2" charset="0"/>
                <a:ea typeface="Roboto" panose="02000000000000000000" pitchFamily="2" charset="0"/>
                <a:hlinkClick r:id="rId4"/>
              </a:rPr>
              <a:t>https://education.nsw.gov.au/student-wellbeing/student-voices/student-voice-and-leadership/why-student-voice-matters</a:t>
            </a:r>
            <a:r>
              <a:rPr lang="en-US" sz="1200" dirty="0">
                <a:latin typeface="Roboto" panose="02000000000000000000" pitchFamily="2" charset="0"/>
                <a:ea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Youth Coalition of the Australian Capital Territory (2023). </a:t>
            </a:r>
            <a:r>
              <a:rPr lang="en-US" sz="1200" i="1" dirty="0">
                <a:latin typeface="Roboto" panose="02000000000000000000" pitchFamily="2" charset="0"/>
                <a:ea typeface="Roboto" panose="02000000000000000000" pitchFamily="2" charset="0"/>
              </a:rPr>
              <a:t>Ask us: Student voice in the ACT.</a:t>
            </a:r>
            <a:r>
              <a:rPr lang="en-US" sz="1200" dirty="0">
                <a:latin typeface="Roboto" panose="02000000000000000000" pitchFamily="2" charset="0"/>
                <a:ea typeface="Roboto" panose="02000000000000000000" pitchFamily="2" charset="0"/>
              </a:rPr>
              <a:t> Retrieved from </a:t>
            </a:r>
            <a:r>
              <a:rPr lang="en-US" sz="1200" dirty="0">
                <a:latin typeface="Roboto" panose="02000000000000000000" pitchFamily="2" charset="0"/>
                <a:ea typeface="Roboto" panose="02000000000000000000" pitchFamily="2" charset="0"/>
                <a:hlinkClick r:id="rId5"/>
              </a:rPr>
              <a:t>https://www.education.act.gov.au/__data/assets/pdf_file/0009/1251981/Student-Voice-Resource-Kit-Web.pdf</a:t>
            </a:r>
            <a:r>
              <a:rPr lang="en-US" sz="1200" dirty="0">
                <a:latin typeface="Roboto" panose="02000000000000000000" pitchFamily="2" charset="0"/>
                <a:ea typeface="Roboto" panose="02000000000000000000" pitchFamily="2" charset="0"/>
              </a:rPr>
              <a:t>   </a:t>
            </a:r>
          </a:p>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6</a:t>
            </a:fld>
            <a:endParaRPr lang="en-AU"/>
          </a:p>
        </p:txBody>
      </p:sp>
    </p:spTree>
    <p:extLst>
      <p:ext uri="{BB962C8B-B14F-4D97-AF65-F5344CB8AC3E}">
        <p14:creationId xmlns:p14="http://schemas.microsoft.com/office/powerpoint/2010/main" val="376766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Roboto" panose="02000000000000000000" pitchFamily="2" charset="0"/>
                <a:ea typeface="Roboto" panose="02000000000000000000" pitchFamily="2" charset="0"/>
              </a:rPr>
              <a:t>Graham, D. (2003). </a:t>
            </a:r>
            <a:r>
              <a:rPr lang="en-US" sz="1200" i="1" dirty="0">
                <a:latin typeface="Roboto" panose="02000000000000000000" pitchFamily="2" charset="0"/>
                <a:ea typeface="Roboto" panose="02000000000000000000" pitchFamily="2" charset="0"/>
              </a:rPr>
              <a:t>Teaching redemptively: Bringing grace and truth into your classroom.  </a:t>
            </a:r>
            <a:r>
              <a:rPr lang="en-US" sz="1200" dirty="0">
                <a:latin typeface="Roboto" panose="02000000000000000000" pitchFamily="2" charset="0"/>
                <a:ea typeface="Roboto" panose="02000000000000000000" pitchFamily="2" charset="0"/>
              </a:rPr>
              <a:t>Purposeful Design Publications.  </a:t>
            </a:r>
          </a:p>
          <a:p>
            <a:pPr marL="0" indent="0">
              <a:buNone/>
            </a:pPr>
            <a:r>
              <a:rPr lang="en-US" sz="1200" dirty="0">
                <a:latin typeface="Roboto" panose="02000000000000000000" pitchFamily="2" charset="0"/>
                <a:ea typeface="Roboto" panose="02000000000000000000" pitchFamily="2" charset="0"/>
              </a:rPr>
              <a:t>Graham, D. (2022). The evolution of teaching redemptively. </a:t>
            </a:r>
            <a:r>
              <a:rPr lang="en-US" sz="1200" i="1" dirty="0">
                <a:latin typeface="Roboto" panose="02000000000000000000" pitchFamily="2" charset="0"/>
                <a:ea typeface="Roboto" panose="02000000000000000000" pitchFamily="2" charset="0"/>
              </a:rPr>
              <a:t>Christian Teachers Journal, 30</a:t>
            </a:r>
            <a:r>
              <a:rPr lang="en-US" sz="1200" dirty="0">
                <a:latin typeface="Roboto" panose="02000000000000000000" pitchFamily="2" charset="0"/>
                <a:ea typeface="Roboto" panose="02000000000000000000" pitchFamily="2" charset="0"/>
              </a:rPr>
              <a:t>(3), 14-16. </a:t>
            </a:r>
          </a:p>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8</a:t>
            </a:fld>
            <a:endParaRPr lang="en-AU"/>
          </a:p>
        </p:txBody>
      </p:sp>
    </p:spTree>
    <p:extLst>
      <p:ext uri="{BB962C8B-B14F-4D97-AF65-F5344CB8AC3E}">
        <p14:creationId xmlns:p14="http://schemas.microsoft.com/office/powerpoint/2010/main" val="15548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Middleton, R. (2005). </a:t>
            </a:r>
            <a:r>
              <a:rPr lang="en-US" sz="1200" i="1" dirty="0">
                <a:latin typeface="Roboto" panose="02000000000000000000" pitchFamily="2" charset="0"/>
                <a:ea typeface="Roboto" panose="02000000000000000000" pitchFamily="2" charset="0"/>
              </a:rPr>
              <a:t>The liberating image: The Imago Dei in Genesis 1</a:t>
            </a:r>
            <a:r>
              <a:rPr lang="en-US" sz="1200" dirty="0">
                <a:latin typeface="Roboto" panose="02000000000000000000" pitchFamily="2" charset="0"/>
                <a:ea typeface="Roboto" panose="02000000000000000000" pitchFamily="2" charset="0"/>
              </a:rPr>
              <a:t>. Brazos Press.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Roboto" panose="02000000000000000000" pitchFamily="2" charset="0"/>
                <a:ea typeface="Roboto" panose="02000000000000000000" pitchFamily="2" charset="0"/>
              </a:rPr>
              <a:t>Imes</a:t>
            </a:r>
            <a:r>
              <a:rPr lang="en-US" sz="1200" dirty="0">
                <a:latin typeface="Roboto" panose="02000000000000000000" pitchFamily="2" charset="0"/>
                <a:ea typeface="Roboto" panose="02000000000000000000" pitchFamily="2" charset="0"/>
              </a:rPr>
              <a:t>, C. (2023). </a:t>
            </a:r>
            <a:r>
              <a:rPr lang="en-US" sz="1200" i="1" dirty="0">
                <a:latin typeface="Roboto" panose="02000000000000000000" pitchFamily="2" charset="0"/>
                <a:ea typeface="Roboto" panose="02000000000000000000" pitchFamily="2" charset="0"/>
              </a:rPr>
              <a:t>Being God’s image: Why creation still matters. </a:t>
            </a:r>
            <a:r>
              <a:rPr lang="en-US" sz="1200" dirty="0">
                <a:latin typeface="Roboto" panose="02000000000000000000" pitchFamily="2" charset="0"/>
                <a:ea typeface="Roboto" panose="02000000000000000000" pitchFamily="2" charset="0"/>
              </a:rPr>
              <a:t>InterVarsity press.</a:t>
            </a:r>
          </a:p>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10</a:t>
            </a:fld>
            <a:endParaRPr lang="en-AU"/>
          </a:p>
        </p:txBody>
      </p:sp>
    </p:spTree>
    <p:extLst>
      <p:ext uri="{BB962C8B-B14F-4D97-AF65-F5344CB8AC3E}">
        <p14:creationId xmlns:p14="http://schemas.microsoft.com/office/powerpoint/2010/main" val="1633763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12</a:t>
            </a:fld>
            <a:endParaRPr lang="en-AU"/>
          </a:p>
        </p:txBody>
      </p:sp>
    </p:spTree>
    <p:extLst>
      <p:ext uri="{BB962C8B-B14F-4D97-AF65-F5344CB8AC3E}">
        <p14:creationId xmlns:p14="http://schemas.microsoft.com/office/powerpoint/2010/main" val="2605381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A77F8BE-D73A-4474-811B-E8E0C16B861E}" type="slidenum">
              <a:rPr lang="en-AU" smtClean="0"/>
              <a:t>13</a:t>
            </a:fld>
            <a:endParaRPr lang="en-AU"/>
          </a:p>
        </p:txBody>
      </p:sp>
    </p:spTree>
    <p:extLst>
      <p:ext uri="{BB962C8B-B14F-4D97-AF65-F5344CB8AC3E}">
        <p14:creationId xmlns:p14="http://schemas.microsoft.com/office/powerpoint/2010/main" val="2186641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1000"/>
              </a:spcAft>
              <a:buClrTx/>
              <a:buSzTx/>
              <a:buFontTx/>
              <a:buNone/>
              <a:tabLst/>
              <a:defRPr/>
            </a:pPr>
            <a:r>
              <a:rPr lang="en-US" sz="1800" dirty="0">
                <a:latin typeface="Roboto" panose="02000000000000000000" pitchFamily="2" charset="0"/>
                <a:ea typeface="Roboto" panose="02000000000000000000" pitchFamily="2" charset="0"/>
              </a:rPr>
              <a:t>Wright, N. T. (2015). Excursus on Paul’s use of Adam. In J.H. Walton, </a:t>
            </a:r>
            <a:r>
              <a:rPr lang="en-US" sz="1800" i="1" dirty="0">
                <a:latin typeface="Roboto" panose="02000000000000000000" pitchFamily="2" charset="0"/>
                <a:ea typeface="Roboto" panose="02000000000000000000" pitchFamily="2" charset="0"/>
              </a:rPr>
              <a:t>The lost world of Adam and Eve: Genesis 2-3 and the human origins debate. </a:t>
            </a:r>
            <a:r>
              <a:rPr lang="en-US" sz="1800" dirty="0">
                <a:latin typeface="Roboto" panose="02000000000000000000" pitchFamily="2" charset="0"/>
                <a:ea typeface="Roboto" panose="02000000000000000000" pitchFamily="2" charset="0"/>
              </a:rPr>
              <a:t>IVP Academic. Retrieved from </a:t>
            </a:r>
            <a:r>
              <a:rPr lang="en-US" sz="1800" dirty="0">
                <a:latin typeface="Roboto" panose="02000000000000000000" pitchFamily="2" charset="0"/>
                <a:ea typeface="Roboto" panose="02000000000000000000" pitchFamily="2" charset="0"/>
                <a:hlinkClick r:id="rId3"/>
              </a:rPr>
              <a:t>https://zoboko.com/text/9o0ejlnq/the-lost-world-of-adam-and-eve-genesis-2-3-and-the-human-origins-debate/55</a:t>
            </a:r>
            <a:r>
              <a:rPr lang="en-US" sz="1800" dirty="0">
                <a:latin typeface="Roboto" panose="02000000000000000000" pitchFamily="2" charset="0"/>
                <a:ea typeface="Roboto" panose="02000000000000000000" pitchFamily="2" charset="0"/>
              </a:rPr>
              <a:t>  </a:t>
            </a:r>
          </a:p>
          <a:p>
            <a:pPr marL="0" marR="0" lvl="0" indent="0" algn="l" defTabSz="914400" rtl="0" eaLnBrk="1" fontAlgn="auto" latinLnBrk="0" hangingPunct="1">
              <a:lnSpc>
                <a:spcPct val="150000"/>
              </a:lnSpc>
              <a:spcBef>
                <a:spcPts val="0"/>
              </a:spcBef>
              <a:spcAft>
                <a:spcPts val="1000"/>
              </a:spcAft>
              <a:buClrTx/>
              <a:buSzTx/>
              <a:buFontTx/>
              <a:buNone/>
              <a:tabLst/>
              <a:defRPr/>
            </a:pPr>
            <a:endParaRPr lang="en-AU" sz="1800" dirty="0">
              <a:effectLst/>
              <a:latin typeface="Times New Roman" panose="02020603050405020304" pitchFamily="18" charset="0"/>
            </a:endParaRPr>
          </a:p>
          <a:p>
            <a:pPr marL="0" marR="0" lvl="0" indent="0" algn="l" defTabSz="914400" rtl="0" eaLnBrk="1" fontAlgn="auto" latinLnBrk="0" hangingPunct="1">
              <a:lnSpc>
                <a:spcPct val="150000"/>
              </a:lnSpc>
              <a:spcBef>
                <a:spcPts val="0"/>
              </a:spcBef>
              <a:spcAft>
                <a:spcPts val="1000"/>
              </a:spcAft>
              <a:buClrTx/>
              <a:buSzTx/>
              <a:buFontTx/>
              <a:buNone/>
              <a:tabLst/>
              <a:defRPr/>
            </a:pPr>
            <a:r>
              <a:rPr lang="en-AU" sz="1800" dirty="0">
                <a:effectLst/>
                <a:latin typeface="Times New Roman" panose="02020603050405020304" pitchFamily="18" charset="0"/>
              </a:rPr>
              <a:t>PICTURE FROM https://www.homesdirect365.co.uk/images/full-length-mirror-in-black-the-elizabeth-floor-standing-mirror-p59469-83022_zoom.jpg </a:t>
            </a:r>
          </a:p>
          <a:p>
            <a:pPr marL="0" marR="0" lvl="0" indent="0" algn="l" defTabSz="914400" rtl="0" eaLnBrk="1" fontAlgn="auto" latinLnBrk="0" hangingPunct="1">
              <a:lnSpc>
                <a:spcPct val="150000"/>
              </a:lnSpc>
              <a:spcBef>
                <a:spcPts val="0"/>
              </a:spcBef>
              <a:spcAft>
                <a:spcPts val="1000"/>
              </a:spcAft>
              <a:buClrTx/>
              <a:buSzTx/>
              <a:buFontTx/>
              <a:buNone/>
              <a:tabLst/>
              <a:defRPr/>
            </a:pPr>
            <a:endParaRPr lang="en-AU" sz="1800" dirty="0">
              <a:effectLst/>
              <a:latin typeface="Times New Roman" panose="02020603050405020304" pitchFamily="18" charset="0"/>
            </a:endParaRPr>
          </a:p>
          <a:p>
            <a:pPr marL="0" marR="0" lvl="0" indent="0" algn="l" defTabSz="914400" rtl="0" eaLnBrk="1" fontAlgn="auto" latinLnBrk="0" hangingPunct="1">
              <a:lnSpc>
                <a:spcPct val="150000"/>
              </a:lnSpc>
              <a:spcBef>
                <a:spcPts val="0"/>
              </a:spcBef>
              <a:spcAft>
                <a:spcPts val="1000"/>
              </a:spcAft>
              <a:buClrTx/>
              <a:buSzTx/>
              <a:buFontTx/>
              <a:buNone/>
              <a:tabLst/>
              <a:defRPr/>
            </a:pPr>
            <a:endParaRPr lang="en-AU" sz="1800" dirty="0"/>
          </a:p>
          <a:p>
            <a:pPr>
              <a:lnSpc>
                <a:spcPct val="150000"/>
              </a:lnSpc>
              <a:spcAft>
                <a:spcPts val="1000"/>
              </a:spcAft>
            </a:pP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1000"/>
              </a:spcAft>
            </a:pP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So, what does it mean to be God’s image? Lots of things! Although many popular translations of Genesis 1 describe humans as being made </a:t>
            </a:r>
            <a:r>
              <a:rPr lang="en-AU" sz="1800" i="1" dirty="0">
                <a:effectLst/>
                <a:latin typeface="Times New Roman" panose="02020603050405020304" pitchFamily="18" charset="0"/>
                <a:ea typeface="Calibri" panose="020F0502020204030204" pitchFamily="34" charset="0"/>
                <a:cs typeface="Times New Roman" panose="02020603050405020304" pitchFamily="18" charset="0"/>
              </a:rPr>
              <a:t>in</a:t>
            </a: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 God’s image (for example, NIV, NKJV, NASB, AMP), </a:t>
            </a:r>
            <a:r>
              <a:rPr lang="en-AU" sz="1800" dirty="0" err="1">
                <a:effectLst/>
                <a:latin typeface="Times New Roman" panose="02020603050405020304" pitchFamily="18" charset="0"/>
                <a:ea typeface="Calibri" panose="020F0502020204030204" pitchFamily="34" charset="0"/>
                <a:cs typeface="Times New Roman" panose="02020603050405020304" pitchFamily="18" charset="0"/>
              </a:rPr>
              <a:t>Imes</a:t>
            </a: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 (2023, pp. 4-6) argues that, because of the Hebrew used in those key texts and considering the context in which they are applied, being made ‘as’ God’s image might be a more accurate phrasing. I agree and will use this phrasing in conjunction with the </a:t>
            </a:r>
            <a:r>
              <a:rPr lang="en-AU" sz="1800" i="1" dirty="0">
                <a:effectLst/>
                <a:latin typeface="Times New Roman" panose="02020603050405020304" pitchFamily="18" charset="0"/>
                <a:ea typeface="Calibri" panose="020F0502020204030204" pitchFamily="34" charset="0"/>
                <a:cs typeface="Times New Roman" panose="02020603050405020304" pitchFamily="18" charset="0"/>
              </a:rPr>
              <a:t>imago Dei </a:t>
            </a: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concept from here.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According to Middleton (2005), there have been three main ways the </a:t>
            </a:r>
            <a:r>
              <a:rPr lang="en-AU" sz="1800" i="1" dirty="0">
                <a:effectLst/>
                <a:latin typeface="Times New Roman" panose="02020603050405020304" pitchFamily="18" charset="0"/>
                <a:ea typeface="Calibri" panose="020F0502020204030204" pitchFamily="34" charset="0"/>
                <a:cs typeface="Times New Roman" panose="02020603050405020304" pitchFamily="18" charset="0"/>
              </a:rPr>
              <a:t>imago Dei </a:t>
            </a: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has been interpreted. In the </a:t>
            </a:r>
            <a:r>
              <a:rPr lang="en-AU" sz="1800" dirty="0" err="1">
                <a:effectLst/>
                <a:latin typeface="Times New Roman" panose="02020603050405020304" pitchFamily="18" charset="0"/>
                <a:ea typeface="Calibri" panose="020F0502020204030204" pitchFamily="34" charset="0"/>
                <a:cs typeface="Times New Roman" panose="02020603050405020304" pitchFamily="18" charset="0"/>
              </a:rPr>
              <a:t>substantialistic</a:t>
            </a: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 interpretation, the image is an analogy of being. </a:t>
            </a:r>
            <a:r>
              <a:rPr lang="en-AU" sz="1800" dirty="0" err="1">
                <a:effectLst/>
                <a:latin typeface="Times New Roman" panose="02020603050405020304" pitchFamily="18" charset="0"/>
                <a:ea typeface="Calibri" panose="020F0502020204030204" pitchFamily="34" charset="0"/>
                <a:cs typeface="Times New Roman" panose="02020603050405020304" pitchFamily="18" charset="0"/>
              </a:rPr>
              <a:t>Imes</a:t>
            </a: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 (2023) describes this as the YMCA model, because it focuses on three elements shared by God and humans: intellect, emotions, will. In contrast, the relational interpretation focuses on the image as (inter)personal encounter and the humanity capacity for divine relationship – a capacity that God exercises in Trinity through eternity. Although those interpretations are not without merit, Middleton (2005) prefers a functional interpretation: the image as mediation of power.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For </a:t>
            </a:r>
            <a:r>
              <a:rPr lang="en-AU" sz="1800" dirty="0" err="1">
                <a:effectLst/>
                <a:latin typeface="Times New Roman" panose="02020603050405020304" pitchFamily="18" charset="0"/>
                <a:ea typeface="Calibri" panose="020F0502020204030204" pitchFamily="34" charset="0"/>
                <a:cs typeface="Times New Roman" panose="02020603050405020304" pitchFamily="18" charset="0"/>
              </a:rPr>
              <a:t>Imes</a:t>
            </a: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 (2023), the functional interpretation of what it means to be made as God’s image affirms our embodied identity and is central to understanding why creation still matters. In Genesis 1, God reveals Himself as the model King (forming, filling, and bringing order) and the model worker (giving us the pattern for a 6-day working week). Here, before sin, God affirmed the dignity of work and the importance of rest – not that He was tired! Authors such as Middleton (2005), Wright (2015), and </a:t>
            </a:r>
            <a:r>
              <a:rPr lang="en-AU" sz="1800" dirty="0" err="1">
                <a:effectLst/>
                <a:latin typeface="Times New Roman" panose="02020603050405020304" pitchFamily="18" charset="0"/>
                <a:ea typeface="Calibri" panose="020F0502020204030204" pitchFamily="34" charset="0"/>
                <a:cs typeface="Times New Roman" panose="02020603050405020304" pitchFamily="18" charset="0"/>
              </a:rPr>
              <a:t>Imes</a:t>
            </a: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 (2023) have also showed that the Bible presents creation as a cosmic temple in which the crown of God’s creation, humanity, is placed as His ‘image’: the same Hebrew word also translated ‘idol’ in the Old Testament. Wright (2015) explained it like this: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en-AU" sz="1800" i="1" dirty="0">
                <a:effectLst/>
                <a:latin typeface="Times New Roman" panose="02020603050405020304" pitchFamily="18" charset="0"/>
                <a:ea typeface="Calibri" panose="020F0502020204030204" pitchFamily="34" charset="0"/>
                <a:cs typeface="Times New Roman" panose="02020603050405020304" pitchFamily="18" charset="0"/>
              </a:rPr>
              <a:t>“The notion of the “image” doesn’t refer to a particular spiritual endowment, a secret “property” that humans possess somewhere in their genetic makeup, something that might be found by a scientific observation of humans as opposed to chimps. The image is a vocation, a calling. It is the call to be an angled mirror, reflecting God’s wise order into the world and reflecting the praises of all creation back to the Creator. That is what it means to be the royal priesthood: looking after God’s world is the royal bit, summing up creation’s praise is the priestly bit. And the image is, of course, the final thing that is put into the temple.” </a:t>
            </a: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(p. 175)</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800" dirty="0">
                <a:effectLst/>
                <a:latin typeface="Times New Roman" panose="02020603050405020304" pitchFamily="18" charset="0"/>
                <a:ea typeface="Calibri" panose="020F0502020204030204" pitchFamily="34" charset="0"/>
              </a:rPr>
              <a:t>Although the </a:t>
            </a:r>
            <a:r>
              <a:rPr lang="en-AU" sz="1800" i="1" dirty="0">
                <a:effectLst/>
                <a:latin typeface="Times New Roman" panose="02020603050405020304" pitchFamily="18" charset="0"/>
                <a:ea typeface="Calibri" panose="020F0502020204030204" pitchFamily="34" charset="0"/>
              </a:rPr>
              <a:t>imago Dei</a:t>
            </a:r>
            <a:r>
              <a:rPr lang="en-AU" sz="1800" dirty="0">
                <a:effectLst/>
                <a:latin typeface="Times New Roman" panose="02020603050405020304" pitchFamily="18" charset="0"/>
                <a:ea typeface="Calibri" panose="020F0502020204030204" pitchFamily="34" charset="0"/>
              </a:rPr>
              <a:t> language of ‘God’s image’ or ‘God’s likeness’ appears explicitly in Scripture in only a few places (e.g. Genesis 1, Genesis 9, Psalm 8, &amp; James 3), the functional interpretation of the</a:t>
            </a:r>
            <a:r>
              <a:rPr lang="en-AU" sz="1800" i="1" dirty="0">
                <a:effectLst/>
                <a:latin typeface="Times New Roman" panose="02020603050405020304" pitchFamily="18" charset="0"/>
                <a:ea typeface="Calibri" panose="020F0502020204030204" pitchFamily="34" charset="0"/>
              </a:rPr>
              <a:t> imago Dei</a:t>
            </a:r>
            <a:r>
              <a:rPr lang="en-AU" sz="1800" dirty="0">
                <a:effectLst/>
                <a:latin typeface="Times New Roman" panose="02020603050405020304" pitchFamily="18" charset="0"/>
                <a:ea typeface="Calibri" panose="020F0502020204030204" pitchFamily="34" charset="0"/>
              </a:rPr>
              <a:t> concept runs like an underground stream through the whole of the Biblical metanarrative, flowing out in expressions such as God’s desire for his people to be a kingdom of priests (e.g. Exodus 19:6, 1 Peter 2:9, Revelation 1:6) (Middleton, 2005). </a:t>
            </a:r>
          </a:p>
          <a:p>
            <a:endParaRPr lang="en-AU" sz="1800" dirty="0">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A77F8BE-D73A-4474-811B-E8E0C16B861E}" type="slidenum">
              <a:rPr lang="en-AU" smtClean="0"/>
              <a:t>14</a:t>
            </a:fld>
            <a:endParaRPr lang="en-AU"/>
          </a:p>
        </p:txBody>
      </p:sp>
    </p:spTree>
    <p:extLst>
      <p:ext uri="{BB962C8B-B14F-4D97-AF65-F5344CB8AC3E}">
        <p14:creationId xmlns:p14="http://schemas.microsoft.com/office/powerpoint/2010/main" val="3047810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31/7/2023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87198393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31/7/2023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84850918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31/7/2023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7359353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31/7/2023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74187207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31/7/2023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298163234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1B54F1-39DD-4AB5-A91D-B6B425C956C5}" type="datetimeFigureOut">
              <a:rPr lang="en-AU" smtClean="0"/>
              <a:t>31/7/2023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26548564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1B54F1-39DD-4AB5-A91D-B6B425C956C5}" type="datetimeFigureOut">
              <a:rPr lang="en-AU" smtClean="0"/>
              <a:t>31/7/2023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25286950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1B54F1-39DD-4AB5-A91D-B6B425C956C5}" type="datetimeFigureOut">
              <a:rPr lang="en-AU" smtClean="0"/>
              <a:t>31/7/2023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239181810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1B54F1-39DD-4AB5-A91D-B6B425C956C5}" type="datetimeFigureOut">
              <a:rPr lang="en-AU" smtClean="0"/>
              <a:t>31/7/2023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310624325"/>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1B54F1-39DD-4AB5-A91D-B6B425C956C5}" type="datetimeFigureOut">
              <a:rPr lang="en-AU" smtClean="0"/>
              <a:t>31/7/2023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84509130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1B54F1-39DD-4AB5-A91D-B6B425C956C5}" type="datetimeFigureOut">
              <a:rPr lang="en-AU" smtClean="0"/>
              <a:t>31/7/2023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45776124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31/7/2023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231744514"/>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1B54F1-39DD-4AB5-A91D-B6B425C956C5}" type="datetimeFigureOut">
              <a:rPr lang="en-AU" smtClean="0"/>
              <a:t>31/7/2023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66555588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31/7/2023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22880629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31/7/2023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926088915"/>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31/7/2023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598696048"/>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31/7/2023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2688080606"/>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1B54F1-39DD-4AB5-A91D-B6B425C956C5}" type="datetimeFigureOut">
              <a:rPr lang="en-AU" smtClean="0"/>
              <a:t>31/7/2023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4155408022"/>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1B54F1-39DD-4AB5-A91D-B6B425C956C5}" type="datetimeFigureOut">
              <a:rPr lang="en-AU" smtClean="0"/>
              <a:t>31/7/2023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663365812"/>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1B54F1-39DD-4AB5-A91D-B6B425C956C5}" type="datetimeFigureOut">
              <a:rPr lang="en-AU" smtClean="0"/>
              <a:t>31/7/2023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219956511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1B54F1-39DD-4AB5-A91D-B6B425C956C5}" type="datetimeFigureOut">
              <a:rPr lang="en-AU" smtClean="0"/>
              <a:t>31/7/2023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324825416"/>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1B54F1-39DD-4AB5-A91D-B6B425C956C5}" type="datetimeFigureOut">
              <a:rPr lang="en-AU" smtClean="0"/>
              <a:t>31/7/2023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86776662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1B54F1-39DD-4AB5-A91D-B6B425C956C5}" type="datetimeFigureOut">
              <a:rPr lang="en-AU" smtClean="0"/>
              <a:t>31/7/2023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021328812"/>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1B54F1-39DD-4AB5-A91D-B6B425C956C5}" type="datetimeFigureOut">
              <a:rPr lang="en-AU" smtClean="0"/>
              <a:t>31/7/2023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596697685"/>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1B54F1-39DD-4AB5-A91D-B6B425C956C5}" type="datetimeFigureOut">
              <a:rPr lang="en-AU" smtClean="0"/>
              <a:t>31/7/2023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60750042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31/7/2023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557850189"/>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31/7/2023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433489095"/>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31/7/2023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90377080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31/7/2023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2754876465"/>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1B54F1-39DD-4AB5-A91D-B6B425C956C5}" type="datetimeFigureOut">
              <a:rPr lang="en-AU" smtClean="0"/>
              <a:t>31/7/2023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303129874"/>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1B54F1-39DD-4AB5-A91D-B6B425C956C5}" type="datetimeFigureOut">
              <a:rPr lang="en-AU" smtClean="0"/>
              <a:t>31/7/2023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756513585"/>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1B54F1-39DD-4AB5-A91D-B6B425C956C5}" type="datetimeFigureOut">
              <a:rPr lang="en-AU" smtClean="0"/>
              <a:t>31/7/2023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75710774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1B54F1-39DD-4AB5-A91D-B6B425C956C5}" type="datetimeFigureOut">
              <a:rPr lang="en-AU" smtClean="0"/>
              <a:t>31/7/2023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252115263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1B54F1-39DD-4AB5-A91D-B6B425C956C5}" type="datetimeFigureOut">
              <a:rPr lang="en-AU" smtClean="0"/>
              <a:t>31/7/2023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942245992"/>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1B54F1-39DD-4AB5-A91D-B6B425C956C5}" type="datetimeFigureOut">
              <a:rPr lang="en-AU" smtClean="0"/>
              <a:t>31/7/2023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2079635076"/>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1B54F1-39DD-4AB5-A91D-B6B425C956C5}" type="datetimeFigureOut">
              <a:rPr lang="en-AU" smtClean="0"/>
              <a:t>31/7/2023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4094603854"/>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1B54F1-39DD-4AB5-A91D-B6B425C956C5}" type="datetimeFigureOut">
              <a:rPr lang="en-AU" smtClean="0"/>
              <a:t>31/7/2023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225718150"/>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31/7/2023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37916794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B54F1-39DD-4AB5-A91D-B6B425C956C5}" type="datetimeFigureOut">
              <a:rPr lang="en-AU" smtClean="0"/>
              <a:t>31/7/2023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42262219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1B54F1-39DD-4AB5-A91D-B6B425C956C5}" type="datetimeFigureOut">
              <a:rPr lang="en-AU" smtClean="0"/>
              <a:t>31/7/2023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48649824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1B54F1-39DD-4AB5-A91D-B6B425C956C5}" type="datetimeFigureOut">
              <a:rPr lang="en-AU" smtClean="0"/>
              <a:t>31/7/2023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116733208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1B54F1-39DD-4AB5-A91D-B6B425C956C5}" type="datetimeFigureOut">
              <a:rPr lang="en-AU" smtClean="0"/>
              <a:t>31/7/2023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392315449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1B54F1-39DD-4AB5-A91D-B6B425C956C5}" type="datetimeFigureOut">
              <a:rPr lang="en-AU" smtClean="0"/>
              <a:t>31/7/2023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983794039"/>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1B54F1-39DD-4AB5-A91D-B6B425C956C5}" type="datetimeFigureOut">
              <a:rPr lang="en-AU" smtClean="0"/>
              <a:t>31/7/2023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EB0EC95-E5AA-4E47-BD14-1EA7613B0562}" type="slidenum">
              <a:rPr lang="en-AU" smtClean="0"/>
              <a:t>‹#›</a:t>
            </a:fld>
            <a:endParaRPr lang="en-AU"/>
          </a:p>
        </p:txBody>
      </p:sp>
    </p:spTree>
    <p:extLst>
      <p:ext uri="{BB962C8B-B14F-4D97-AF65-F5344CB8AC3E}">
        <p14:creationId xmlns:p14="http://schemas.microsoft.com/office/powerpoint/2010/main" val="44034494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B54F1-39DD-4AB5-A91D-B6B425C956C5}" type="datetimeFigureOut">
              <a:rPr lang="en-AU" smtClean="0"/>
              <a:t>31/7/2023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B0EC95-E5AA-4E47-BD14-1EA7613B0562}" type="slidenum">
              <a:rPr lang="en-AU" smtClean="0"/>
              <a:t>‹#›</a:t>
            </a:fld>
            <a:endParaRPr lang="en-AU"/>
          </a:p>
        </p:txBody>
      </p:sp>
    </p:spTree>
    <p:extLst>
      <p:ext uri="{BB962C8B-B14F-4D97-AF65-F5344CB8AC3E}">
        <p14:creationId xmlns:p14="http://schemas.microsoft.com/office/powerpoint/2010/main" val="190814748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B54F1-39DD-4AB5-A91D-B6B425C956C5}" type="datetimeFigureOut">
              <a:rPr lang="en-AU" smtClean="0"/>
              <a:t>31/7/2023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B0EC95-E5AA-4E47-BD14-1EA7613B0562}" type="slidenum">
              <a:rPr lang="en-AU" smtClean="0"/>
              <a:t>‹#›</a:t>
            </a:fld>
            <a:endParaRPr lang="en-AU"/>
          </a:p>
        </p:txBody>
      </p:sp>
    </p:spTree>
    <p:extLst>
      <p:ext uri="{BB962C8B-B14F-4D97-AF65-F5344CB8AC3E}">
        <p14:creationId xmlns:p14="http://schemas.microsoft.com/office/powerpoint/2010/main" val="18618918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B54F1-39DD-4AB5-A91D-B6B425C956C5}" type="datetimeFigureOut">
              <a:rPr lang="en-AU" smtClean="0"/>
              <a:t>31/7/2023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B0EC95-E5AA-4E47-BD14-1EA7613B0562}" type="slidenum">
              <a:rPr lang="en-AU" smtClean="0"/>
              <a:t>‹#›</a:t>
            </a:fld>
            <a:endParaRPr lang="en-AU"/>
          </a:p>
        </p:txBody>
      </p:sp>
    </p:spTree>
    <p:extLst>
      <p:ext uri="{BB962C8B-B14F-4D97-AF65-F5344CB8AC3E}">
        <p14:creationId xmlns:p14="http://schemas.microsoft.com/office/powerpoint/2010/main" val="25893698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B54F1-39DD-4AB5-A91D-B6B425C956C5}" type="datetimeFigureOut">
              <a:rPr lang="en-AU" smtClean="0"/>
              <a:t>31/7/2023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B0EC95-E5AA-4E47-BD14-1EA7613B0562}" type="slidenum">
              <a:rPr lang="en-AU" smtClean="0"/>
              <a:t>‹#›</a:t>
            </a:fld>
            <a:endParaRPr lang="en-AU"/>
          </a:p>
        </p:txBody>
      </p:sp>
    </p:spTree>
    <p:extLst>
      <p:ext uri="{BB962C8B-B14F-4D97-AF65-F5344CB8AC3E}">
        <p14:creationId xmlns:p14="http://schemas.microsoft.com/office/powerpoint/2010/main" val="416212439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hyperlink" Target="https://www.homeaffairs.gov.au/reports-and-pubs/files/child-safeguarding-framework.pdf" TargetMode="External"/><Relationship Id="rId3" Type="http://schemas.openxmlformats.org/officeDocument/2006/relationships/hyperlink" Target="https://www.australiancurriculum.edu.au/f-10-curriculum/general-capabilities/personal-and-social-capability/" TargetMode="External"/><Relationship Id="rId7" Type="http://schemas.openxmlformats.org/officeDocument/2006/relationships/hyperlink" Target="https://www.education.vic.gov.au/Documents/school/teachers/teachingresources/practice/Amplify.pdf" TargetMode="External"/><Relationship Id="rId12" Type="http://schemas.openxmlformats.org/officeDocument/2006/relationships/hyperlink" Target="https://independentschools.tas.edu.au/members-hub/resources/inclusive-education-resource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studentwellbeinghub.edu.au/educators/framework/" TargetMode="External"/><Relationship Id="rId11" Type="http://schemas.openxmlformats.org/officeDocument/2006/relationships/hyperlink" Target="https://vimeo.com/41737863" TargetMode="External"/><Relationship Id="rId5" Type="http://schemas.openxmlformats.org/officeDocument/2006/relationships/hyperlink" Target="http://udlguidelines.cast.org/" TargetMode="External"/><Relationship Id="rId10" Type="http://schemas.openxmlformats.org/officeDocument/2006/relationships/hyperlink" Target="https://www.wvi.org/stories/faith-and-development/convention-rights-child-its-biblical-1" TargetMode="External"/><Relationship Id="rId4" Type="http://schemas.openxmlformats.org/officeDocument/2006/relationships/hyperlink" Target="https://www.berrystreetschool.vic.edu.au/student-life/life-of-a-student/student" TargetMode="External"/><Relationship Id="rId9" Type="http://schemas.openxmlformats.org/officeDocument/2006/relationships/hyperlink" Target="https://australiangiftedsupport.com/ccmword/wp-content/uploads/2014/12/Gagne_DMGT_Model.pdf"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zoboko.com/text/9o0ejlnq/the-lost-world-of-adam-and-eve-genesis-2-3-and-the-human-origins-debate/55" TargetMode="External"/><Relationship Id="rId3" Type="http://schemas.openxmlformats.org/officeDocument/2006/relationships/hyperlink" Target="https://education.nsw.gov.au/teaching-and-learning/professional-learning/teacher-quality-and-accreditation/strong-start-great-teachers/refining-practice/differentiating-learning/strategies-for-differentiation" TargetMode="External"/><Relationship Id="rId7" Type="http://schemas.openxmlformats.org/officeDocument/2006/relationships/hyperlink" Target="https://www.unicef.org.au/united-nations-convention-on-the-rights-of-the-child" TargetMode="External"/><Relationship Id="rId2" Type="http://schemas.openxmlformats.org/officeDocument/2006/relationships/hyperlink" Target="https://www.menziesfoundation.org.au/2023melpvoice/" TargetMode="External"/><Relationship Id="rId1" Type="http://schemas.openxmlformats.org/officeDocument/2006/relationships/slideLayout" Target="../slideLayouts/slideLayout2.xml"/><Relationship Id="rId6" Type="http://schemas.openxmlformats.org/officeDocument/2006/relationships/hyperlink" Target="https://publicdocumentcentre.education.tas.gov.au/library/Shared%20Documents/Good-Teaching-Differentiated-Classroom-Practice-Learning-for-All.pdf" TargetMode="External"/><Relationship Id="rId5" Type="http://schemas.openxmlformats.org/officeDocument/2006/relationships/hyperlink" Target="https://www.tasgifted.com/wp-content/uploads/2018/09/Gifted-education-Support-Package-final.pdf" TargetMode="External"/><Relationship Id="rId4" Type="http://schemas.openxmlformats.org/officeDocument/2006/relationships/hyperlink" Target="https://education.nsw.gov.au/student-wellbeing/student-voices/student-voice-and-leadership/why-student-voice-matters" TargetMode="External"/><Relationship Id="rId9" Type="http://schemas.openxmlformats.org/officeDocument/2006/relationships/hyperlink" Target="https://www.education.act.gov.au/__data/assets/pdf_file/0009/1251981/Student-Voice-Resource-Kit-Web.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08F548-C0A4-942D-E5B2-7FBF9B89FFFB}"/>
              </a:ext>
            </a:extLst>
          </p:cNvPr>
          <p:cNvSpPr txBox="1"/>
          <p:nvPr/>
        </p:nvSpPr>
        <p:spPr>
          <a:xfrm>
            <a:off x="0" y="5106862"/>
            <a:ext cx="12192000" cy="830997"/>
          </a:xfrm>
          <a:prstGeom prst="rect">
            <a:avLst/>
          </a:prstGeom>
          <a:noFill/>
        </p:spPr>
        <p:txBody>
          <a:bodyPr wrap="square" rtlCol="0">
            <a:spAutoFit/>
          </a:bodyPr>
          <a:lstStyle/>
          <a:p>
            <a:pPr algn="ctr"/>
            <a:r>
              <a:rPr lang="en-US" sz="4800" dirty="0">
                <a:solidFill>
                  <a:schemeClr val="tx1">
                    <a:lumMod val="65000"/>
                    <a:lumOff val="35000"/>
                  </a:schemeClr>
                </a:solidFill>
                <a:latin typeface="Roboto Slab" pitchFamily="2" charset="0"/>
                <a:ea typeface="Roboto Slab" pitchFamily="2" charset="0"/>
              </a:rPr>
              <a:t>crayner@cst.tas.edu.au</a:t>
            </a:r>
            <a:r>
              <a:rPr lang="en-US" sz="4800" dirty="0">
                <a:latin typeface="Roboto Slab" pitchFamily="2" charset="0"/>
                <a:ea typeface="Roboto Slab" pitchFamily="2" charset="0"/>
              </a:rPr>
              <a:t> </a:t>
            </a:r>
          </a:p>
        </p:txBody>
      </p:sp>
      <p:pic>
        <p:nvPicPr>
          <p:cNvPr id="22" name="Picture 21" descr="Logo&#10;&#10;Description automatically generated with medium confidence">
            <a:extLst>
              <a:ext uri="{FF2B5EF4-FFF2-40B4-BE49-F238E27FC236}">
                <a16:creationId xmlns:a16="http://schemas.microsoft.com/office/drawing/2014/main" id="{3C4FF3C0-269B-A5E5-9C69-3F0B45427F91}"/>
              </a:ext>
            </a:extLst>
          </p:cNvPr>
          <p:cNvPicPr>
            <a:picLocks noChangeAspect="1"/>
          </p:cNvPicPr>
          <p:nvPr/>
        </p:nvPicPr>
        <p:blipFill>
          <a:blip r:embed="rId2"/>
          <a:stretch>
            <a:fillRect/>
          </a:stretch>
        </p:blipFill>
        <p:spPr>
          <a:xfrm>
            <a:off x="0" y="169453"/>
            <a:ext cx="12192000" cy="4105026"/>
          </a:xfrm>
          <a:prstGeom prst="rect">
            <a:avLst/>
          </a:prstGeom>
        </p:spPr>
      </p:pic>
    </p:spTree>
    <p:extLst>
      <p:ext uri="{BB962C8B-B14F-4D97-AF65-F5344CB8AC3E}">
        <p14:creationId xmlns:p14="http://schemas.microsoft.com/office/powerpoint/2010/main" val="290563948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eing God's Image: Why Creation Still Matters by Carmen Joy Imes ...">
            <a:extLst>
              <a:ext uri="{FF2B5EF4-FFF2-40B4-BE49-F238E27FC236}">
                <a16:creationId xmlns:a16="http://schemas.microsoft.com/office/drawing/2014/main" id="{C11B6933-F1E1-8D52-5FC3-DF1CA02E7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916" y="428625"/>
            <a:ext cx="3989462" cy="61661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C5B34F7-9890-FFC2-DC79-2E9F348D3EA3}"/>
              </a:ext>
            </a:extLst>
          </p:cNvPr>
          <p:cNvSpPr txBox="1">
            <a:spLocks/>
          </p:cNvSpPr>
          <p:nvPr/>
        </p:nvSpPr>
        <p:spPr>
          <a:xfrm>
            <a:off x="9101470" y="3923413"/>
            <a:ext cx="2934586" cy="267139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Roboto" panose="02000000000000000000" pitchFamily="2" charset="0"/>
                <a:ea typeface="Roboto" panose="02000000000000000000" pitchFamily="2" charset="0"/>
              </a:rPr>
              <a:t>Humanity 1.0, the ‘imago Dei’</a:t>
            </a:r>
          </a:p>
          <a:p>
            <a:endParaRPr lang="en-US" sz="3200" i="1" dirty="0">
              <a:latin typeface="Roboto" panose="02000000000000000000" pitchFamily="2" charset="0"/>
              <a:ea typeface="Roboto" panose="02000000000000000000" pitchFamily="2" charset="0"/>
            </a:endParaRPr>
          </a:p>
          <a:p>
            <a:r>
              <a:rPr lang="en-US" sz="3200" i="1" dirty="0">
                <a:latin typeface="Roboto" panose="02000000000000000000" pitchFamily="2" charset="0"/>
                <a:ea typeface="Roboto" panose="02000000000000000000" pitchFamily="2" charset="0"/>
              </a:rPr>
              <a:t>Genesis 1</a:t>
            </a:r>
          </a:p>
          <a:p>
            <a:r>
              <a:rPr lang="en-US" sz="3200" i="1" dirty="0">
                <a:latin typeface="Roboto" panose="02000000000000000000" pitchFamily="2" charset="0"/>
                <a:ea typeface="Roboto" panose="02000000000000000000" pitchFamily="2" charset="0"/>
              </a:rPr>
              <a:t>Psalm 8</a:t>
            </a:r>
            <a:endParaRPr lang="en-AU" sz="3200" i="1" dirty="0">
              <a:latin typeface="Roboto" panose="02000000000000000000" pitchFamily="2" charset="0"/>
              <a:ea typeface="Roboto" panose="02000000000000000000" pitchFamily="2" charset="0"/>
            </a:endParaRPr>
          </a:p>
        </p:txBody>
      </p:sp>
      <p:pic>
        <p:nvPicPr>
          <p:cNvPr id="4" name="Picture 3" descr="A book cover with text&#10;&#10;Description automatically generated">
            <a:extLst>
              <a:ext uri="{FF2B5EF4-FFF2-40B4-BE49-F238E27FC236}">
                <a16:creationId xmlns:a16="http://schemas.microsoft.com/office/drawing/2014/main" id="{9B4F2F5B-BA0D-B853-A558-DCEA79DF4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413" y="428623"/>
            <a:ext cx="4110786" cy="6166179"/>
          </a:xfrm>
          <a:prstGeom prst="rect">
            <a:avLst/>
          </a:prstGeom>
        </p:spPr>
      </p:pic>
    </p:spTree>
    <p:extLst>
      <p:ext uri="{BB962C8B-B14F-4D97-AF65-F5344CB8AC3E}">
        <p14:creationId xmlns:p14="http://schemas.microsoft.com/office/powerpoint/2010/main" val="152397557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8C6A-C853-325C-41A5-CB5875A33A5B}"/>
              </a:ext>
            </a:extLst>
          </p:cNvPr>
          <p:cNvSpPr>
            <a:spLocks noGrp="1"/>
          </p:cNvSpPr>
          <p:nvPr>
            <p:ph type="title"/>
          </p:nvPr>
        </p:nvSpPr>
        <p:spPr>
          <a:xfrm>
            <a:off x="0" y="2496142"/>
            <a:ext cx="12192000" cy="1325563"/>
          </a:xfrm>
        </p:spPr>
        <p:txBody>
          <a:bodyPr>
            <a:noAutofit/>
          </a:bodyPr>
          <a:lstStyle/>
          <a:p>
            <a:pPr algn="ctr"/>
            <a:r>
              <a:rPr lang="en-AU" sz="6600" i="1" dirty="0">
                <a:latin typeface="Roboto Slab" pitchFamily="2" charset="0"/>
                <a:ea typeface="Roboto Slab" pitchFamily="2" charset="0"/>
              </a:rPr>
              <a:t>imago Dei </a:t>
            </a:r>
            <a:br>
              <a:rPr lang="en-AU" sz="6600" dirty="0">
                <a:latin typeface="Roboto Slab" pitchFamily="2" charset="0"/>
                <a:ea typeface="Roboto Slab" pitchFamily="2" charset="0"/>
              </a:rPr>
            </a:br>
            <a:r>
              <a:rPr lang="en-AU" sz="6600" dirty="0">
                <a:latin typeface="Roboto Slab" pitchFamily="2" charset="0"/>
                <a:ea typeface="Roboto Slab" pitchFamily="2" charset="0"/>
              </a:rPr>
              <a:t>= humanity as God’s image</a:t>
            </a:r>
          </a:p>
        </p:txBody>
      </p:sp>
    </p:spTree>
    <p:extLst>
      <p:ext uri="{BB962C8B-B14F-4D97-AF65-F5344CB8AC3E}">
        <p14:creationId xmlns:p14="http://schemas.microsoft.com/office/powerpoint/2010/main" val="74784162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B45C-1576-7C7E-AC4A-B1766FA9D392}"/>
              </a:ext>
            </a:extLst>
          </p:cNvPr>
          <p:cNvSpPr>
            <a:spLocks noGrp="1"/>
          </p:cNvSpPr>
          <p:nvPr>
            <p:ph type="title"/>
          </p:nvPr>
        </p:nvSpPr>
        <p:spPr>
          <a:xfrm>
            <a:off x="838200" y="365125"/>
            <a:ext cx="11109158" cy="1325563"/>
          </a:xfrm>
        </p:spPr>
        <p:txBody>
          <a:bodyPr>
            <a:normAutofit/>
          </a:bodyPr>
          <a:lstStyle/>
          <a:p>
            <a:r>
              <a:rPr lang="en-AU" sz="3600" b="1" dirty="0">
                <a:latin typeface="Roboto Slab" pitchFamily="2" charset="0"/>
                <a:ea typeface="Roboto Slab" pitchFamily="2" charset="0"/>
              </a:rPr>
              <a:t>Three things the </a:t>
            </a:r>
            <a:r>
              <a:rPr lang="en-AU" sz="3600" b="1" i="1" dirty="0">
                <a:latin typeface="Roboto Slab" pitchFamily="2" charset="0"/>
                <a:ea typeface="Roboto Slab" pitchFamily="2" charset="0"/>
              </a:rPr>
              <a:t>imago Dei  </a:t>
            </a:r>
            <a:r>
              <a:rPr lang="en-AU" sz="3600" b="1" dirty="0">
                <a:latin typeface="Roboto Slab" pitchFamily="2" charset="0"/>
                <a:ea typeface="Roboto Slab" pitchFamily="2" charset="0"/>
              </a:rPr>
              <a:t>teaches us about God</a:t>
            </a:r>
          </a:p>
        </p:txBody>
      </p:sp>
      <p:sp>
        <p:nvSpPr>
          <p:cNvPr id="3" name="Content Placeholder 2">
            <a:extLst>
              <a:ext uri="{FF2B5EF4-FFF2-40B4-BE49-F238E27FC236}">
                <a16:creationId xmlns:a16="http://schemas.microsoft.com/office/drawing/2014/main" id="{0D56A9A0-4708-A238-659B-3792D87E962B}"/>
              </a:ext>
            </a:extLst>
          </p:cNvPr>
          <p:cNvSpPr>
            <a:spLocks noGrp="1"/>
          </p:cNvSpPr>
          <p:nvPr>
            <p:ph idx="1"/>
          </p:nvPr>
        </p:nvSpPr>
        <p:spPr>
          <a:xfrm>
            <a:off x="838199" y="1825625"/>
            <a:ext cx="10781805" cy="4351338"/>
          </a:xfrm>
        </p:spPr>
        <p:txBody>
          <a:bodyPr/>
          <a:lstStyle/>
          <a:p>
            <a:pPr marL="514350" indent="-514350">
              <a:buAutoNum type="arabicPeriod"/>
            </a:pPr>
            <a:endParaRPr lang="en-AU" b="1" dirty="0">
              <a:latin typeface="Roboto" panose="02000000000000000000" pitchFamily="2" charset="0"/>
              <a:ea typeface="Roboto" panose="02000000000000000000" pitchFamily="2" charset="0"/>
            </a:endParaRPr>
          </a:p>
          <a:p>
            <a:pPr marL="514350" indent="-514350">
              <a:buAutoNum type="arabicPeriod"/>
            </a:pPr>
            <a:r>
              <a:rPr lang="en-AU" b="1" dirty="0">
                <a:latin typeface="Roboto" panose="02000000000000000000" pitchFamily="2" charset="0"/>
                <a:ea typeface="Roboto" panose="02000000000000000000" pitchFamily="2" charset="0"/>
              </a:rPr>
              <a:t>God shares </a:t>
            </a:r>
            <a:r>
              <a:rPr lang="en-AU" i="1" dirty="0">
                <a:latin typeface="Roboto" panose="02000000000000000000" pitchFamily="2" charset="0"/>
                <a:ea typeface="Roboto" panose="02000000000000000000" pitchFamily="2" charset="0"/>
              </a:rPr>
              <a:t>– He is generous and seeks partnership</a:t>
            </a:r>
          </a:p>
          <a:p>
            <a:pPr marL="514350" indent="-514350">
              <a:buAutoNum type="arabicPeriod"/>
            </a:pPr>
            <a:endParaRPr lang="en-AU" b="1" dirty="0">
              <a:latin typeface="Roboto" panose="02000000000000000000" pitchFamily="2" charset="0"/>
              <a:ea typeface="Roboto" panose="02000000000000000000" pitchFamily="2" charset="0"/>
            </a:endParaRPr>
          </a:p>
          <a:p>
            <a:pPr marL="514350" indent="-514350">
              <a:buAutoNum type="arabicPeriod"/>
            </a:pPr>
            <a:r>
              <a:rPr lang="en-AU" b="1" dirty="0">
                <a:latin typeface="Roboto" panose="02000000000000000000" pitchFamily="2" charset="0"/>
                <a:ea typeface="Roboto" panose="02000000000000000000" pitchFamily="2" charset="0"/>
              </a:rPr>
              <a:t>God cares – </a:t>
            </a:r>
            <a:r>
              <a:rPr lang="en-AU" i="1" dirty="0">
                <a:latin typeface="Roboto" panose="02000000000000000000" pitchFamily="2" charset="0"/>
                <a:ea typeface="Roboto" panose="02000000000000000000" pitchFamily="2" charset="0"/>
              </a:rPr>
              <a:t>His motives and methods are the definition of love</a:t>
            </a:r>
          </a:p>
          <a:p>
            <a:pPr marL="514350" indent="-514350">
              <a:buAutoNum type="arabicPeriod"/>
            </a:pPr>
            <a:endParaRPr lang="en-AU" i="1" dirty="0">
              <a:latin typeface="Roboto" panose="02000000000000000000" pitchFamily="2" charset="0"/>
              <a:ea typeface="Roboto" panose="02000000000000000000" pitchFamily="2" charset="0"/>
            </a:endParaRPr>
          </a:p>
          <a:p>
            <a:pPr marL="514350" indent="-514350">
              <a:buAutoNum type="arabicPeriod"/>
            </a:pPr>
            <a:r>
              <a:rPr lang="en-AU" b="1" dirty="0">
                <a:latin typeface="Roboto" panose="02000000000000000000" pitchFamily="2" charset="0"/>
                <a:ea typeface="Roboto" panose="02000000000000000000" pitchFamily="2" charset="0"/>
              </a:rPr>
              <a:t>God frees – </a:t>
            </a:r>
            <a:r>
              <a:rPr lang="en-AU" i="1" dirty="0">
                <a:latin typeface="Roboto" panose="02000000000000000000" pitchFamily="2" charset="0"/>
                <a:ea typeface="Roboto" panose="02000000000000000000" pitchFamily="2" charset="0"/>
              </a:rPr>
              <a:t>He honours choice and values liberty</a:t>
            </a:r>
            <a:endParaRPr lang="en-AU" b="1" dirty="0">
              <a:latin typeface="Roboto" panose="02000000000000000000" pitchFamily="2" charset="0"/>
              <a:ea typeface="Roboto" panose="02000000000000000000" pitchFamily="2" charset="0"/>
            </a:endParaRPr>
          </a:p>
          <a:p>
            <a:pPr marL="514350" indent="-514350">
              <a:buAutoNum type="arabicPeriod"/>
            </a:pPr>
            <a:endParaRPr lang="en-AU" dirty="0">
              <a:latin typeface="Roboto" panose="02000000000000000000" pitchFamily="2" charset="0"/>
              <a:ea typeface="Roboto" panose="02000000000000000000" pitchFamily="2" charset="0"/>
            </a:endParaRPr>
          </a:p>
          <a:p>
            <a:pPr marL="514350" indent="-514350">
              <a:buAutoNum type="arabicPeriod"/>
            </a:pPr>
            <a:endParaRPr lang="en-AU"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252740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B45C-1576-7C7E-AC4A-B1766FA9D392}"/>
              </a:ext>
            </a:extLst>
          </p:cNvPr>
          <p:cNvSpPr>
            <a:spLocks noGrp="1"/>
          </p:cNvSpPr>
          <p:nvPr>
            <p:ph type="title"/>
          </p:nvPr>
        </p:nvSpPr>
        <p:spPr>
          <a:xfrm>
            <a:off x="838200" y="365125"/>
            <a:ext cx="11109158" cy="1325563"/>
          </a:xfrm>
        </p:spPr>
        <p:txBody>
          <a:bodyPr>
            <a:normAutofit/>
          </a:bodyPr>
          <a:lstStyle/>
          <a:p>
            <a:r>
              <a:rPr lang="en-AU" sz="4000" b="1" dirty="0">
                <a:latin typeface="Roboto Slab" pitchFamily="2" charset="0"/>
                <a:ea typeface="Roboto Slab" pitchFamily="2" charset="0"/>
              </a:rPr>
              <a:t>Three main interpretations of the </a:t>
            </a:r>
            <a:r>
              <a:rPr lang="en-AU" sz="4000" b="1" i="1" dirty="0">
                <a:latin typeface="Roboto Slab" pitchFamily="2" charset="0"/>
                <a:ea typeface="Roboto Slab" pitchFamily="2" charset="0"/>
              </a:rPr>
              <a:t>imago Dei</a:t>
            </a:r>
            <a:endParaRPr lang="en-AU" sz="4000" b="1" dirty="0">
              <a:latin typeface="Roboto Slab" pitchFamily="2" charset="0"/>
              <a:ea typeface="Roboto Slab" pitchFamily="2" charset="0"/>
            </a:endParaRPr>
          </a:p>
        </p:txBody>
      </p:sp>
      <p:sp>
        <p:nvSpPr>
          <p:cNvPr id="3" name="Content Placeholder 2">
            <a:extLst>
              <a:ext uri="{FF2B5EF4-FFF2-40B4-BE49-F238E27FC236}">
                <a16:creationId xmlns:a16="http://schemas.microsoft.com/office/drawing/2014/main" id="{0D56A9A0-4708-A238-659B-3792D87E962B}"/>
              </a:ext>
            </a:extLst>
          </p:cNvPr>
          <p:cNvSpPr>
            <a:spLocks noGrp="1"/>
          </p:cNvSpPr>
          <p:nvPr>
            <p:ph idx="1"/>
          </p:nvPr>
        </p:nvSpPr>
        <p:spPr/>
        <p:txBody>
          <a:bodyPr/>
          <a:lstStyle/>
          <a:p>
            <a:pPr marL="514350" indent="-514350">
              <a:buAutoNum type="arabicPeriod"/>
            </a:pPr>
            <a:r>
              <a:rPr lang="en-AU" b="1" dirty="0" err="1">
                <a:latin typeface="Roboto" panose="02000000000000000000" pitchFamily="2" charset="0"/>
                <a:ea typeface="Roboto" panose="02000000000000000000" pitchFamily="2" charset="0"/>
              </a:rPr>
              <a:t>Substantialistic</a:t>
            </a:r>
            <a:r>
              <a:rPr lang="en-AU" dirty="0">
                <a:latin typeface="Roboto" panose="02000000000000000000" pitchFamily="2" charset="0"/>
                <a:ea typeface="Roboto" panose="02000000000000000000" pitchFamily="2" charset="0"/>
              </a:rPr>
              <a:t>: as an analogy of being, e.g. having intellect, emotions, and will - humanity is </a:t>
            </a:r>
            <a:r>
              <a:rPr lang="en-AU" i="1" dirty="0">
                <a:latin typeface="Roboto" panose="02000000000000000000" pitchFamily="2" charset="0"/>
                <a:ea typeface="Roboto" panose="02000000000000000000" pitchFamily="2" charset="0"/>
              </a:rPr>
              <a:t>like </a:t>
            </a:r>
            <a:r>
              <a:rPr lang="en-AU" dirty="0">
                <a:latin typeface="Roboto" panose="02000000000000000000" pitchFamily="2" charset="0"/>
                <a:ea typeface="Roboto" panose="02000000000000000000" pitchFamily="2" charset="0"/>
              </a:rPr>
              <a:t>God </a:t>
            </a:r>
          </a:p>
          <a:p>
            <a:pPr marL="514350" indent="-514350">
              <a:buAutoNum type="arabicPeriod"/>
            </a:pPr>
            <a:endParaRPr lang="en-AU" dirty="0">
              <a:latin typeface="Roboto" panose="02000000000000000000" pitchFamily="2" charset="0"/>
              <a:ea typeface="Roboto" panose="02000000000000000000" pitchFamily="2" charset="0"/>
            </a:endParaRPr>
          </a:p>
          <a:p>
            <a:pPr marL="514350" indent="-514350">
              <a:buAutoNum type="arabicPeriod"/>
            </a:pPr>
            <a:r>
              <a:rPr lang="en-AU" b="1" dirty="0">
                <a:latin typeface="Roboto" panose="02000000000000000000" pitchFamily="2" charset="0"/>
                <a:ea typeface="Roboto" panose="02000000000000000000" pitchFamily="2" charset="0"/>
              </a:rPr>
              <a:t>Relational: </a:t>
            </a:r>
            <a:r>
              <a:rPr lang="en-AU" dirty="0">
                <a:latin typeface="Roboto" panose="02000000000000000000" pitchFamily="2" charset="0"/>
                <a:ea typeface="Roboto" panose="02000000000000000000" pitchFamily="2" charset="0"/>
              </a:rPr>
              <a:t>a yearning for community and capacity for divine relationship - humanity is </a:t>
            </a:r>
            <a:r>
              <a:rPr lang="en-AU" i="1" dirty="0">
                <a:latin typeface="Roboto" panose="02000000000000000000" pitchFamily="2" charset="0"/>
                <a:ea typeface="Roboto" panose="02000000000000000000" pitchFamily="2" charset="0"/>
              </a:rPr>
              <a:t>for </a:t>
            </a:r>
            <a:r>
              <a:rPr lang="en-AU" dirty="0">
                <a:latin typeface="Roboto" panose="02000000000000000000" pitchFamily="2" charset="0"/>
                <a:ea typeface="Roboto" panose="02000000000000000000" pitchFamily="2" charset="0"/>
              </a:rPr>
              <a:t>God</a:t>
            </a:r>
          </a:p>
          <a:p>
            <a:pPr marL="514350" indent="-514350">
              <a:buAutoNum type="arabicPeriod"/>
            </a:pPr>
            <a:endParaRPr lang="en-AU" dirty="0">
              <a:latin typeface="Roboto" panose="02000000000000000000" pitchFamily="2" charset="0"/>
              <a:ea typeface="Roboto" panose="02000000000000000000" pitchFamily="2" charset="0"/>
            </a:endParaRPr>
          </a:p>
          <a:p>
            <a:pPr marL="514350" indent="-514350">
              <a:buFont typeface="Arial" panose="020B0604020202020204" pitchFamily="34" charset="0"/>
              <a:buAutoNum type="arabicPeriod"/>
            </a:pPr>
            <a:r>
              <a:rPr lang="en-AU" b="1" dirty="0">
                <a:latin typeface="Roboto" panose="02000000000000000000" pitchFamily="2" charset="0"/>
                <a:ea typeface="Roboto" panose="02000000000000000000" pitchFamily="2" charset="0"/>
              </a:rPr>
              <a:t>Functional: </a:t>
            </a:r>
            <a:r>
              <a:rPr lang="en-AU" dirty="0">
                <a:latin typeface="Roboto" panose="02000000000000000000" pitchFamily="2" charset="0"/>
                <a:ea typeface="Roboto" panose="02000000000000000000" pitchFamily="2" charset="0"/>
              </a:rPr>
              <a:t>an identity and purpose grounded in stewardship - humanity </a:t>
            </a:r>
            <a:r>
              <a:rPr lang="en-AU" i="1" dirty="0">
                <a:latin typeface="Roboto" panose="02000000000000000000" pitchFamily="2" charset="0"/>
                <a:ea typeface="Roboto" panose="02000000000000000000" pitchFamily="2" charset="0"/>
              </a:rPr>
              <a:t>mediates </a:t>
            </a:r>
            <a:r>
              <a:rPr lang="en-AU" dirty="0">
                <a:latin typeface="Roboto" panose="02000000000000000000" pitchFamily="2" charset="0"/>
                <a:ea typeface="Roboto" panose="02000000000000000000" pitchFamily="2" charset="0"/>
              </a:rPr>
              <a:t>God  </a:t>
            </a:r>
            <a:endParaRPr lang="en-AU" b="1" dirty="0">
              <a:latin typeface="Roboto" panose="02000000000000000000" pitchFamily="2" charset="0"/>
              <a:ea typeface="Roboto" panose="02000000000000000000" pitchFamily="2" charset="0"/>
            </a:endParaRPr>
          </a:p>
          <a:p>
            <a:pPr marL="514350" indent="-514350">
              <a:buAutoNum type="arabicPeriod"/>
            </a:pPr>
            <a:endParaRPr lang="en-AU" dirty="0">
              <a:latin typeface="Roboto" panose="02000000000000000000" pitchFamily="2" charset="0"/>
              <a:ea typeface="Roboto" panose="02000000000000000000" pitchFamily="2" charset="0"/>
            </a:endParaRPr>
          </a:p>
          <a:p>
            <a:pPr marL="514350" indent="-514350">
              <a:buAutoNum type="arabicPeriod"/>
            </a:pPr>
            <a:endParaRPr lang="en-AU"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414229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99B7B-5205-A11C-8C18-AF2686FFB65E}"/>
              </a:ext>
            </a:extLst>
          </p:cNvPr>
          <p:cNvSpPr>
            <a:spLocks noGrp="1"/>
          </p:cNvSpPr>
          <p:nvPr>
            <p:ph type="ctrTitle"/>
          </p:nvPr>
        </p:nvSpPr>
        <p:spPr>
          <a:xfrm>
            <a:off x="204538" y="577517"/>
            <a:ext cx="5804376" cy="5716406"/>
          </a:xfrm>
        </p:spPr>
        <p:txBody>
          <a:bodyPr>
            <a:noAutofit/>
          </a:bodyPr>
          <a:lstStyle/>
          <a:p>
            <a:r>
              <a:rPr lang="en-US" sz="2800" dirty="0">
                <a:latin typeface="Roboto" panose="02000000000000000000" pitchFamily="2" charset="0"/>
                <a:ea typeface="Roboto" panose="02000000000000000000" pitchFamily="2" charset="0"/>
              </a:rPr>
              <a:t>‘The image is a vocation, a calling. It is the call to be an angled mirror, reflecting God’s wise order into the world and reflecting the praises of all creation back to the Creator. That is what it means to be the royal priesthood: looking after God’s world is the royal bit, summing up creation’s praise is the priestly bit. And the image is, of course, the final thing that is put into the temple.” </a:t>
            </a:r>
            <a:br>
              <a:rPr lang="en-US" sz="2800" dirty="0">
                <a:latin typeface="Roboto" panose="02000000000000000000" pitchFamily="2" charset="0"/>
                <a:ea typeface="Roboto" panose="02000000000000000000" pitchFamily="2" charset="0"/>
              </a:rPr>
            </a:b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N. T. Wright (2015, p. 175)</a:t>
            </a:r>
            <a:endParaRPr lang="en-AU" sz="2800" dirty="0">
              <a:latin typeface="Roboto" panose="02000000000000000000" pitchFamily="2" charset="0"/>
              <a:ea typeface="Roboto" panose="02000000000000000000" pitchFamily="2" charset="0"/>
            </a:endParaRPr>
          </a:p>
        </p:txBody>
      </p:sp>
      <p:pic>
        <p:nvPicPr>
          <p:cNvPr id="4" name="Picture 2">
            <a:extLst>
              <a:ext uri="{FF2B5EF4-FFF2-40B4-BE49-F238E27FC236}">
                <a16:creationId xmlns:a16="http://schemas.microsoft.com/office/drawing/2014/main" id="{43ABA853-C910-5BD3-88ED-06E396D7B6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53" r="9591"/>
          <a:stretch/>
        </p:blipFill>
        <p:spPr bwMode="auto">
          <a:xfrm>
            <a:off x="6537157" y="0"/>
            <a:ext cx="56548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47186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8C6A-C853-325C-41A5-CB5875A33A5B}"/>
              </a:ext>
            </a:extLst>
          </p:cNvPr>
          <p:cNvSpPr>
            <a:spLocks noGrp="1"/>
          </p:cNvSpPr>
          <p:nvPr>
            <p:ph type="title"/>
          </p:nvPr>
        </p:nvSpPr>
        <p:spPr>
          <a:xfrm>
            <a:off x="0" y="2496142"/>
            <a:ext cx="12192000" cy="1325563"/>
          </a:xfrm>
        </p:spPr>
        <p:txBody>
          <a:bodyPr>
            <a:noAutofit/>
          </a:bodyPr>
          <a:lstStyle/>
          <a:p>
            <a:pPr algn="ctr"/>
            <a:r>
              <a:rPr lang="en-AU" sz="6600" i="1" dirty="0">
                <a:latin typeface="Roboto Slab" pitchFamily="2" charset="0"/>
                <a:ea typeface="Roboto Slab" pitchFamily="2" charset="0"/>
              </a:rPr>
              <a:t>‘image’ same word as ‘idol’</a:t>
            </a:r>
            <a:endParaRPr lang="en-AU" sz="6600" dirty="0">
              <a:latin typeface="Roboto Slab" pitchFamily="2" charset="0"/>
              <a:ea typeface="Roboto Slab" pitchFamily="2" charset="0"/>
            </a:endParaRPr>
          </a:p>
        </p:txBody>
      </p:sp>
    </p:spTree>
    <p:extLst>
      <p:ext uri="{BB962C8B-B14F-4D97-AF65-F5344CB8AC3E}">
        <p14:creationId xmlns:p14="http://schemas.microsoft.com/office/powerpoint/2010/main" val="3714061082"/>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B45C-1576-7C7E-AC4A-B1766FA9D392}"/>
              </a:ext>
            </a:extLst>
          </p:cNvPr>
          <p:cNvSpPr>
            <a:spLocks noGrp="1"/>
          </p:cNvSpPr>
          <p:nvPr>
            <p:ph type="title"/>
          </p:nvPr>
        </p:nvSpPr>
        <p:spPr>
          <a:xfrm>
            <a:off x="838200" y="365125"/>
            <a:ext cx="11109158" cy="1325563"/>
          </a:xfrm>
        </p:spPr>
        <p:txBody>
          <a:bodyPr>
            <a:normAutofit/>
          </a:bodyPr>
          <a:lstStyle/>
          <a:p>
            <a:r>
              <a:rPr lang="en-AU" sz="4000" b="1" dirty="0">
                <a:latin typeface="Roboto Slab" pitchFamily="2" charset="0"/>
                <a:ea typeface="Roboto Slab" pitchFamily="2" charset="0"/>
              </a:rPr>
              <a:t>Three essential features of the </a:t>
            </a:r>
            <a:r>
              <a:rPr lang="en-AU" sz="4000" b="1" i="1" dirty="0">
                <a:latin typeface="Roboto Slab" pitchFamily="2" charset="0"/>
                <a:ea typeface="Roboto Slab" pitchFamily="2" charset="0"/>
              </a:rPr>
              <a:t>imago Dei</a:t>
            </a:r>
            <a:endParaRPr lang="en-AU" sz="4000" b="1" dirty="0">
              <a:latin typeface="Roboto Slab" pitchFamily="2" charset="0"/>
              <a:ea typeface="Roboto Slab" pitchFamily="2" charset="0"/>
            </a:endParaRPr>
          </a:p>
        </p:txBody>
      </p:sp>
      <p:sp>
        <p:nvSpPr>
          <p:cNvPr id="3" name="Content Placeholder 2">
            <a:extLst>
              <a:ext uri="{FF2B5EF4-FFF2-40B4-BE49-F238E27FC236}">
                <a16:creationId xmlns:a16="http://schemas.microsoft.com/office/drawing/2014/main" id="{0D56A9A0-4708-A238-659B-3792D87E962B}"/>
              </a:ext>
            </a:extLst>
          </p:cNvPr>
          <p:cNvSpPr>
            <a:spLocks noGrp="1"/>
          </p:cNvSpPr>
          <p:nvPr>
            <p:ph idx="1"/>
          </p:nvPr>
        </p:nvSpPr>
        <p:spPr/>
        <p:txBody>
          <a:bodyPr/>
          <a:lstStyle/>
          <a:p>
            <a:pPr marL="514350" indent="-514350">
              <a:buFont typeface="Arial" panose="020B0604020202020204" pitchFamily="34" charset="0"/>
              <a:buAutoNum type="arabicPeriod"/>
            </a:pPr>
            <a:r>
              <a:rPr lang="en-AU" b="1" dirty="0">
                <a:latin typeface="Roboto" panose="02000000000000000000" pitchFamily="2" charset="0"/>
                <a:ea typeface="Roboto" panose="02000000000000000000" pitchFamily="2" charset="0"/>
              </a:rPr>
              <a:t>Unconditional and life-long – </a:t>
            </a:r>
            <a:r>
              <a:rPr lang="en-AU" dirty="0">
                <a:latin typeface="Roboto" panose="02000000000000000000" pitchFamily="2" charset="0"/>
                <a:ea typeface="Roboto" panose="02000000000000000000" pitchFamily="2" charset="0"/>
              </a:rPr>
              <a:t>it can’t be earned, and it can’t be lost.</a:t>
            </a:r>
          </a:p>
          <a:p>
            <a:pPr marL="514350" indent="-514350">
              <a:buFont typeface="Arial" panose="020B0604020202020204" pitchFamily="34" charset="0"/>
              <a:buAutoNum type="arabicPeriod"/>
            </a:pPr>
            <a:endParaRPr lang="en-AU" dirty="0">
              <a:latin typeface="Roboto" panose="02000000000000000000" pitchFamily="2" charset="0"/>
              <a:ea typeface="Roboto" panose="02000000000000000000" pitchFamily="2" charset="0"/>
            </a:endParaRPr>
          </a:p>
          <a:p>
            <a:pPr marL="514350" indent="-514350">
              <a:buFont typeface="Arial" panose="020B0604020202020204" pitchFamily="34" charset="0"/>
              <a:buAutoNum type="arabicPeriod"/>
            </a:pPr>
            <a:r>
              <a:rPr lang="en-AU" b="1" dirty="0">
                <a:latin typeface="Roboto" panose="02000000000000000000" pitchFamily="2" charset="0"/>
                <a:ea typeface="Roboto" panose="02000000000000000000" pitchFamily="2" charset="0"/>
              </a:rPr>
              <a:t>Individual and collective – </a:t>
            </a:r>
            <a:r>
              <a:rPr lang="en-AU" dirty="0">
                <a:latin typeface="Roboto" panose="02000000000000000000" pitchFamily="2" charset="0"/>
                <a:ea typeface="Roboto" panose="02000000000000000000" pitchFamily="2" charset="0"/>
              </a:rPr>
              <a:t>it is something I am (you are) personally, and something we are collectively.</a:t>
            </a:r>
          </a:p>
          <a:p>
            <a:pPr marL="514350" indent="-514350">
              <a:buFont typeface="Arial" panose="020B0604020202020204" pitchFamily="34" charset="0"/>
              <a:buAutoNum type="arabicPeriod"/>
            </a:pPr>
            <a:endParaRPr lang="en-AU" dirty="0">
              <a:latin typeface="Roboto" panose="02000000000000000000" pitchFamily="2" charset="0"/>
              <a:ea typeface="Roboto" panose="02000000000000000000" pitchFamily="2" charset="0"/>
            </a:endParaRPr>
          </a:p>
          <a:p>
            <a:pPr marL="514350" indent="-514350">
              <a:buFont typeface="Arial" panose="020B0604020202020204" pitchFamily="34" charset="0"/>
              <a:buAutoNum type="arabicPeriod"/>
            </a:pPr>
            <a:r>
              <a:rPr lang="en-AU" b="1" dirty="0">
                <a:latin typeface="Roboto" panose="02000000000000000000" pitchFamily="2" charset="0"/>
                <a:ea typeface="Roboto" panose="02000000000000000000" pitchFamily="2" charset="0"/>
              </a:rPr>
              <a:t>Universal and democratic – </a:t>
            </a:r>
            <a:r>
              <a:rPr lang="en-AU" dirty="0">
                <a:latin typeface="Roboto" panose="02000000000000000000" pitchFamily="2" charset="0"/>
                <a:ea typeface="Roboto" panose="02000000000000000000" pitchFamily="2" charset="0"/>
              </a:rPr>
              <a:t>no human being is made more or less as God’s image than another. </a:t>
            </a:r>
            <a:endParaRPr lang="en-AU" b="1" dirty="0">
              <a:latin typeface="Roboto" panose="02000000000000000000" pitchFamily="2" charset="0"/>
              <a:ea typeface="Roboto" panose="02000000000000000000" pitchFamily="2" charset="0"/>
            </a:endParaRPr>
          </a:p>
          <a:p>
            <a:pPr marL="514350" indent="-514350">
              <a:buAutoNum type="arabicPeriod"/>
            </a:pPr>
            <a:endParaRPr lang="en-AU" dirty="0">
              <a:latin typeface="Roboto" panose="02000000000000000000" pitchFamily="2" charset="0"/>
              <a:ea typeface="Roboto" panose="02000000000000000000" pitchFamily="2" charset="0"/>
            </a:endParaRPr>
          </a:p>
          <a:p>
            <a:pPr marL="514350" indent="-514350">
              <a:buAutoNum type="arabicPeriod"/>
            </a:pPr>
            <a:endParaRPr lang="en-AU"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160054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B45C-1576-7C7E-AC4A-B1766FA9D392}"/>
              </a:ext>
            </a:extLst>
          </p:cNvPr>
          <p:cNvSpPr>
            <a:spLocks noGrp="1"/>
          </p:cNvSpPr>
          <p:nvPr>
            <p:ph type="title"/>
          </p:nvPr>
        </p:nvSpPr>
        <p:spPr>
          <a:xfrm>
            <a:off x="838200" y="365125"/>
            <a:ext cx="11109158" cy="1325563"/>
          </a:xfrm>
        </p:spPr>
        <p:txBody>
          <a:bodyPr>
            <a:normAutofit/>
          </a:bodyPr>
          <a:lstStyle/>
          <a:p>
            <a:pPr marL="0" indent="0">
              <a:buNone/>
            </a:pPr>
            <a:r>
              <a:rPr lang="en-AU" sz="4000" b="1" dirty="0">
                <a:latin typeface="Roboto Slab" pitchFamily="2" charset="0"/>
                <a:ea typeface="Roboto Slab" pitchFamily="2" charset="0"/>
              </a:rPr>
              <a:t>Three key implications of the </a:t>
            </a:r>
            <a:r>
              <a:rPr lang="en-AU" sz="4000" b="1" i="1" dirty="0">
                <a:latin typeface="Roboto Slab" pitchFamily="2" charset="0"/>
                <a:ea typeface="Roboto Slab" pitchFamily="2" charset="0"/>
              </a:rPr>
              <a:t>imago Dei</a:t>
            </a:r>
            <a:endParaRPr lang="en-AU" sz="4000" b="1" dirty="0">
              <a:latin typeface="Roboto Slab" pitchFamily="2" charset="0"/>
              <a:ea typeface="Roboto Slab" pitchFamily="2" charset="0"/>
            </a:endParaRPr>
          </a:p>
        </p:txBody>
      </p:sp>
      <p:sp>
        <p:nvSpPr>
          <p:cNvPr id="3" name="Content Placeholder 2">
            <a:extLst>
              <a:ext uri="{FF2B5EF4-FFF2-40B4-BE49-F238E27FC236}">
                <a16:creationId xmlns:a16="http://schemas.microsoft.com/office/drawing/2014/main" id="{0D56A9A0-4708-A238-659B-3792D87E962B}"/>
              </a:ext>
            </a:extLst>
          </p:cNvPr>
          <p:cNvSpPr>
            <a:spLocks noGrp="1"/>
          </p:cNvSpPr>
          <p:nvPr>
            <p:ph idx="1"/>
          </p:nvPr>
        </p:nvSpPr>
        <p:spPr/>
        <p:txBody>
          <a:bodyPr>
            <a:normAutofit/>
          </a:bodyPr>
          <a:lstStyle/>
          <a:p>
            <a:pPr marL="514350" indent="-514350">
              <a:buFont typeface="Arial" panose="020B0604020202020204" pitchFamily="34" charset="0"/>
              <a:buAutoNum type="arabicPeriod"/>
            </a:pPr>
            <a:r>
              <a:rPr lang="en-AU" b="1" dirty="0">
                <a:latin typeface="Roboto" panose="02000000000000000000" pitchFamily="2" charset="0"/>
                <a:ea typeface="Roboto" panose="02000000000000000000" pitchFamily="2" charset="0"/>
              </a:rPr>
              <a:t>Human worth – </a:t>
            </a:r>
            <a:r>
              <a:rPr lang="en-AU" dirty="0">
                <a:latin typeface="Roboto" panose="02000000000000000000" pitchFamily="2" charset="0"/>
                <a:ea typeface="Roboto" panose="02000000000000000000" pitchFamily="2" charset="0"/>
              </a:rPr>
              <a:t>every person has inherent dignity and value, regardless of their abilities, background, or beliefs.</a:t>
            </a:r>
          </a:p>
          <a:p>
            <a:pPr marL="514350" indent="-514350">
              <a:buFont typeface="Arial" panose="020B0604020202020204" pitchFamily="34" charset="0"/>
              <a:buAutoNum type="arabicPeriod"/>
            </a:pPr>
            <a:endParaRPr lang="en-AU" dirty="0">
              <a:latin typeface="Roboto" panose="02000000000000000000" pitchFamily="2" charset="0"/>
              <a:ea typeface="Roboto" panose="02000000000000000000" pitchFamily="2" charset="0"/>
            </a:endParaRPr>
          </a:p>
          <a:p>
            <a:pPr marL="514350" indent="-514350">
              <a:buFont typeface="Arial" panose="020B0604020202020204" pitchFamily="34" charset="0"/>
              <a:buAutoNum type="arabicPeriod"/>
            </a:pPr>
            <a:r>
              <a:rPr lang="en-AU" b="1" dirty="0">
                <a:latin typeface="Roboto" panose="02000000000000000000" pitchFamily="2" charset="0"/>
                <a:ea typeface="Roboto" panose="02000000000000000000" pitchFamily="2" charset="0"/>
              </a:rPr>
              <a:t>Human vocation – </a:t>
            </a:r>
            <a:r>
              <a:rPr lang="en-AU" dirty="0">
                <a:latin typeface="Roboto" panose="02000000000000000000" pitchFamily="2" charset="0"/>
                <a:ea typeface="Roboto" panose="02000000000000000000" pitchFamily="2" charset="0"/>
              </a:rPr>
              <a:t>all work and creative expression that leads to human flourishing and good stewardship of the earth is part of our service to God as His vice-regents. </a:t>
            </a:r>
          </a:p>
          <a:p>
            <a:pPr marL="514350" indent="-514350">
              <a:buFont typeface="Arial" panose="020B0604020202020204" pitchFamily="34" charset="0"/>
              <a:buAutoNum type="arabicPeriod"/>
            </a:pPr>
            <a:endParaRPr lang="en-AU" dirty="0">
              <a:latin typeface="Roboto" panose="02000000000000000000" pitchFamily="2" charset="0"/>
              <a:ea typeface="Roboto" panose="02000000000000000000" pitchFamily="2" charset="0"/>
            </a:endParaRPr>
          </a:p>
          <a:p>
            <a:pPr marL="514350" indent="-514350">
              <a:buFont typeface="Arial" panose="020B0604020202020204" pitchFamily="34" charset="0"/>
              <a:buAutoNum type="arabicPeriod"/>
            </a:pPr>
            <a:r>
              <a:rPr lang="en-AU" b="1" dirty="0">
                <a:latin typeface="Roboto" panose="02000000000000000000" pitchFamily="2" charset="0"/>
                <a:ea typeface="Roboto" panose="02000000000000000000" pitchFamily="2" charset="0"/>
              </a:rPr>
              <a:t>Human rights – </a:t>
            </a:r>
            <a:r>
              <a:rPr lang="en-AU" dirty="0">
                <a:latin typeface="Roboto" panose="02000000000000000000" pitchFamily="2" charset="0"/>
                <a:ea typeface="Roboto" panose="02000000000000000000" pitchFamily="2" charset="0"/>
              </a:rPr>
              <a:t>the </a:t>
            </a:r>
            <a:r>
              <a:rPr lang="en-AU" i="1" dirty="0">
                <a:latin typeface="Roboto" panose="02000000000000000000" pitchFamily="2" charset="0"/>
                <a:ea typeface="Roboto" panose="02000000000000000000" pitchFamily="2" charset="0"/>
              </a:rPr>
              <a:t>imago Dei </a:t>
            </a:r>
            <a:r>
              <a:rPr lang="en-AU" dirty="0">
                <a:latin typeface="Roboto" panose="02000000000000000000" pitchFamily="2" charset="0"/>
                <a:ea typeface="Roboto" panose="02000000000000000000" pitchFamily="2" charset="0"/>
              </a:rPr>
              <a:t>is fundamental to true freedom, equity, and non-violent treatment. </a:t>
            </a:r>
          </a:p>
          <a:p>
            <a:pPr marL="514350" indent="-514350">
              <a:buFont typeface="Arial" panose="020B0604020202020204" pitchFamily="34" charset="0"/>
              <a:buAutoNum type="arabicPeriod"/>
            </a:pPr>
            <a:endParaRPr lang="en-AU" dirty="0">
              <a:latin typeface="Roboto" panose="02000000000000000000" pitchFamily="2" charset="0"/>
              <a:ea typeface="Roboto" panose="02000000000000000000" pitchFamily="2" charset="0"/>
            </a:endParaRPr>
          </a:p>
          <a:p>
            <a:pPr marL="514350" indent="-514350">
              <a:buAutoNum type="arabicPeriod"/>
            </a:pPr>
            <a:endParaRPr lang="en-AU" dirty="0">
              <a:latin typeface="Roboto" panose="02000000000000000000" pitchFamily="2" charset="0"/>
              <a:ea typeface="Roboto" panose="02000000000000000000" pitchFamily="2" charset="0"/>
            </a:endParaRPr>
          </a:p>
          <a:p>
            <a:pPr marL="514350" indent="-514350">
              <a:buAutoNum type="arabicPeriod"/>
            </a:pPr>
            <a:endParaRPr lang="en-AU"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370871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D48FBE-21E4-FB49-AD64-26D5B8F3218A}"/>
              </a:ext>
            </a:extLst>
          </p:cNvPr>
          <p:cNvSpPr txBox="1"/>
          <p:nvPr/>
        </p:nvSpPr>
        <p:spPr>
          <a:xfrm>
            <a:off x="838200" y="586688"/>
            <a:ext cx="11353800" cy="707886"/>
          </a:xfrm>
          <a:prstGeom prst="rect">
            <a:avLst/>
          </a:prstGeom>
          <a:noFill/>
        </p:spPr>
        <p:txBody>
          <a:bodyPr wrap="square" rtlCol="0">
            <a:spAutoFit/>
          </a:bodyPr>
          <a:lstStyle/>
          <a:p>
            <a:r>
              <a:rPr lang="en-US" sz="4000" b="1" dirty="0">
                <a:latin typeface="Roboto Slab" pitchFamily="2" charset="0"/>
                <a:ea typeface="Roboto Slab" pitchFamily="2" charset="0"/>
              </a:rPr>
              <a:t>Jesus on the treatment of children</a:t>
            </a:r>
          </a:p>
        </p:txBody>
      </p:sp>
      <p:sp>
        <p:nvSpPr>
          <p:cNvPr id="3" name="Content Placeholder 2">
            <a:extLst>
              <a:ext uri="{FF2B5EF4-FFF2-40B4-BE49-F238E27FC236}">
                <a16:creationId xmlns:a16="http://schemas.microsoft.com/office/drawing/2014/main" id="{018C140E-F56B-CA03-2F27-A8C193B2D8FF}"/>
              </a:ext>
            </a:extLst>
          </p:cNvPr>
          <p:cNvSpPr>
            <a:spLocks noGrp="1"/>
          </p:cNvSpPr>
          <p:nvPr>
            <p:ph idx="1"/>
          </p:nvPr>
        </p:nvSpPr>
        <p:spPr>
          <a:xfrm>
            <a:off x="838200" y="2907791"/>
            <a:ext cx="10515600" cy="3269171"/>
          </a:xfrm>
        </p:spPr>
        <p:txBody>
          <a:bodyPr>
            <a:normAutofit/>
          </a:bodyPr>
          <a:lstStyle/>
          <a:p>
            <a:pPr marL="0" indent="0">
              <a:buNone/>
            </a:pPr>
            <a:r>
              <a:rPr lang="en-US" sz="4000" dirty="0">
                <a:latin typeface="Roboto" panose="02000000000000000000" pitchFamily="2" charset="0"/>
                <a:ea typeface="Roboto" panose="02000000000000000000" pitchFamily="2" charset="0"/>
              </a:rPr>
              <a:t>“Whoever </a:t>
            </a:r>
            <a:r>
              <a:rPr lang="en-US" sz="4000" i="1" dirty="0">
                <a:latin typeface="Roboto" panose="02000000000000000000" pitchFamily="2" charset="0"/>
                <a:ea typeface="Roboto" panose="02000000000000000000" pitchFamily="2" charset="0"/>
              </a:rPr>
              <a:t>receives</a:t>
            </a:r>
            <a:r>
              <a:rPr lang="en-US" sz="4000" dirty="0">
                <a:latin typeface="Roboto" panose="02000000000000000000" pitchFamily="2" charset="0"/>
                <a:ea typeface="Roboto" panose="02000000000000000000" pitchFamily="2" charset="0"/>
              </a:rPr>
              <a:t> one child like this in My name receives Me…”</a:t>
            </a:r>
          </a:p>
          <a:p>
            <a:pPr marL="0" indent="0" algn="r">
              <a:buNone/>
            </a:pPr>
            <a:endParaRPr lang="en-US" sz="4000" dirty="0">
              <a:latin typeface="Roboto" panose="02000000000000000000" pitchFamily="2" charset="0"/>
              <a:ea typeface="Roboto" panose="02000000000000000000" pitchFamily="2" charset="0"/>
            </a:endParaRPr>
          </a:p>
          <a:p>
            <a:pPr marL="0" indent="0" algn="r">
              <a:buNone/>
            </a:pPr>
            <a:r>
              <a:rPr lang="en-US" sz="4000" dirty="0">
                <a:latin typeface="Roboto" panose="02000000000000000000" pitchFamily="2" charset="0"/>
                <a:ea typeface="Roboto" panose="02000000000000000000" pitchFamily="2" charset="0"/>
              </a:rPr>
              <a:t>(Matthew 18:5, Mark, Luke 9:48)</a:t>
            </a:r>
          </a:p>
        </p:txBody>
      </p:sp>
    </p:spTree>
    <p:extLst>
      <p:ext uri="{BB962C8B-B14F-4D97-AF65-F5344CB8AC3E}">
        <p14:creationId xmlns:p14="http://schemas.microsoft.com/office/powerpoint/2010/main" val="2737840243"/>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56A9A0-4708-A238-659B-3792D87E962B}"/>
              </a:ext>
            </a:extLst>
          </p:cNvPr>
          <p:cNvSpPr>
            <a:spLocks noGrp="1"/>
          </p:cNvSpPr>
          <p:nvPr>
            <p:ph idx="1"/>
          </p:nvPr>
        </p:nvSpPr>
        <p:spPr>
          <a:xfrm>
            <a:off x="838200" y="4728411"/>
            <a:ext cx="10515600" cy="2129588"/>
          </a:xfrm>
        </p:spPr>
        <p:txBody>
          <a:bodyPr>
            <a:normAutofit fontScale="85000" lnSpcReduction="10000"/>
          </a:bodyPr>
          <a:lstStyle/>
          <a:p>
            <a:pPr marL="0" indent="0" algn="ctr">
              <a:buNone/>
            </a:pPr>
            <a:r>
              <a:rPr lang="en-US" sz="4000" dirty="0">
                <a:latin typeface="Roboto" panose="02000000000000000000" pitchFamily="2" charset="0"/>
                <a:ea typeface="Roboto" panose="02000000000000000000" pitchFamily="2" charset="0"/>
              </a:rPr>
              <a:t>“Children have the right to say what they think should happen when adults are making decisions that affect them and to have their opinions taken into account.”</a:t>
            </a:r>
          </a:p>
          <a:p>
            <a:pPr marL="0" indent="0" algn="ctr">
              <a:buNone/>
            </a:pPr>
            <a:endParaRPr lang="en-US" sz="1400" b="1" dirty="0">
              <a:latin typeface="Roboto" panose="02000000000000000000" pitchFamily="2" charset="0"/>
              <a:ea typeface="Roboto" panose="02000000000000000000" pitchFamily="2" charset="0"/>
            </a:endParaRPr>
          </a:p>
          <a:p>
            <a:pPr marL="0" indent="0" algn="ctr">
              <a:buNone/>
            </a:pPr>
            <a:r>
              <a:rPr lang="en-US" dirty="0">
                <a:latin typeface="Roboto" panose="02000000000000000000" pitchFamily="2" charset="0"/>
                <a:ea typeface="Roboto" panose="02000000000000000000" pitchFamily="2" charset="0"/>
              </a:rPr>
              <a:t>(United Nations Conventions on the Rights of the Child, Article 12)</a:t>
            </a:r>
          </a:p>
          <a:p>
            <a:pPr marL="514350" indent="-514350">
              <a:buFont typeface="Arial" panose="020B0604020202020204" pitchFamily="34" charset="0"/>
              <a:buAutoNum type="arabicPeriod"/>
            </a:pPr>
            <a:endParaRPr lang="en-AU" dirty="0">
              <a:latin typeface="Roboto" panose="02000000000000000000" pitchFamily="2" charset="0"/>
              <a:ea typeface="Roboto" panose="02000000000000000000" pitchFamily="2" charset="0"/>
            </a:endParaRPr>
          </a:p>
          <a:p>
            <a:pPr marL="514350" indent="-514350">
              <a:buAutoNum type="arabicPeriod"/>
            </a:pPr>
            <a:endParaRPr lang="en-AU" dirty="0">
              <a:latin typeface="Roboto" panose="02000000000000000000" pitchFamily="2" charset="0"/>
              <a:ea typeface="Roboto" panose="02000000000000000000" pitchFamily="2" charset="0"/>
            </a:endParaRPr>
          </a:p>
          <a:p>
            <a:pPr marL="514350" indent="-514350">
              <a:buAutoNum type="arabicPeriod"/>
            </a:pPr>
            <a:endParaRPr lang="en-AU" dirty="0">
              <a:latin typeface="Roboto" panose="02000000000000000000" pitchFamily="2" charset="0"/>
              <a:ea typeface="Roboto" panose="02000000000000000000" pitchFamily="2" charset="0"/>
            </a:endParaRPr>
          </a:p>
        </p:txBody>
      </p:sp>
      <p:pic>
        <p:nvPicPr>
          <p:cNvPr id="7" name="Picture 6">
            <a:extLst>
              <a:ext uri="{FF2B5EF4-FFF2-40B4-BE49-F238E27FC236}">
                <a16:creationId xmlns:a16="http://schemas.microsoft.com/office/drawing/2014/main" id="{BB08893E-A614-BAE3-A155-2FA51CE6619C}"/>
              </a:ext>
            </a:extLst>
          </p:cNvPr>
          <p:cNvPicPr>
            <a:picLocks noChangeAspect="1"/>
          </p:cNvPicPr>
          <p:nvPr/>
        </p:nvPicPr>
        <p:blipFill rotWithShape="1">
          <a:blip r:embed="rId3"/>
          <a:srcRect l="51922" t="17018" r="6567" b="52281"/>
          <a:stretch/>
        </p:blipFill>
        <p:spPr>
          <a:xfrm>
            <a:off x="1720514" y="0"/>
            <a:ext cx="8460810" cy="4584032"/>
          </a:xfrm>
          <a:prstGeom prst="rect">
            <a:avLst/>
          </a:prstGeom>
        </p:spPr>
      </p:pic>
    </p:spTree>
    <p:extLst>
      <p:ext uri="{BB962C8B-B14F-4D97-AF65-F5344CB8AC3E}">
        <p14:creationId xmlns:p14="http://schemas.microsoft.com/office/powerpoint/2010/main" val="389265564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8C6A-C853-325C-41A5-CB5875A33A5B}"/>
              </a:ext>
            </a:extLst>
          </p:cNvPr>
          <p:cNvSpPr>
            <a:spLocks noGrp="1"/>
          </p:cNvSpPr>
          <p:nvPr>
            <p:ph type="title"/>
          </p:nvPr>
        </p:nvSpPr>
        <p:spPr>
          <a:xfrm>
            <a:off x="838200" y="2496142"/>
            <a:ext cx="10515600" cy="1325563"/>
          </a:xfrm>
        </p:spPr>
        <p:txBody>
          <a:bodyPr>
            <a:noAutofit/>
          </a:bodyPr>
          <a:lstStyle/>
          <a:p>
            <a:pPr algn="ctr"/>
            <a:r>
              <a:rPr lang="en-US" sz="4000" dirty="0">
                <a:latin typeface="Roboto Slab" pitchFamily="2" charset="0"/>
                <a:ea typeface="Roboto Slab" pitchFamily="2" charset="0"/>
              </a:rPr>
              <a:t>I thank God, our creator, for the Tasmanian Aboriginal people as the traditional custodians of this land. </a:t>
            </a:r>
            <a:br>
              <a:rPr lang="en-US" sz="4000" dirty="0">
                <a:latin typeface="Roboto Slab" pitchFamily="2" charset="0"/>
                <a:ea typeface="Roboto Slab" pitchFamily="2" charset="0"/>
              </a:rPr>
            </a:br>
            <a:br>
              <a:rPr lang="en-US" sz="4000" dirty="0">
                <a:latin typeface="Roboto Slab" pitchFamily="2" charset="0"/>
                <a:ea typeface="Roboto Slab" pitchFamily="2" charset="0"/>
              </a:rPr>
            </a:br>
            <a:r>
              <a:rPr lang="en-US" sz="4000" dirty="0">
                <a:latin typeface="Roboto Slab" pitchFamily="2" charset="0"/>
                <a:ea typeface="Roboto Slab" pitchFamily="2" charset="0"/>
              </a:rPr>
              <a:t>I acknowledge and value their rich culture, history and strength. I pay respect to Elders – past, present and future.</a:t>
            </a:r>
          </a:p>
        </p:txBody>
      </p:sp>
    </p:spTree>
    <p:extLst>
      <p:ext uri="{BB962C8B-B14F-4D97-AF65-F5344CB8AC3E}">
        <p14:creationId xmlns:p14="http://schemas.microsoft.com/office/powerpoint/2010/main" val="289256980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D48FBE-21E4-FB49-AD64-26D5B8F3218A}"/>
              </a:ext>
            </a:extLst>
          </p:cNvPr>
          <p:cNvSpPr txBox="1"/>
          <p:nvPr/>
        </p:nvSpPr>
        <p:spPr>
          <a:xfrm>
            <a:off x="1317356" y="2321159"/>
            <a:ext cx="9469464" cy="2585323"/>
          </a:xfrm>
          <a:prstGeom prst="rect">
            <a:avLst/>
          </a:prstGeom>
          <a:noFill/>
        </p:spPr>
        <p:txBody>
          <a:bodyPr wrap="square" rtlCol="0">
            <a:spAutoFit/>
          </a:bodyPr>
          <a:lstStyle/>
          <a:p>
            <a:pPr algn="ctr"/>
            <a:r>
              <a:rPr lang="en-US" sz="5400" dirty="0">
                <a:latin typeface="Roboto Slab Medium" pitchFamily="2" charset="0"/>
                <a:ea typeface="Roboto Slab Medium" pitchFamily="2" charset="0"/>
              </a:rPr>
              <a:t>If a parent asked you why student voice is important, what would you say?</a:t>
            </a:r>
          </a:p>
        </p:txBody>
      </p:sp>
    </p:spTree>
    <p:extLst>
      <p:ext uri="{BB962C8B-B14F-4D97-AF65-F5344CB8AC3E}">
        <p14:creationId xmlns:p14="http://schemas.microsoft.com/office/powerpoint/2010/main" val="4093803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0461AA-2D2D-D9D7-5AB3-682DB6D6A8A4}"/>
              </a:ext>
            </a:extLst>
          </p:cNvPr>
          <p:cNvPicPr>
            <a:picLocks noChangeAspect="1"/>
          </p:cNvPicPr>
          <p:nvPr/>
        </p:nvPicPr>
        <p:blipFill rotWithShape="1">
          <a:blip r:embed="rId3"/>
          <a:srcRect l="18428" t="5219" r="15513" b="45489"/>
          <a:stretch/>
        </p:blipFill>
        <p:spPr>
          <a:xfrm>
            <a:off x="-201478" y="-7862"/>
            <a:ext cx="12560710" cy="6865862"/>
          </a:xfrm>
          <a:prstGeom prst="rect">
            <a:avLst/>
          </a:prstGeom>
        </p:spPr>
      </p:pic>
    </p:spTree>
    <p:extLst>
      <p:ext uri="{BB962C8B-B14F-4D97-AF65-F5344CB8AC3E}">
        <p14:creationId xmlns:p14="http://schemas.microsoft.com/office/powerpoint/2010/main" val="259222205"/>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AA531F-111D-8D4A-B778-E4E904568E44}"/>
              </a:ext>
            </a:extLst>
          </p:cNvPr>
          <p:cNvPicPr>
            <a:picLocks noChangeAspect="1"/>
          </p:cNvPicPr>
          <p:nvPr/>
        </p:nvPicPr>
        <p:blipFill rotWithShape="1">
          <a:blip r:embed="rId3"/>
          <a:srcRect l="52036" t="10833" r="14771" b="44687"/>
          <a:stretch/>
        </p:blipFill>
        <p:spPr>
          <a:xfrm>
            <a:off x="2884967" y="0"/>
            <a:ext cx="6599275" cy="6478103"/>
          </a:xfrm>
          <a:prstGeom prst="rect">
            <a:avLst/>
          </a:prstGeom>
        </p:spPr>
      </p:pic>
    </p:spTree>
    <p:extLst>
      <p:ext uri="{BB962C8B-B14F-4D97-AF65-F5344CB8AC3E}">
        <p14:creationId xmlns:p14="http://schemas.microsoft.com/office/powerpoint/2010/main" val="208316344"/>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hn Hattie - Know thy impact">
            <a:hlinkClick r:id="" action="ppaction://media"/>
            <a:extLst>
              <a:ext uri="{FF2B5EF4-FFF2-40B4-BE49-F238E27FC236}">
                <a16:creationId xmlns:a16="http://schemas.microsoft.com/office/drawing/2014/main" id="{5A6C844C-6354-664D-C055-1A9C0FBB768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0403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5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1B3A623-F061-A8C0-A657-DD97EF5D8B56}"/>
              </a:ext>
            </a:extLst>
          </p:cNvPr>
          <p:cNvSpPr txBox="1"/>
          <p:nvPr/>
        </p:nvSpPr>
        <p:spPr>
          <a:xfrm>
            <a:off x="4768630" y="1148555"/>
            <a:ext cx="7095745" cy="5016758"/>
          </a:xfrm>
          <a:prstGeom prst="rect">
            <a:avLst/>
          </a:prstGeom>
          <a:noFill/>
        </p:spPr>
        <p:txBody>
          <a:bodyPr wrap="square">
            <a:spAutoFit/>
          </a:bodyPr>
          <a:lstStyle/>
          <a:p>
            <a:r>
              <a:rPr lang="en-US" sz="3200" dirty="0">
                <a:latin typeface="Roboto" panose="02000000000000000000" pitchFamily="2" charset="0"/>
                <a:ea typeface="Roboto" panose="02000000000000000000" pitchFamily="2" charset="0"/>
              </a:rPr>
              <a:t>“When students become data-informed learners, they have a better understanding of their ability as a learner, are more readily able to identify opportunities for growth, and are able to have more specific and targeted conversations about what they need to do to improve.” </a:t>
            </a:r>
          </a:p>
          <a:p>
            <a:endParaRPr lang="en-US" sz="3200" dirty="0">
              <a:latin typeface="Roboto" panose="02000000000000000000" pitchFamily="2" charset="0"/>
              <a:ea typeface="Roboto" panose="02000000000000000000" pitchFamily="2" charset="0"/>
            </a:endParaRPr>
          </a:p>
          <a:p>
            <a:pPr algn="r"/>
            <a:r>
              <a:rPr lang="en-US" sz="3200" dirty="0">
                <a:latin typeface="Roboto" panose="02000000000000000000" pitchFamily="2" charset="0"/>
                <a:ea typeface="Roboto" panose="02000000000000000000" pitchFamily="2" charset="0"/>
              </a:rPr>
              <a:t>(Fisk, 2023)</a:t>
            </a:r>
            <a:endParaRPr lang="en-AU" sz="3200" dirty="0">
              <a:latin typeface="Roboto" panose="02000000000000000000" pitchFamily="2" charset="0"/>
              <a:ea typeface="Roboto" panose="02000000000000000000" pitchFamily="2" charset="0"/>
            </a:endParaRPr>
          </a:p>
        </p:txBody>
      </p:sp>
      <p:pic>
        <p:nvPicPr>
          <p:cNvPr id="8" name="Picture 7" descr="Text, whiteboard&#10;&#10;Description automatically generated">
            <a:extLst>
              <a:ext uri="{FF2B5EF4-FFF2-40B4-BE49-F238E27FC236}">
                <a16:creationId xmlns:a16="http://schemas.microsoft.com/office/drawing/2014/main" id="{99A7D433-30FC-1DB4-7A3A-96C827D3CCD1}"/>
              </a:ext>
            </a:extLst>
          </p:cNvPr>
          <p:cNvPicPr>
            <a:picLocks noChangeAspect="1"/>
          </p:cNvPicPr>
          <p:nvPr/>
        </p:nvPicPr>
        <p:blipFill>
          <a:blip r:embed="rId3"/>
          <a:stretch>
            <a:fillRect/>
          </a:stretch>
        </p:blipFill>
        <p:spPr>
          <a:xfrm>
            <a:off x="0" y="0"/>
            <a:ext cx="4547617" cy="6821426"/>
          </a:xfrm>
          <a:prstGeom prst="rect">
            <a:avLst/>
          </a:prstGeom>
        </p:spPr>
      </p:pic>
    </p:spTree>
    <p:extLst>
      <p:ext uri="{BB962C8B-B14F-4D97-AF65-F5344CB8AC3E}">
        <p14:creationId xmlns:p14="http://schemas.microsoft.com/office/powerpoint/2010/main" val="2721607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A69D54-B4AB-7A9E-A244-6D926F5F3AFC}"/>
              </a:ext>
            </a:extLst>
          </p:cNvPr>
          <p:cNvPicPr>
            <a:picLocks noChangeAspect="1"/>
          </p:cNvPicPr>
          <p:nvPr/>
        </p:nvPicPr>
        <p:blipFill rotWithShape="1">
          <a:blip r:embed="rId3"/>
          <a:srcRect l="25200" t="15112" r="8100" b="15033"/>
          <a:stretch/>
        </p:blipFill>
        <p:spPr>
          <a:xfrm>
            <a:off x="-2" y="-324385"/>
            <a:ext cx="12192001" cy="7182386"/>
          </a:xfrm>
          <a:prstGeom prst="rect">
            <a:avLst/>
          </a:prstGeom>
        </p:spPr>
      </p:pic>
    </p:spTree>
    <p:extLst>
      <p:ext uri="{BB962C8B-B14F-4D97-AF65-F5344CB8AC3E}">
        <p14:creationId xmlns:p14="http://schemas.microsoft.com/office/powerpoint/2010/main" val="2589110090"/>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410607-B8A9-5365-D185-239580A2887D}"/>
              </a:ext>
            </a:extLst>
          </p:cNvPr>
          <p:cNvPicPr>
            <a:picLocks noChangeAspect="1"/>
          </p:cNvPicPr>
          <p:nvPr/>
        </p:nvPicPr>
        <p:blipFill rotWithShape="1">
          <a:blip r:embed="rId3"/>
          <a:srcRect l="28000" t="12623" r="28100" b="22667"/>
          <a:stretch/>
        </p:blipFill>
        <p:spPr>
          <a:xfrm>
            <a:off x="2115878" y="0"/>
            <a:ext cx="8283201" cy="6868077"/>
          </a:xfrm>
          <a:prstGeom prst="rect">
            <a:avLst/>
          </a:prstGeom>
        </p:spPr>
      </p:pic>
    </p:spTree>
    <p:extLst>
      <p:ext uri="{BB962C8B-B14F-4D97-AF65-F5344CB8AC3E}">
        <p14:creationId xmlns:p14="http://schemas.microsoft.com/office/powerpoint/2010/main" val="4192257120"/>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F440DE-1DE7-340E-23DD-692897E4BA3A}"/>
              </a:ext>
            </a:extLst>
          </p:cNvPr>
          <p:cNvPicPr>
            <a:picLocks noChangeAspect="1"/>
          </p:cNvPicPr>
          <p:nvPr/>
        </p:nvPicPr>
        <p:blipFill rotWithShape="1">
          <a:blip r:embed="rId3"/>
          <a:srcRect l="15436" t="4806" r="17328" b="46822"/>
          <a:stretch/>
        </p:blipFill>
        <p:spPr>
          <a:xfrm>
            <a:off x="83970" y="260497"/>
            <a:ext cx="12024059" cy="6337005"/>
          </a:xfrm>
          <a:prstGeom prst="rect">
            <a:avLst/>
          </a:prstGeom>
        </p:spPr>
      </p:pic>
    </p:spTree>
    <p:extLst>
      <p:ext uri="{BB962C8B-B14F-4D97-AF65-F5344CB8AC3E}">
        <p14:creationId xmlns:p14="http://schemas.microsoft.com/office/powerpoint/2010/main" val="1423087294"/>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56A9A0-4708-A238-659B-3792D87E962B}"/>
              </a:ext>
            </a:extLst>
          </p:cNvPr>
          <p:cNvSpPr>
            <a:spLocks noGrp="1"/>
          </p:cNvSpPr>
          <p:nvPr>
            <p:ph idx="1"/>
          </p:nvPr>
        </p:nvSpPr>
        <p:spPr>
          <a:xfrm>
            <a:off x="526942" y="1192696"/>
            <a:ext cx="11360258" cy="4890052"/>
          </a:xfrm>
        </p:spPr>
        <p:txBody>
          <a:bodyPr>
            <a:normAutofit fontScale="92500"/>
          </a:bodyPr>
          <a:lstStyle/>
          <a:p>
            <a:pPr marL="0" indent="0">
              <a:lnSpc>
                <a:spcPct val="150000"/>
              </a:lnSpc>
              <a:buNone/>
            </a:pPr>
            <a:r>
              <a:rPr lang="en-US" sz="4800" dirty="0">
                <a:latin typeface="Roboto Slab Medium" pitchFamily="2" charset="0"/>
                <a:ea typeface="Roboto Slab Medium" pitchFamily="2" charset="0"/>
              </a:rPr>
              <a:t>“You do not rise to the level of your goals. You fall to the level of your systems.” </a:t>
            </a:r>
          </a:p>
          <a:p>
            <a:pPr marL="0" indent="0">
              <a:lnSpc>
                <a:spcPct val="150000"/>
              </a:lnSpc>
              <a:buNone/>
            </a:pPr>
            <a:endParaRPr lang="en-US" sz="4000" dirty="0">
              <a:latin typeface="Roboto Slab Medium" pitchFamily="2" charset="0"/>
              <a:ea typeface="Roboto Slab Medium" pitchFamily="2" charset="0"/>
            </a:endParaRPr>
          </a:p>
          <a:p>
            <a:pPr marL="0" indent="0" algn="r">
              <a:lnSpc>
                <a:spcPct val="150000"/>
              </a:lnSpc>
              <a:buNone/>
            </a:pPr>
            <a:r>
              <a:rPr lang="en-US" sz="4100" dirty="0">
                <a:latin typeface="Roboto Slab Medium" pitchFamily="2" charset="0"/>
                <a:ea typeface="Roboto Slab Medium" pitchFamily="2" charset="0"/>
              </a:rPr>
              <a:t>Clear (2018, p. 31)</a:t>
            </a:r>
            <a:endParaRPr lang="en-US" sz="4400" dirty="0">
              <a:latin typeface="Roboto Slab Medium" pitchFamily="2" charset="0"/>
              <a:ea typeface="Roboto Slab Medium" pitchFamily="2" charset="0"/>
            </a:endParaRPr>
          </a:p>
        </p:txBody>
      </p:sp>
    </p:spTree>
    <p:extLst>
      <p:ext uri="{BB962C8B-B14F-4D97-AF65-F5344CB8AC3E}">
        <p14:creationId xmlns:p14="http://schemas.microsoft.com/office/powerpoint/2010/main" val="2528562156"/>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D48FBE-21E4-FB49-AD64-26D5B8F3218A}"/>
              </a:ext>
            </a:extLst>
          </p:cNvPr>
          <p:cNvSpPr txBox="1"/>
          <p:nvPr/>
        </p:nvSpPr>
        <p:spPr>
          <a:xfrm>
            <a:off x="367375" y="2321159"/>
            <a:ext cx="11457250" cy="2585323"/>
          </a:xfrm>
          <a:prstGeom prst="rect">
            <a:avLst/>
          </a:prstGeom>
          <a:noFill/>
        </p:spPr>
        <p:txBody>
          <a:bodyPr wrap="square" rtlCol="0">
            <a:spAutoFit/>
          </a:bodyPr>
          <a:lstStyle/>
          <a:p>
            <a:pPr algn="ctr"/>
            <a:r>
              <a:rPr lang="en-US" sz="5400" dirty="0">
                <a:latin typeface="Roboto Slab Medium" pitchFamily="2" charset="0"/>
                <a:ea typeface="Roboto Slab Medium" pitchFamily="2" charset="0"/>
              </a:rPr>
              <a:t>How are ‘student voice’ practices embedded within the systems of your school?</a:t>
            </a:r>
          </a:p>
        </p:txBody>
      </p:sp>
    </p:spTree>
    <p:extLst>
      <p:ext uri="{BB962C8B-B14F-4D97-AF65-F5344CB8AC3E}">
        <p14:creationId xmlns:p14="http://schemas.microsoft.com/office/powerpoint/2010/main" val="2649639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 talking&#10;&#10;Description automatically generated">
            <a:extLst>
              <a:ext uri="{FF2B5EF4-FFF2-40B4-BE49-F238E27FC236}">
                <a16:creationId xmlns:a16="http://schemas.microsoft.com/office/drawing/2014/main" id="{C93F28F0-D44A-D50A-F04E-4E727BACD089}"/>
              </a:ext>
            </a:extLst>
          </p:cNvPr>
          <p:cNvPicPr>
            <a:picLocks noChangeAspect="1"/>
          </p:cNvPicPr>
          <p:nvPr/>
        </p:nvPicPr>
        <p:blipFill rotWithShape="1">
          <a:blip r:embed="rId3">
            <a:extLst>
              <a:ext uri="{28A0092B-C50C-407E-A947-70E740481C1C}">
                <a14:useLocalDpi xmlns:a14="http://schemas.microsoft.com/office/drawing/2010/main" val="0"/>
              </a:ext>
            </a:extLst>
          </a:blip>
          <a:srcRect t="19979" r="-339" b="15447"/>
          <a:stretch/>
        </p:blipFill>
        <p:spPr>
          <a:xfrm>
            <a:off x="0" y="-77760"/>
            <a:ext cx="12322098" cy="7364932"/>
          </a:xfrm>
          <a:prstGeom prst="rect">
            <a:avLst/>
          </a:prstGeom>
        </p:spPr>
      </p:pic>
    </p:spTree>
    <p:extLst>
      <p:ext uri="{BB962C8B-B14F-4D97-AF65-F5344CB8AC3E}">
        <p14:creationId xmlns:p14="http://schemas.microsoft.com/office/powerpoint/2010/main" val="2879449783"/>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D48FBE-21E4-FB49-AD64-26D5B8F3218A}"/>
              </a:ext>
            </a:extLst>
          </p:cNvPr>
          <p:cNvSpPr txBox="1"/>
          <p:nvPr/>
        </p:nvSpPr>
        <p:spPr>
          <a:xfrm>
            <a:off x="367375" y="2321159"/>
            <a:ext cx="11457250" cy="1754326"/>
          </a:xfrm>
          <a:prstGeom prst="rect">
            <a:avLst/>
          </a:prstGeom>
          <a:noFill/>
        </p:spPr>
        <p:txBody>
          <a:bodyPr wrap="square" rtlCol="0">
            <a:spAutoFit/>
          </a:bodyPr>
          <a:lstStyle/>
          <a:p>
            <a:pPr algn="ctr"/>
            <a:r>
              <a:rPr lang="en-US" sz="5400" dirty="0">
                <a:latin typeface="Roboto Slab Medium" pitchFamily="2" charset="0"/>
                <a:ea typeface="Roboto Slab Medium" pitchFamily="2" charset="0"/>
              </a:rPr>
              <a:t>A student is vulnerable when they are not understood.</a:t>
            </a:r>
          </a:p>
        </p:txBody>
      </p:sp>
    </p:spTree>
    <p:extLst>
      <p:ext uri="{BB962C8B-B14F-4D97-AF65-F5344CB8AC3E}">
        <p14:creationId xmlns:p14="http://schemas.microsoft.com/office/powerpoint/2010/main" val="3179724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A236E69-9788-F887-C975-283276595468}"/>
              </a:ext>
            </a:extLst>
          </p:cNvPr>
          <p:cNvGraphicFramePr/>
          <p:nvPr>
            <p:extLst>
              <p:ext uri="{D42A27DB-BD31-4B8C-83A1-F6EECF244321}">
                <p14:modId xmlns:p14="http://schemas.microsoft.com/office/powerpoint/2010/main" val="3275575493"/>
              </p:ext>
            </p:extLst>
          </p:nvPr>
        </p:nvGraphicFramePr>
        <p:xfrm>
          <a:off x="631767" y="232755"/>
          <a:ext cx="11172305" cy="63176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6539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D48FBE-21E4-FB49-AD64-26D5B8F3218A}"/>
              </a:ext>
            </a:extLst>
          </p:cNvPr>
          <p:cNvSpPr txBox="1"/>
          <p:nvPr/>
        </p:nvSpPr>
        <p:spPr>
          <a:xfrm>
            <a:off x="367375" y="2321159"/>
            <a:ext cx="11457250" cy="1754326"/>
          </a:xfrm>
          <a:prstGeom prst="rect">
            <a:avLst/>
          </a:prstGeom>
          <a:noFill/>
        </p:spPr>
        <p:txBody>
          <a:bodyPr wrap="square" rtlCol="0">
            <a:spAutoFit/>
          </a:bodyPr>
          <a:lstStyle/>
          <a:p>
            <a:pPr algn="ctr"/>
            <a:r>
              <a:rPr lang="en-US" sz="5400" dirty="0">
                <a:latin typeface="Roboto Slab Medium" pitchFamily="2" charset="0"/>
                <a:ea typeface="Roboto Slab Medium" pitchFamily="2" charset="0"/>
              </a:rPr>
              <a:t>How do we embed student voice at the </a:t>
            </a:r>
            <a:r>
              <a:rPr lang="en-US" sz="5400" i="1" dirty="0">
                <a:latin typeface="Roboto Slab Medium" pitchFamily="2" charset="0"/>
                <a:ea typeface="Roboto Slab Medium" pitchFamily="2" charset="0"/>
              </a:rPr>
              <a:t>individual student level</a:t>
            </a:r>
            <a:r>
              <a:rPr lang="en-US" sz="5400" dirty="0">
                <a:latin typeface="Roboto Slab Medium" pitchFamily="2" charset="0"/>
                <a:ea typeface="Roboto Slab Medium" pitchFamily="2" charset="0"/>
              </a:rPr>
              <a:t>?</a:t>
            </a:r>
          </a:p>
        </p:txBody>
      </p:sp>
    </p:spTree>
    <p:extLst>
      <p:ext uri="{BB962C8B-B14F-4D97-AF65-F5344CB8AC3E}">
        <p14:creationId xmlns:p14="http://schemas.microsoft.com/office/powerpoint/2010/main" val="4174040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9711BC-B9EA-26F9-CF23-59E060EA7181}"/>
              </a:ext>
            </a:extLst>
          </p:cNvPr>
          <p:cNvPicPr>
            <a:picLocks noChangeAspect="1"/>
          </p:cNvPicPr>
          <p:nvPr/>
        </p:nvPicPr>
        <p:blipFill>
          <a:blip r:embed="rId3"/>
          <a:stretch>
            <a:fillRect/>
          </a:stretch>
        </p:blipFill>
        <p:spPr>
          <a:xfrm>
            <a:off x="796084" y="0"/>
            <a:ext cx="10599831" cy="6858000"/>
          </a:xfrm>
          <a:prstGeom prst="rect">
            <a:avLst/>
          </a:prstGeom>
        </p:spPr>
      </p:pic>
    </p:spTree>
    <p:extLst>
      <p:ext uri="{BB962C8B-B14F-4D97-AF65-F5344CB8AC3E}">
        <p14:creationId xmlns:p14="http://schemas.microsoft.com/office/powerpoint/2010/main" val="523465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C7FB38-C642-2C0A-4F35-ED735DF6213C}"/>
              </a:ext>
            </a:extLst>
          </p:cNvPr>
          <p:cNvPicPr>
            <a:picLocks noChangeAspect="1"/>
          </p:cNvPicPr>
          <p:nvPr/>
        </p:nvPicPr>
        <p:blipFill rotWithShape="1">
          <a:blip r:embed="rId3"/>
          <a:srcRect l="42660" t="5497" r="34659" b="50591"/>
          <a:stretch/>
        </p:blipFill>
        <p:spPr>
          <a:xfrm>
            <a:off x="3744686" y="94028"/>
            <a:ext cx="4702628" cy="6669943"/>
          </a:xfrm>
          <a:prstGeom prst="rect">
            <a:avLst/>
          </a:prstGeom>
        </p:spPr>
      </p:pic>
    </p:spTree>
    <p:extLst>
      <p:ext uri="{BB962C8B-B14F-4D97-AF65-F5344CB8AC3E}">
        <p14:creationId xmlns:p14="http://schemas.microsoft.com/office/powerpoint/2010/main" val="4219931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D48FBE-21E4-FB49-AD64-26D5B8F3218A}"/>
              </a:ext>
            </a:extLst>
          </p:cNvPr>
          <p:cNvSpPr txBox="1"/>
          <p:nvPr/>
        </p:nvSpPr>
        <p:spPr>
          <a:xfrm>
            <a:off x="536448" y="428178"/>
            <a:ext cx="10850880" cy="6001643"/>
          </a:xfrm>
          <a:prstGeom prst="rect">
            <a:avLst/>
          </a:prstGeom>
          <a:noFill/>
        </p:spPr>
        <p:txBody>
          <a:bodyPr wrap="square" numCol="1" rtlCol="0">
            <a:spAutoFit/>
          </a:bodyPr>
          <a:lstStyle/>
          <a:p>
            <a:pPr algn="ctr"/>
            <a:r>
              <a:rPr lang="en-US" sz="3200" b="1" dirty="0">
                <a:latin typeface="Roboto" panose="02000000000000000000" pitchFamily="2" charset="0"/>
                <a:ea typeface="Roboto" panose="02000000000000000000" pitchFamily="2" charset="0"/>
              </a:rPr>
              <a:t>Questions in Tasmanian ILP (Independent) template: </a:t>
            </a:r>
          </a:p>
          <a:p>
            <a:pPr algn="ctr"/>
            <a:endParaRPr lang="en-US" sz="3200" dirty="0">
              <a:latin typeface="Roboto" panose="02000000000000000000" pitchFamily="2" charset="0"/>
              <a:ea typeface="Roboto" panose="02000000000000000000" pitchFamily="2" charset="0"/>
            </a:endParaRPr>
          </a:p>
          <a:p>
            <a:r>
              <a:rPr lang="en-US" sz="3200" i="1" dirty="0">
                <a:latin typeface="Roboto" panose="02000000000000000000" pitchFamily="2" charset="0"/>
                <a:ea typeface="Roboto" panose="02000000000000000000" pitchFamily="2" charset="0"/>
              </a:rPr>
              <a:t>• What do I love to do?</a:t>
            </a:r>
          </a:p>
          <a:p>
            <a:r>
              <a:rPr lang="en-US" sz="3200" i="1" dirty="0">
                <a:latin typeface="Roboto" panose="02000000000000000000" pitchFamily="2" charset="0"/>
                <a:ea typeface="Roboto" panose="02000000000000000000" pitchFamily="2" charset="0"/>
              </a:rPr>
              <a:t>• How do I learn best? </a:t>
            </a:r>
          </a:p>
          <a:p>
            <a:r>
              <a:rPr lang="en-US" sz="3200" i="1" dirty="0">
                <a:latin typeface="Roboto" panose="02000000000000000000" pitchFamily="2" charset="0"/>
                <a:ea typeface="Roboto" panose="02000000000000000000" pitchFamily="2" charset="0"/>
              </a:rPr>
              <a:t>• What helps my learning? </a:t>
            </a:r>
          </a:p>
          <a:p>
            <a:r>
              <a:rPr lang="en-US" sz="3200" i="1" dirty="0">
                <a:latin typeface="Roboto" panose="02000000000000000000" pitchFamily="2" charset="0"/>
                <a:ea typeface="Roboto" panose="02000000000000000000" pitchFamily="2" charset="0"/>
              </a:rPr>
              <a:t>• What helps me to attend school regularly? </a:t>
            </a:r>
          </a:p>
          <a:p>
            <a:r>
              <a:rPr lang="en-US" sz="3200" i="1" dirty="0">
                <a:latin typeface="Roboto" panose="02000000000000000000" pitchFamily="2" charset="0"/>
                <a:ea typeface="Roboto" panose="02000000000000000000" pitchFamily="2" charset="0"/>
              </a:rPr>
              <a:t>• What have I achieved? (At school and/or outside school)  (NB. This is an ongoing learning and reflective activity.)</a:t>
            </a:r>
          </a:p>
          <a:p>
            <a:r>
              <a:rPr lang="en-US" sz="3200" i="1" dirty="0">
                <a:latin typeface="Roboto" panose="02000000000000000000" pitchFamily="2" charset="0"/>
                <a:ea typeface="Roboto" panose="02000000000000000000" pitchFamily="2" charset="0"/>
              </a:rPr>
              <a:t>• Something I feel proud of in the month/term? </a:t>
            </a:r>
          </a:p>
          <a:p>
            <a:r>
              <a:rPr lang="en-US" sz="3200" i="1" dirty="0">
                <a:latin typeface="Roboto" panose="02000000000000000000" pitchFamily="2" charset="0"/>
                <a:ea typeface="Roboto" panose="02000000000000000000" pitchFamily="2" charset="0"/>
              </a:rPr>
              <a:t>• Why are the goals in my learning plan (below) important to me? How do they link to ‘real life’ or future goals or things I would like to do.</a:t>
            </a:r>
          </a:p>
        </p:txBody>
      </p:sp>
    </p:spTree>
    <p:extLst>
      <p:ext uri="{BB962C8B-B14F-4D97-AF65-F5344CB8AC3E}">
        <p14:creationId xmlns:p14="http://schemas.microsoft.com/office/powerpoint/2010/main" val="3996496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73ADEE-733B-77EA-A9BB-7C5B2238B6A0}"/>
              </a:ext>
            </a:extLst>
          </p:cNvPr>
          <p:cNvPicPr>
            <a:picLocks noChangeAspect="1"/>
          </p:cNvPicPr>
          <p:nvPr/>
        </p:nvPicPr>
        <p:blipFill rotWithShape="1">
          <a:blip r:embed="rId3"/>
          <a:srcRect l="26037" t="63467" r="35935" b="4355"/>
          <a:stretch/>
        </p:blipFill>
        <p:spPr>
          <a:xfrm>
            <a:off x="-1" y="0"/>
            <a:ext cx="10758867" cy="6669024"/>
          </a:xfrm>
          <a:prstGeom prst="rect">
            <a:avLst/>
          </a:prstGeom>
        </p:spPr>
      </p:pic>
    </p:spTree>
    <p:extLst>
      <p:ext uri="{BB962C8B-B14F-4D97-AF65-F5344CB8AC3E}">
        <p14:creationId xmlns:p14="http://schemas.microsoft.com/office/powerpoint/2010/main" val="815781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D48FBE-21E4-FB49-AD64-26D5B8F3218A}"/>
              </a:ext>
            </a:extLst>
          </p:cNvPr>
          <p:cNvSpPr txBox="1"/>
          <p:nvPr/>
        </p:nvSpPr>
        <p:spPr>
          <a:xfrm>
            <a:off x="1162373" y="2321159"/>
            <a:ext cx="9949912" cy="2585323"/>
          </a:xfrm>
          <a:prstGeom prst="rect">
            <a:avLst/>
          </a:prstGeom>
          <a:noFill/>
        </p:spPr>
        <p:txBody>
          <a:bodyPr wrap="square" rtlCol="0">
            <a:spAutoFit/>
          </a:bodyPr>
          <a:lstStyle/>
          <a:p>
            <a:pPr algn="ctr"/>
            <a:r>
              <a:rPr lang="en-US" sz="5400" dirty="0">
                <a:latin typeface="Roboto Slab Medium" pitchFamily="2" charset="0"/>
                <a:ea typeface="Roboto Slab Medium" pitchFamily="2" charset="0"/>
              </a:rPr>
              <a:t>A major issue and priority for students with disability is self-determination.</a:t>
            </a:r>
          </a:p>
        </p:txBody>
      </p:sp>
    </p:spTree>
    <p:extLst>
      <p:ext uri="{BB962C8B-B14F-4D97-AF65-F5344CB8AC3E}">
        <p14:creationId xmlns:p14="http://schemas.microsoft.com/office/powerpoint/2010/main" val="309987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844E503-0AD2-3B2E-528B-D4457BC46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35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A2196288-19E5-875A-F88E-3EF92F0488A3}"/>
              </a:ext>
            </a:extLst>
          </p:cNvPr>
          <p:cNvSpPr txBox="1">
            <a:spLocks/>
          </p:cNvSpPr>
          <p:nvPr/>
        </p:nvSpPr>
        <p:spPr>
          <a:xfrm>
            <a:off x="4897464" y="232474"/>
            <a:ext cx="7001769" cy="6625525"/>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latin typeface="Roboto" panose="02000000000000000000" pitchFamily="2" charset="0"/>
                <a:ea typeface="Roboto" panose="02000000000000000000" pitchFamily="2" charset="0"/>
              </a:rPr>
              <a:t>“Continuing the trajectory set at Pentecost, the miracle is not that all are given the same language, but that they become able to hear one another...Revelation offers us a final vision of people of every cultural origin drawn together through shared love of God and love of each other as themselves. To be Christian is to hope for this, and to actively seek the realization of that hope. Such seeking cannot take place without learning from the stranger.”</a:t>
            </a:r>
            <a:endParaRPr lang="en-US" b="1" dirty="0">
              <a:latin typeface="Roboto" panose="02000000000000000000" pitchFamily="2" charset="0"/>
              <a:ea typeface="Roboto" panose="02000000000000000000" pitchFamily="2" charset="0"/>
            </a:endParaRPr>
          </a:p>
          <a:p>
            <a:pPr marL="0" indent="0" algn="r">
              <a:buFont typeface="Arial" panose="020B0604020202020204" pitchFamily="34" charset="0"/>
              <a:buNone/>
            </a:pPr>
            <a:r>
              <a:rPr lang="en-US" b="1" dirty="0">
                <a:latin typeface="Roboto" panose="02000000000000000000" pitchFamily="2" charset="0"/>
                <a:ea typeface="Roboto" panose="02000000000000000000" pitchFamily="2" charset="0"/>
              </a:rPr>
              <a:t>(Smith, 2009, p. 147)</a:t>
            </a:r>
            <a:endParaRPr lang="en-AU" dirty="0">
              <a:latin typeface="Roboto" panose="02000000000000000000" pitchFamily="2" charset="0"/>
              <a:ea typeface="Roboto" panose="02000000000000000000" pitchFamily="2" charset="0"/>
            </a:endParaRPr>
          </a:p>
          <a:p>
            <a:pPr marL="514350" indent="-514350">
              <a:buFont typeface="Arial" panose="020B0604020202020204" pitchFamily="34" charset="0"/>
              <a:buAutoNum type="arabicPeriod"/>
            </a:pPr>
            <a:endParaRPr lang="en-AU"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18400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D48FBE-21E4-FB49-AD64-26D5B8F3218A}"/>
              </a:ext>
            </a:extLst>
          </p:cNvPr>
          <p:cNvSpPr txBox="1"/>
          <p:nvPr/>
        </p:nvSpPr>
        <p:spPr>
          <a:xfrm>
            <a:off x="1109472" y="2321159"/>
            <a:ext cx="9875520" cy="2585323"/>
          </a:xfrm>
          <a:prstGeom prst="rect">
            <a:avLst/>
          </a:prstGeom>
          <a:noFill/>
        </p:spPr>
        <p:txBody>
          <a:bodyPr wrap="square" rtlCol="0">
            <a:spAutoFit/>
          </a:bodyPr>
          <a:lstStyle/>
          <a:p>
            <a:pPr algn="ctr"/>
            <a:r>
              <a:rPr lang="en-US" sz="5400" dirty="0">
                <a:latin typeface="Roboto Slab Medium" pitchFamily="2" charset="0"/>
                <a:ea typeface="Roboto Slab Medium" pitchFamily="2" charset="0"/>
              </a:rPr>
              <a:t>How might we embed student voice in the </a:t>
            </a:r>
            <a:r>
              <a:rPr lang="en-US" sz="5400" i="1" dirty="0">
                <a:latin typeface="Roboto Slab Medium" pitchFamily="2" charset="0"/>
                <a:ea typeface="Roboto Slab Medium" pitchFamily="2" charset="0"/>
              </a:rPr>
              <a:t>classroom</a:t>
            </a:r>
            <a:r>
              <a:rPr lang="en-US" sz="5400" dirty="0">
                <a:latin typeface="Roboto Slab Medium" pitchFamily="2" charset="0"/>
                <a:ea typeface="Roboto Slab Medium" pitchFamily="2" charset="0"/>
              </a:rPr>
              <a:t>?</a:t>
            </a:r>
          </a:p>
        </p:txBody>
      </p:sp>
    </p:spTree>
    <p:extLst>
      <p:ext uri="{BB962C8B-B14F-4D97-AF65-F5344CB8AC3E}">
        <p14:creationId xmlns:p14="http://schemas.microsoft.com/office/powerpoint/2010/main" val="2632174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500076"/>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D48FBE-21E4-FB49-AD64-26D5B8F3218A}"/>
              </a:ext>
            </a:extLst>
          </p:cNvPr>
          <p:cNvSpPr txBox="1"/>
          <p:nvPr/>
        </p:nvSpPr>
        <p:spPr>
          <a:xfrm>
            <a:off x="367375" y="797159"/>
            <a:ext cx="11457250" cy="5447645"/>
          </a:xfrm>
          <a:prstGeom prst="rect">
            <a:avLst/>
          </a:prstGeom>
          <a:noFill/>
        </p:spPr>
        <p:txBody>
          <a:bodyPr wrap="square" rtlCol="0">
            <a:spAutoFit/>
          </a:bodyPr>
          <a:lstStyle/>
          <a:p>
            <a:pPr algn="l"/>
            <a:r>
              <a:rPr lang="en-US" sz="4000" b="1" i="0" dirty="0">
                <a:solidFill>
                  <a:srgbClr val="2C5069"/>
                </a:solidFill>
                <a:effectLst/>
                <a:latin typeface="omnes-pro"/>
              </a:rPr>
              <a:t>At the start of the day</a:t>
            </a:r>
          </a:p>
          <a:p>
            <a:pPr algn="l"/>
            <a:endParaRPr lang="en-US" sz="2800" b="1" i="0" dirty="0">
              <a:solidFill>
                <a:srgbClr val="2C5069"/>
              </a:solidFill>
              <a:effectLst/>
              <a:latin typeface="omnes-pro"/>
            </a:endParaRPr>
          </a:p>
          <a:p>
            <a:pPr algn="l"/>
            <a:r>
              <a:rPr lang="en-US" sz="2800" b="0" i="0" dirty="0">
                <a:solidFill>
                  <a:srgbClr val="616161"/>
                </a:solidFill>
                <a:effectLst/>
                <a:latin typeface="Poppins" panose="00000500000000000000" pitchFamily="2" charset="0"/>
              </a:rPr>
              <a:t>At the start of the day, all students gather for a Morning Circle. The circle is a great time to welcome students, frame the learning for the day, and help everyone in the community be ready to learn.</a:t>
            </a:r>
          </a:p>
          <a:p>
            <a:pPr algn="l"/>
            <a:endParaRPr lang="en-US" sz="2800" b="0" i="0" dirty="0">
              <a:solidFill>
                <a:srgbClr val="616161"/>
              </a:solidFill>
              <a:effectLst/>
              <a:latin typeface="Poppins" panose="00000500000000000000" pitchFamily="2" charset="0"/>
            </a:endParaRPr>
          </a:p>
          <a:p>
            <a:pPr algn="l"/>
            <a:r>
              <a:rPr lang="en-US" sz="2800" b="0" i="0" dirty="0">
                <a:solidFill>
                  <a:srgbClr val="616161"/>
                </a:solidFill>
                <a:effectLst/>
                <a:latin typeface="Poppins" panose="00000500000000000000" pitchFamily="2" charset="0"/>
              </a:rPr>
              <a:t>Students also show where they are on the 'Ready to Learn' scale - starting at 1 being 'No way am I ready to learn', up to 5 'I am pumped to learn'. This helps staff find out how students are feeling and what support they need that day. We help take care of their wellbeing, so they feel safe and ready to learn.</a:t>
            </a:r>
          </a:p>
        </p:txBody>
      </p:sp>
      <p:pic>
        <p:nvPicPr>
          <p:cNvPr id="3" name="Picture 2">
            <a:extLst>
              <a:ext uri="{FF2B5EF4-FFF2-40B4-BE49-F238E27FC236}">
                <a16:creationId xmlns:a16="http://schemas.microsoft.com/office/drawing/2014/main" id="{F4C76024-6BCD-0672-B0E9-6B6FAFB21F67}"/>
              </a:ext>
            </a:extLst>
          </p:cNvPr>
          <p:cNvPicPr>
            <a:picLocks noChangeAspect="1"/>
          </p:cNvPicPr>
          <p:nvPr/>
        </p:nvPicPr>
        <p:blipFill rotWithShape="1">
          <a:blip r:embed="rId3"/>
          <a:srcRect l="64065" t="25956" r="18093" b="55556"/>
          <a:stretch/>
        </p:blipFill>
        <p:spPr>
          <a:xfrm>
            <a:off x="9790177" y="0"/>
            <a:ext cx="2267712" cy="1721474"/>
          </a:xfrm>
          <a:prstGeom prst="rect">
            <a:avLst/>
          </a:prstGeom>
        </p:spPr>
      </p:pic>
    </p:spTree>
    <p:extLst>
      <p:ext uri="{BB962C8B-B14F-4D97-AF65-F5344CB8AC3E}">
        <p14:creationId xmlns:p14="http://schemas.microsoft.com/office/powerpoint/2010/main" val="1004970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EA48DC-A68E-311E-2022-50200FE2D537}"/>
              </a:ext>
            </a:extLst>
          </p:cNvPr>
          <p:cNvPicPr>
            <a:picLocks noChangeAspect="1"/>
          </p:cNvPicPr>
          <p:nvPr/>
        </p:nvPicPr>
        <p:blipFill rotWithShape="1">
          <a:blip r:embed="rId3"/>
          <a:srcRect l="44769" t="6554" r="1549" b="51655"/>
          <a:stretch/>
        </p:blipFill>
        <p:spPr>
          <a:xfrm>
            <a:off x="0" y="-1"/>
            <a:ext cx="12229391" cy="6974237"/>
          </a:xfrm>
          <a:prstGeom prst="rect">
            <a:avLst/>
          </a:prstGeom>
        </p:spPr>
      </p:pic>
    </p:spTree>
    <p:extLst>
      <p:ext uri="{BB962C8B-B14F-4D97-AF65-F5344CB8AC3E}">
        <p14:creationId xmlns:p14="http://schemas.microsoft.com/office/powerpoint/2010/main" val="663971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5E74FC-A974-3783-094A-7E1FCB0EB8A4}"/>
              </a:ext>
            </a:extLst>
          </p:cNvPr>
          <p:cNvPicPr>
            <a:picLocks noChangeAspect="1"/>
          </p:cNvPicPr>
          <p:nvPr/>
        </p:nvPicPr>
        <p:blipFill rotWithShape="1">
          <a:blip r:embed="rId3"/>
          <a:srcRect l="19909" t="14546" r="17636" b="9091"/>
          <a:stretch/>
        </p:blipFill>
        <p:spPr>
          <a:xfrm>
            <a:off x="1113905" y="4900"/>
            <a:ext cx="9964189" cy="6853100"/>
          </a:xfrm>
          <a:prstGeom prst="rect">
            <a:avLst/>
          </a:prstGeom>
        </p:spPr>
      </p:pic>
      <p:sp>
        <p:nvSpPr>
          <p:cNvPr id="2" name="TextBox 1">
            <a:extLst>
              <a:ext uri="{FF2B5EF4-FFF2-40B4-BE49-F238E27FC236}">
                <a16:creationId xmlns:a16="http://schemas.microsoft.com/office/drawing/2014/main" id="{CCCBA17A-D49E-CFCE-CF35-71590BE9F5D7}"/>
              </a:ext>
            </a:extLst>
          </p:cNvPr>
          <p:cNvSpPr txBox="1"/>
          <p:nvPr/>
        </p:nvSpPr>
        <p:spPr>
          <a:xfrm>
            <a:off x="10939549" y="6143723"/>
            <a:ext cx="997527" cy="461665"/>
          </a:xfrm>
          <a:prstGeom prst="rect">
            <a:avLst/>
          </a:prstGeom>
          <a:noFill/>
        </p:spPr>
        <p:txBody>
          <a:bodyPr wrap="square" rtlCol="0">
            <a:spAutoFit/>
          </a:bodyPr>
          <a:lstStyle/>
          <a:p>
            <a:r>
              <a:rPr lang="en-AU" sz="2400" b="1" dirty="0">
                <a:latin typeface="Roboto" panose="02000000000000000000" pitchFamily="2" charset="0"/>
                <a:ea typeface="Roboto" panose="02000000000000000000" pitchFamily="2" charset="0"/>
              </a:rPr>
              <a:t>#8</a:t>
            </a:r>
          </a:p>
        </p:txBody>
      </p:sp>
    </p:spTree>
    <p:extLst>
      <p:ext uri="{BB962C8B-B14F-4D97-AF65-F5344CB8AC3E}">
        <p14:creationId xmlns:p14="http://schemas.microsoft.com/office/powerpoint/2010/main" val="2680603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066F68-66F9-9BC4-3A00-9656D6AA3E8D}"/>
              </a:ext>
            </a:extLst>
          </p:cNvPr>
          <p:cNvPicPr>
            <a:picLocks noChangeAspect="1"/>
          </p:cNvPicPr>
          <p:nvPr/>
        </p:nvPicPr>
        <p:blipFill rotWithShape="1">
          <a:blip r:embed="rId3"/>
          <a:srcRect l="33011" t="8727" r="33958" b="47879"/>
          <a:stretch/>
        </p:blipFill>
        <p:spPr>
          <a:xfrm>
            <a:off x="2532905" y="0"/>
            <a:ext cx="7126190" cy="6858000"/>
          </a:xfrm>
          <a:prstGeom prst="rect">
            <a:avLst/>
          </a:prstGeom>
        </p:spPr>
      </p:pic>
    </p:spTree>
    <p:extLst>
      <p:ext uri="{BB962C8B-B14F-4D97-AF65-F5344CB8AC3E}">
        <p14:creationId xmlns:p14="http://schemas.microsoft.com/office/powerpoint/2010/main" val="2443909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A236E69-9788-F887-C975-283276595468}"/>
              </a:ext>
            </a:extLst>
          </p:cNvPr>
          <p:cNvGraphicFramePr/>
          <p:nvPr>
            <p:extLst>
              <p:ext uri="{D42A27DB-BD31-4B8C-83A1-F6EECF244321}">
                <p14:modId xmlns:p14="http://schemas.microsoft.com/office/powerpoint/2010/main" val="708505777"/>
              </p:ext>
            </p:extLst>
          </p:nvPr>
        </p:nvGraphicFramePr>
        <p:xfrm>
          <a:off x="631767" y="232755"/>
          <a:ext cx="11172305" cy="63176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1505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D48FBE-21E4-FB49-AD64-26D5B8F3218A}"/>
              </a:ext>
            </a:extLst>
          </p:cNvPr>
          <p:cNvSpPr txBox="1"/>
          <p:nvPr/>
        </p:nvSpPr>
        <p:spPr>
          <a:xfrm>
            <a:off x="367375" y="2321159"/>
            <a:ext cx="11457250" cy="1754326"/>
          </a:xfrm>
          <a:prstGeom prst="rect">
            <a:avLst/>
          </a:prstGeom>
          <a:noFill/>
        </p:spPr>
        <p:txBody>
          <a:bodyPr wrap="square" rtlCol="0">
            <a:spAutoFit/>
          </a:bodyPr>
          <a:lstStyle/>
          <a:p>
            <a:pPr algn="ctr"/>
            <a:r>
              <a:rPr lang="en-US" sz="5400" dirty="0">
                <a:latin typeface="Roboto Slab Medium" pitchFamily="2" charset="0"/>
                <a:ea typeface="Roboto Slab Medium" pitchFamily="2" charset="0"/>
              </a:rPr>
              <a:t>Whose ‘voice’ might you and your school need to hear?</a:t>
            </a:r>
          </a:p>
        </p:txBody>
      </p:sp>
    </p:spTree>
    <p:extLst>
      <p:ext uri="{BB962C8B-B14F-4D97-AF65-F5344CB8AC3E}">
        <p14:creationId xmlns:p14="http://schemas.microsoft.com/office/powerpoint/2010/main" val="911720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FFA76C-7D64-7997-A50F-EF267ADC07C9}"/>
              </a:ext>
            </a:extLst>
          </p:cNvPr>
          <p:cNvSpPr>
            <a:spLocks noGrp="1"/>
          </p:cNvSpPr>
          <p:nvPr>
            <p:ph type="title"/>
          </p:nvPr>
        </p:nvSpPr>
        <p:spPr>
          <a:xfrm>
            <a:off x="495947" y="365126"/>
            <a:ext cx="11510006" cy="820208"/>
          </a:xfrm>
        </p:spPr>
        <p:txBody>
          <a:bodyPr>
            <a:normAutofit/>
          </a:bodyPr>
          <a:lstStyle/>
          <a:p>
            <a:r>
              <a:rPr lang="en-AU" sz="4000" b="1" dirty="0">
                <a:latin typeface="Roboto Slab" pitchFamily="2" charset="0"/>
                <a:ea typeface="Roboto Slab" pitchFamily="2" charset="0"/>
              </a:rPr>
              <a:t>References</a:t>
            </a:r>
            <a:endParaRPr lang="en-AU" sz="4000" i="1" dirty="0">
              <a:latin typeface="Roboto Slab" pitchFamily="2" charset="0"/>
              <a:ea typeface="Roboto Slab" pitchFamily="2" charset="0"/>
            </a:endParaRPr>
          </a:p>
        </p:txBody>
      </p:sp>
      <p:sp>
        <p:nvSpPr>
          <p:cNvPr id="6" name="Content Placeholder 5">
            <a:extLst>
              <a:ext uri="{FF2B5EF4-FFF2-40B4-BE49-F238E27FC236}">
                <a16:creationId xmlns:a16="http://schemas.microsoft.com/office/drawing/2014/main" id="{F79AF66D-B70E-7380-997A-FFB8FC9AFA7E}"/>
              </a:ext>
            </a:extLst>
          </p:cNvPr>
          <p:cNvSpPr>
            <a:spLocks noGrp="1"/>
          </p:cNvSpPr>
          <p:nvPr>
            <p:ph idx="1"/>
          </p:nvPr>
        </p:nvSpPr>
        <p:spPr>
          <a:xfrm>
            <a:off x="495947" y="1090507"/>
            <a:ext cx="11510006" cy="5402368"/>
          </a:xfrm>
        </p:spPr>
        <p:txBody>
          <a:bodyPr>
            <a:noAutofit/>
          </a:bodyPr>
          <a:lstStyle/>
          <a:p>
            <a:pPr marL="0" indent="0">
              <a:buNone/>
            </a:pPr>
            <a:r>
              <a:rPr lang="en-US" sz="1200" dirty="0">
                <a:latin typeface="Roboto" panose="02000000000000000000" pitchFamily="2" charset="0"/>
                <a:ea typeface="Roboto" panose="02000000000000000000" pitchFamily="2" charset="0"/>
              </a:rPr>
              <a:t>Australian Curriculum, Assessment and Reporting Authority [ACARA]. (2018).</a:t>
            </a:r>
            <a:r>
              <a:rPr lang="en-US" sz="1200" i="1" dirty="0">
                <a:latin typeface="Roboto" panose="02000000000000000000" pitchFamily="2" charset="0"/>
                <a:ea typeface="Roboto" panose="02000000000000000000" pitchFamily="2" charset="0"/>
              </a:rPr>
              <a:t> Australian Curriculum: Personal and social capability.</a:t>
            </a:r>
            <a:r>
              <a:rPr lang="en-US" sz="1200" dirty="0">
                <a:latin typeface="Roboto" panose="02000000000000000000" pitchFamily="2" charset="0"/>
                <a:ea typeface="Roboto" panose="02000000000000000000" pitchFamily="2" charset="0"/>
              </a:rPr>
              <a:t> Retrieved from  </a:t>
            </a:r>
            <a:r>
              <a:rPr lang="en-AU" sz="1200" dirty="0">
                <a:latin typeface="Roboto" panose="02000000000000000000" pitchFamily="2" charset="0"/>
                <a:ea typeface="Roboto" panose="02000000000000000000" pitchFamily="2" charset="0"/>
                <a:hlinkClick r:id="rId3"/>
              </a:rPr>
              <a:t>https://www.australiancurriculum.edu.au/f-10-curriculum/general-capabilities/personal-and-social-capability/</a:t>
            </a:r>
            <a:r>
              <a:rPr lang="en-AU" sz="1200" dirty="0">
                <a:latin typeface="Roboto" panose="02000000000000000000" pitchFamily="2" charset="0"/>
                <a:ea typeface="Roboto" panose="02000000000000000000" pitchFamily="2" charset="0"/>
              </a:rPr>
              <a:t> </a:t>
            </a:r>
          </a:p>
          <a:p>
            <a:pPr marL="0" indent="0">
              <a:buNone/>
            </a:pPr>
            <a:r>
              <a:rPr lang="en-AU" sz="1200" dirty="0">
                <a:effectLst/>
                <a:latin typeface="Roboto" panose="02000000000000000000" pitchFamily="2" charset="0"/>
                <a:ea typeface="Roboto" panose="02000000000000000000" pitchFamily="2" charset="0"/>
                <a:cs typeface="Arial" panose="020B0604020202020204" pitchFamily="34" charset="0"/>
              </a:rPr>
              <a:t>Berry Street School. (2023). </a:t>
            </a:r>
            <a:r>
              <a:rPr lang="en-AU" sz="1200" i="1" dirty="0">
                <a:effectLst/>
                <a:latin typeface="Roboto" panose="02000000000000000000" pitchFamily="2" charset="0"/>
                <a:ea typeface="Roboto" panose="02000000000000000000" pitchFamily="2" charset="0"/>
                <a:cs typeface="Arial" panose="020B0604020202020204" pitchFamily="34" charset="0"/>
              </a:rPr>
              <a:t>A day in the life of a student. </a:t>
            </a:r>
            <a:r>
              <a:rPr lang="en-AU" sz="1200" dirty="0">
                <a:effectLst/>
                <a:latin typeface="Roboto" panose="02000000000000000000" pitchFamily="2" charset="0"/>
                <a:ea typeface="Roboto" panose="02000000000000000000" pitchFamily="2" charset="0"/>
                <a:cs typeface="Arial" panose="020B0604020202020204" pitchFamily="34" charset="0"/>
              </a:rPr>
              <a:t>Retrieved from </a:t>
            </a:r>
            <a:r>
              <a:rPr lang="en-AU" sz="1200" dirty="0">
                <a:latin typeface="Roboto" panose="02000000000000000000" pitchFamily="2" charset="0"/>
                <a:ea typeface="Roboto" panose="02000000000000000000" pitchFamily="2" charset="0"/>
                <a:hlinkClick r:id="rId4"/>
              </a:rPr>
              <a:t>https://www.berrystreetschool.vic.edu.au/student-life/life-of-a-student/student</a:t>
            </a:r>
            <a:r>
              <a:rPr lang="en-AU" sz="1200" dirty="0">
                <a:latin typeface="Roboto" panose="02000000000000000000" pitchFamily="2" charset="0"/>
                <a:ea typeface="Roboto" panose="02000000000000000000" pitchFamily="2" charset="0"/>
              </a:rPr>
              <a:t> </a:t>
            </a:r>
          </a:p>
          <a:p>
            <a:pPr marL="0" indent="0">
              <a:buNone/>
            </a:pPr>
            <a:r>
              <a:rPr lang="en-US" sz="1200" dirty="0">
                <a:latin typeface="Roboto" panose="02000000000000000000" pitchFamily="2" charset="0"/>
                <a:ea typeface="Roboto" panose="02000000000000000000" pitchFamily="2" charset="0"/>
              </a:rPr>
              <a:t>CAST (2018). Universal Design for Learning Guidelines version 2.2. Retrieved from </a:t>
            </a:r>
            <a:r>
              <a:rPr lang="en-US" sz="1200" dirty="0">
                <a:latin typeface="Roboto" panose="02000000000000000000" pitchFamily="2" charset="0"/>
                <a:ea typeface="Roboto" panose="02000000000000000000" pitchFamily="2" charset="0"/>
                <a:hlinkClick r:id="rId5"/>
              </a:rPr>
              <a:t>http://udlguidelines.cast.org</a:t>
            </a:r>
            <a:r>
              <a:rPr lang="en-US" sz="1200" dirty="0">
                <a:latin typeface="Roboto" panose="02000000000000000000" pitchFamily="2" charset="0"/>
                <a:ea typeface="Roboto" panose="02000000000000000000" pitchFamily="2" charset="0"/>
              </a:rPr>
              <a:t>   </a:t>
            </a:r>
          </a:p>
          <a:p>
            <a:pPr marL="0" indent="0">
              <a:buNone/>
            </a:pPr>
            <a:r>
              <a:rPr lang="en-US" sz="1200" dirty="0">
                <a:latin typeface="Roboto" panose="02000000000000000000" pitchFamily="2" charset="0"/>
                <a:ea typeface="Roboto" panose="02000000000000000000" pitchFamily="2" charset="0"/>
              </a:rPr>
              <a:t>Clear, J. (2018). </a:t>
            </a:r>
            <a:r>
              <a:rPr lang="en-US" sz="1200" i="1" dirty="0">
                <a:latin typeface="Roboto" panose="02000000000000000000" pitchFamily="2" charset="0"/>
                <a:ea typeface="Roboto" panose="02000000000000000000" pitchFamily="2" charset="0"/>
              </a:rPr>
              <a:t>Atomic Habits: An Easy &amp; Proven Way to Build Good Habits &amp; Break Bad Ones</a:t>
            </a:r>
            <a:r>
              <a:rPr lang="en-US" sz="1200" dirty="0">
                <a:latin typeface="Roboto" panose="02000000000000000000" pitchFamily="2" charset="0"/>
                <a:ea typeface="Roboto" panose="02000000000000000000" pitchFamily="2" charset="0"/>
              </a:rPr>
              <a:t>. Avery. </a:t>
            </a:r>
            <a:endParaRPr lang="en-AU" sz="1200" dirty="0">
              <a:latin typeface="Roboto" panose="02000000000000000000" pitchFamily="2" charset="0"/>
              <a:ea typeface="Roboto" panose="02000000000000000000" pitchFamily="2" charset="0"/>
            </a:endParaRPr>
          </a:p>
          <a:p>
            <a:pPr marL="0" indent="0">
              <a:buNone/>
            </a:pPr>
            <a:r>
              <a:rPr lang="en-US" sz="1200" dirty="0">
                <a:latin typeface="Roboto" panose="02000000000000000000" pitchFamily="2" charset="0"/>
                <a:ea typeface="Roboto" panose="02000000000000000000" pitchFamily="2" charset="0"/>
              </a:rPr>
              <a:t>Department of Education, Australian Government. (2020). </a:t>
            </a:r>
            <a:r>
              <a:rPr lang="en-US" sz="1200" i="1" dirty="0">
                <a:latin typeface="Roboto" panose="02000000000000000000" pitchFamily="2" charset="0"/>
                <a:ea typeface="Roboto" panose="02000000000000000000" pitchFamily="2" charset="0"/>
              </a:rPr>
              <a:t>Australian Student Wellbeing Framework.</a:t>
            </a:r>
            <a:r>
              <a:rPr lang="en-US" sz="1200" dirty="0">
                <a:latin typeface="Roboto" panose="02000000000000000000" pitchFamily="2" charset="0"/>
                <a:ea typeface="Roboto" panose="02000000000000000000" pitchFamily="2" charset="0"/>
              </a:rPr>
              <a:t> Retrieved from </a:t>
            </a:r>
            <a:r>
              <a:rPr lang="en-US" sz="1200" dirty="0">
                <a:latin typeface="Roboto" panose="02000000000000000000" pitchFamily="2" charset="0"/>
                <a:ea typeface="Roboto" panose="02000000000000000000" pitchFamily="2" charset="0"/>
                <a:hlinkClick r:id="rId6"/>
              </a:rPr>
              <a:t>https://studentwellbeinghub.edu.au/educators/framework/</a:t>
            </a:r>
            <a:r>
              <a:rPr lang="en-US" sz="1200" dirty="0">
                <a:latin typeface="Roboto" panose="02000000000000000000" pitchFamily="2" charset="0"/>
                <a:ea typeface="Roboto" panose="02000000000000000000" pitchFamily="2" charset="0"/>
              </a:rPr>
              <a:t>   </a:t>
            </a:r>
          </a:p>
          <a:p>
            <a:pPr marL="0" indent="0">
              <a:buNone/>
            </a:pPr>
            <a:r>
              <a:rPr lang="en-US" sz="1200" dirty="0">
                <a:latin typeface="Roboto" panose="02000000000000000000" pitchFamily="2" charset="0"/>
                <a:ea typeface="Roboto" panose="02000000000000000000" pitchFamily="2" charset="0"/>
              </a:rPr>
              <a:t>Department of Education and Training, Victoria. (2019a). </a:t>
            </a:r>
            <a:r>
              <a:rPr lang="en-US" sz="1200" i="1" dirty="0">
                <a:latin typeface="Roboto" panose="02000000000000000000" pitchFamily="2" charset="0"/>
                <a:ea typeface="Roboto" panose="02000000000000000000" pitchFamily="2" charset="0"/>
              </a:rPr>
              <a:t>Amplify: Empowering students through voice, agency, and leadership</a:t>
            </a:r>
            <a:r>
              <a:rPr lang="en-US" sz="1200" dirty="0">
                <a:latin typeface="Roboto" panose="02000000000000000000" pitchFamily="2" charset="0"/>
                <a:ea typeface="Roboto" panose="02000000000000000000" pitchFamily="2" charset="0"/>
              </a:rPr>
              <a:t>. Retrieved from </a:t>
            </a:r>
            <a:r>
              <a:rPr lang="en-US" sz="1200" dirty="0">
                <a:latin typeface="Roboto" panose="02000000000000000000" pitchFamily="2" charset="0"/>
                <a:ea typeface="Roboto" panose="02000000000000000000" pitchFamily="2" charset="0"/>
                <a:hlinkClick r:id="rId7"/>
              </a:rPr>
              <a:t>https://www.education.vic.gov.au/Documents/school/teachers/teachingresources/practice/Amplify.pdf</a:t>
            </a:r>
            <a:r>
              <a:rPr lang="en-US" sz="1200" dirty="0">
                <a:latin typeface="Roboto" panose="02000000000000000000" pitchFamily="2" charset="0"/>
                <a:ea typeface="Roboto" panose="02000000000000000000" pitchFamily="2" charset="0"/>
              </a:rPr>
              <a:t>  </a:t>
            </a:r>
          </a:p>
          <a:p>
            <a:pPr marL="0" indent="0">
              <a:buNone/>
            </a:pPr>
            <a:r>
              <a:rPr lang="en-US" sz="1200" dirty="0">
                <a:latin typeface="Roboto" panose="02000000000000000000" pitchFamily="2" charset="0"/>
                <a:ea typeface="Roboto" panose="02000000000000000000" pitchFamily="2" charset="0"/>
              </a:rPr>
              <a:t>Department of Social Services, Commonwealth of Australia. (2021). </a:t>
            </a:r>
            <a:r>
              <a:rPr lang="en-US" sz="1200" i="1" dirty="0">
                <a:latin typeface="Roboto" panose="02000000000000000000" pitchFamily="2" charset="0"/>
                <a:ea typeface="Roboto" panose="02000000000000000000" pitchFamily="2" charset="0"/>
              </a:rPr>
              <a:t>Safe and supported: The national framework for protecting Australia’s children</a:t>
            </a:r>
            <a:r>
              <a:rPr lang="en-US" sz="1200" dirty="0">
                <a:latin typeface="Roboto" panose="02000000000000000000" pitchFamily="2" charset="0"/>
                <a:ea typeface="Roboto" panose="02000000000000000000" pitchFamily="2" charset="0"/>
              </a:rPr>
              <a:t>. Retrieved from </a:t>
            </a:r>
            <a:r>
              <a:rPr lang="en-US" sz="1200" dirty="0">
                <a:latin typeface="Roboto" panose="02000000000000000000" pitchFamily="2" charset="0"/>
                <a:ea typeface="Roboto" panose="02000000000000000000" pitchFamily="2" charset="0"/>
                <a:hlinkClick r:id="rId8"/>
              </a:rPr>
              <a:t>https://www.homeaffairs.gov.au/reports-and-pubs/files/child-safeguarding-framework.pdf</a:t>
            </a:r>
            <a:r>
              <a:rPr lang="en-US" sz="1200" dirty="0">
                <a:latin typeface="Roboto" panose="02000000000000000000" pitchFamily="2" charset="0"/>
                <a:ea typeface="Roboto" panose="02000000000000000000" pitchFamily="2" charset="0"/>
              </a:rPr>
              <a:t>  </a:t>
            </a:r>
          </a:p>
          <a:p>
            <a:pPr marL="0" indent="0">
              <a:buNone/>
            </a:pPr>
            <a:r>
              <a:rPr lang="en-US" sz="1200" dirty="0">
                <a:latin typeface="Roboto" panose="02000000000000000000" pitchFamily="2" charset="0"/>
                <a:ea typeface="Roboto" panose="02000000000000000000" pitchFamily="2" charset="0"/>
              </a:rPr>
              <a:t>Fisk, S. (2023). </a:t>
            </a:r>
            <a:r>
              <a:rPr lang="en-US" sz="1200" i="1" dirty="0">
                <a:latin typeface="Roboto" panose="02000000000000000000" pitchFamily="2" charset="0"/>
                <a:ea typeface="Roboto" panose="02000000000000000000" pitchFamily="2" charset="0"/>
              </a:rPr>
              <a:t>Data-informed learners: Involving students in their data story</a:t>
            </a:r>
            <a:r>
              <a:rPr lang="en-US" sz="1200" dirty="0">
                <a:latin typeface="Roboto" panose="02000000000000000000" pitchFamily="2" charset="0"/>
                <a:ea typeface="Roboto" panose="02000000000000000000" pitchFamily="2" charset="0"/>
              </a:rPr>
              <a:t>. Amba Press. </a:t>
            </a:r>
          </a:p>
          <a:p>
            <a:pPr marL="0" indent="0">
              <a:buNone/>
            </a:pPr>
            <a:r>
              <a:rPr lang="en-US" sz="1200" dirty="0">
                <a:latin typeface="Roboto" panose="02000000000000000000" pitchFamily="2" charset="0"/>
                <a:ea typeface="Roboto" panose="02000000000000000000" pitchFamily="2" charset="0"/>
              </a:rPr>
              <a:t>Gagne, F. (2014). Building gifts into talents: Brief overview of the DMGT 2.0. Retrieved from </a:t>
            </a:r>
            <a:r>
              <a:rPr lang="en-US" sz="1200" dirty="0">
                <a:latin typeface="Roboto" panose="02000000000000000000" pitchFamily="2" charset="0"/>
                <a:ea typeface="Roboto" panose="02000000000000000000" pitchFamily="2" charset="0"/>
                <a:hlinkClick r:id="rId9"/>
              </a:rPr>
              <a:t>https://australiangiftedsupport.com/ccmword/wp-content/uploads/2014/12/Gagne_DMGT_Model.pdf</a:t>
            </a:r>
            <a:r>
              <a:rPr lang="en-US" sz="1200" dirty="0">
                <a:latin typeface="Roboto" panose="02000000000000000000" pitchFamily="2" charset="0"/>
                <a:ea typeface="Roboto" panose="02000000000000000000" pitchFamily="2" charset="0"/>
              </a:rPr>
              <a:t>   </a:t>
            </a:r>
          </a:p>
          <a:p>
            <a:pPr marL="0" indent="0">
              <a:buNone/>
            </a:pPr>
            <a:r>
              <a:rPr lang="en-US" sz="1200" dirty="0">
                <a:latin typeface="Roboto" panose="02000000000000000000" pitchFamily="2" charset="0"/>
                <a:ea typeface="Roboto" panose="02000000000000000000" pitchFamily="2" charset="0"/>
              </a:rPr>
              <a:t>Graham, D. (2003). </a:t>
            </a:r>
            <a:r>
              <a:rPr lang="en-US" sz="1200" i="1" dirty="0">
                <a:latin typeface="Roboto" panose="02000000000000000000" pitchFamily="2" charset="0"/>
                <a:ea typeface="Roboto" panose="02000000000000000000" pitchFamily="2" charset="0"/>
              </a:rPr>
              <a:t>Teaching redemptively: Bringing grace and truth into your classroom.  </a:t>
            </a:r>
            <a:r>
              <a:rPr lang="en-US" sz="1200" dirty="0">
                <a:latin typeface="Roboto" panose="02000000000000000000" pitchFamily="2" charset="0"/>
                <a:ea typeface="Roboto" panose="02000000000000000000" pitchFamily="2" charset="0"/>
              </a:rPr>
              <a:t>Purposeful Design Publications.  </a:t>
            </a:r>
          </a:p>
          <a:p>
            <a:pPr marL="0" indent="0">
              <a:buNone/>
            </a:pPr>
            <a:r>
              <a:rPr lang="en-US" sz="1200" dirty="0">
                <a:latin typeface="Roboto" panose="02000000000000000000" pitchFamily="2" charset="0"/>
                <a:ea typeface="Roboto" panose="02000000000000000000" pitchFamily="2" charset="0"/>
              </a:rPr>
              <a:t>Graham, D. (2023). </a:t>
            </a:r>
            <a:r>
              <a:rPr lang="en-US" sz="1200" i="1" dirty="0">
                <a:latin typeface="Roboto" panose="02000000000000000000" pitchFamily="2" charset="0"/>
                <a:ea typeface="Roboto" panose="02000000000000000000" pitchFamily="2" charset="0"/>
              </a:rPr>
              <a:t>Teaching redemptively: Bringing grace and truth into your classroom (3</a:t>
            </a:r>
            <a:r>
              <a:rPr lang="en-US" sz="1200" i="1" baseline="30000" dirty="0">
                <a:latin typeface="Roboto" panose="02000000000000000000" pitchFamily="2" charset="0"/>
                <a:ea typeface="Roboto" panose="02000000000000000000" pitchFamily="2" charset="0"/>
              </a:rPr>
              <a:t>rd</a:t>
            </a:r>
            <a:r>
              <a:rPr lang="en-US" sz="1200" i="1" dirty="0">
                <a:latin typeface="Roboto" panose="02000000000000000000" pitchFamily="2" charset="0"/>
                <a:ea typeface="Roboto" panose="02000000000000000000" pitchFamily="2" charset="0"/>
              </a:rPr>
              <a:t> edition).  </a:t>
            </a:r>
            <a:r>
              <a:rPr lang="en-US" sz="1200" dirty="0">
                <a:latin typeface="Roboto" panose="02000000000000000000" pitchFamily="2" charset="0"/>
                <a:ea typeface="Roboto" panose="02000000000000000000" pitchFamily="2" charset="0"/>
              </a:rPr>
              <a:t>Purposeful Design Publications.  </a:t>
            </a:r>
          </a:p>
          <a:p>
            <a:pPr marL="0" indent="0">
              <a:buNone/>
            </a:pPr>
            <a:r>
              <a:rPr lang="en-US" sz="1200" dirty="0">
                <a:latin typeface="Roboto" panose="02000000000000000000" pitchFamily="2" charset="0"/>
                <a:ea typeface="Roboto" panose="02000000000000000000" pitchFamily="2" charset="0"/>
              </a:rPr>
              <a:t>Graham, D. (2022). The evolution of teaching redemptively. </a:t>
            </a:r>
            <a:r>
              <a:rPr lang="en-US" sz="1200" i="1" dirty="0">
                <a:latin typeface="Roboto" panose="02000000000000000000" pitchFamily="2" charset="0"/>
                <a:ea typeface="Roboto" panose="02000000000000000000" pitchFamily="2" charset="0"/>
              </a:rPr>
              <a:t>Christian Teachers Journal, 30</a:t>
            </a:r>
            <a:r>
              <a:rPr lang="en-US" sz="1200" dirty="0">
                <a:latin typeface="Roboto" panose="02000000000000000000" pitchFamily="2" charset="0"/>
                <a:ea typeface="Roboto" panose="02000000000000000000" pitchFamily="2" charset="0"/>
              </a:rPr>
              <a:t>(3), 14-16. </a:t>
            </a:r>
          </a:p>
          <a:p>
            <a:pPr marL="0" indent="0">
              <a:buNone/>
            </a:pPr>
            <a:r>
              <a:rPr lang="en-US" sz="1200" dirty="0" err="1">
                <a:latin typeface="Roboto" panose="02000000000000000000" pitchFamily="2" charset="0"/>
                <a:ea typeface="Roboto" panose="02000000000000000000" pitchFamily="2" charset="0"/>
              </a:rPr>
              <a:t>Greyling</a:t>
            </a:r>
            <a:r>
              <a:rPr lang="en-US" sz="1200" dirty="0">
                <a:latin typeface="Roboto" panose="02000000000000000000" pitchFamily="2" charset="0"/>
                <a:ea typeface="Roboto" panose="02000000000000000000" pitchFamily="2" charset="0"/>
              </a:rPr>
              <a:t>, C. (2019). </a:t>
            </a:r>
            <a:r>
              <a:rPr lang="en-US" sz="1200" i="1" dirty="0">
                <a:latin typeface="Roboto" panose="02000000000000000000" pitchFamily="2" charset="0"/>
                <a:ea typeface="Roboto" panose="02000000000000000000" pitchFamily="2" charset="0"/>
              </a:rPr>
              <a:t>Convention on the Rights of the Child? It’s Biblical!</a:t>
            </a:r>
            <a:r>
              <a:rPr lang="en-US" sz="1200" dirty="0">
                <a:latin typeface="Roboto" panose="02000000000000000000" pitchFamily="2" charset="0"/>
                <a:ea typeface="Roboto" panose="02000000000000000000" pitchFamily="2" charset="0"/>
              </a:rPr>
              <a:t> Retrieved from </a:t>
            </a:r>
            <a:r>
              <a:rPr lang="en-US" sz="1200" dirty="0">
                <a:latin typeface="Roboto" panose="02000000000000000000" pitchFamily="2" charset="0"/>
                <a:ea typeface="Roboto" panose="02000000000000000000" pitchFamily="2" charset="0"/>
                <a:hlinkClick r:id="rId10"/>
              </a:rPr>
              <a:t>https://www.wvi.org/stories/faith-and-development/convention-rights-child-its-biblical-1</a:t>
            </a:r>
            <a:r>
              <a:rPr lang="en-US" sz="1200" dirty="0">
                <a:latin typeface="Roboto" panose="02000000000000000000" pitchFamily="2" charset="0"/>
                <a:ea typeface="Roboto" panose="02000000000000000000" pitchFamily="2" charset="0"/>
              </a:rPr>
              <a:t>  </a:t>
            </a:r>
          </a:p>
          <a:p>
            <a:pPr marL="0" indent="0">
              <a:buNone/>
            </a:pPr>
            <a:r>
              <a:rPr lang="en-US" sz="1200" dirty="0">
                <a:latin typeface="Roboto" panose="02000000000000000000" pitchFamily="2" charset="0"/>
                <a:ea typeface="Roboto" panose="02000000000000000000" pitchFamily="2" charset="0"/>
              </a:rPr>
              <a:t>Hattie, J. (2012). </a:t>
            </a:r>
            <a:r>
              <a:rPr lang="en-US" sz="1200" i="1" dirty="0">
                <a:latin typeface="Roboto" panose="02000000000000000000" pitchFamily="2" charset="0"/>
                <a:ea typeface="Roboto" panose="02000000000000000000" pitchFamily="2" charset="0"/>
              </a:rPr>
              <a:t>John Hattie’s summary: Know thy impact [video</a:t>
            </a:r>
            <a:r>
              <a:rPr lang="en-US" sz="1200" dirty="0">
                <a:latin typeface="Roboto" panose="02000000000000000000" pitchFamily="2" charset="0"/>
                <a:ea typeface="Roboto" panose="02000000000000000000" pitchFamily="2" charset="0"/>
              </a:rPr>
              <a:t>]. Retrieved from </a:t>
            </a:r>
            <a:r>
              <a:rPr lang="en-US" sz="1200" dirty="0">
                <a:latin typeface="Roboto" panose="02000000000000000000" pitchFamily="2" charset="0"/>
                <a:ea typeface="Roboto" panose="02000000000000000000" pitchFamily="2" charset="0"/>
                <a:hlinkClick r:id="rId11"/>
              </a:rPr>
              <a:t>https://vimeo.com/41737863</a:t>
            </a:r>
            <a:r>
              <a:rPr lang="en-US" sz="1200" dirty="0">
                <a:latin typeface="Roboto" panose="02000000000000000000" pitchFamily="2" charset="0"/>
                <a:ea typeface="Roboto" panose="02000000000000000000" pitchFamily="2" charset="0"/>
              </a:rPr>
              <a:t>   </a:t>
            </a:r>
          </a:p>
          <a:p>
            <a:pPr marL="0" indent="0">
              <a:buNone/>
            </a:pPr>
            <a:r>
              <a:rPr lang="en-US" sz="1200" dirty="0" err="1">
                <a:latin typeface="Roboto" panose="02000000000000000000" pitchFamily="2" charset="0"/>
                <a:ea typeface="Roboto" panose="02000000000000000000" pitchFamily="2" charset="0"/>
              </a:rPr>
              <a:t>Imes</a:t>
            </a:r>
            <a:r>
              <a:rPr lang="en-US" sz="1200" dirty="0">
                <a:latin typeface="Roboto" panose="02000000000000000000" pitchFamily="2" charset="0"/>
                <a:ea typeface="Roboto" panose="02000000000000000000" pitchFamily="2" charset="0"/>
              </a:rPr>
              <a:t>, C. (2023). </a:t>
            </a:r>
            <a:r>
              <a:rPr lang="en-US" sz="1200" i="1" dirty="0">
                <a:latin typeface="Roboto" panose="02000000000000000000" pitchFamily="2" charset="0"/>
                <a:ea typeface="Roboto" panose="02000000000000000000" pitchFamily="2" charset="0"/>
              </a:rPr>
              <a:t>Being God’s image: Why creation still matters. </a:t>
            </a:r>
            <a:r>
              <a:rPr lang="en-US" sz="1200" dirty="0">
                <a:latin typeface="Roboto" panose="02000000000000000000" pitchFamily="2" charset="0"/>
                <a:ea typeface="Roboto" panose="02000000000000000000" pitchFamily="2" charset="0"/>
              </a:rPr>
              <a:t>InterVarsity press.</a:t>
            </a:r>
          </a:p>
          <a:p>
            <a:pPr marL="0" indent="0">
              <a:buNone/>
            </a:pPr>
            <a:r>
              <a:rPr lang="en-US" sz="1200" dirty="0">
                <a:latin typeface="Roboto" panose="02000000000000000000" pitchFamily="2" charset="0"/>
                <a:ea typeface="Roboto" panose="02000000000000000000" pitchFamily="2" charset="0"/>
              </a:rPr>
              <a:t>Independent Schools Tasmania. (2023). Inclusive Education Resources: IST Individual Adjustments and Learning Plan Template. Retrieved from </a:t>
            </a:r>
            <a:r>
              <a:rPr lang="en-US" sz="1200" dirty="0">
                <a:latin typeface="Roboto" panose="02000000000000000000" pitchFamily="2" charset="0"/>
                <a:ea typeface="Roboto" panose="02000000000000000000" pitchFamily="2" charset="0"/>
                <a:hlinkClick r:id="rId12"/>
              </a:rPr>
              <a:t>https://independentschools.tas.edu.au/members-hub/resources/inclusive-education-resources</a:t>
            </a:r>
            <a:r>
              <a:rPr lang="en-US" sz="1200" dirty="0">
                <a:latin typeface="Roboto" panose="02000000000000000000" pitchFamily="2" charset="0"/>
                <a:ea typeface="Roboto" panose="02000000000000000000" pitchFamily="2" charset="0"/>
              </a:rPr>
              <a:t>. Available on request.  </a:t>
            </a:r>
          </a:p>
          <a:p>
            <a:pPr marL="0" indent="0">
              <a:buNone/>
            </a:pPr>
            <a:endParaRPr lang="en-US" sz="12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92576864"/>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79AF66D-B70E-7380-997A-FFB8FC9AFA7E}"/>
              </a:ext>
            </a:extLst>
          </p:cNvPr>
          <p:cNvSpPr>
            <a:spLocks noGrp="1"/>
          </p:cNvSpPr>
          <p:nvPr>
            <p:ph idx="1"/>
          </p:nvPr>
        </p:nvSpPr>
        <p:spPr>
          <a:xfrm>
            <a:off x="495946" y="1564640"/>
            <a:ext cx="11696054" cy="6128608"/>
          </a:xfrm>
        </p:spPr>
        <p:txBody>
          <a:bodyPr>
            <a:noAutofit/>
          </a:bodyPr>
          <a:lstStyle/>
          <a:p>
            <a:pPr marL="0" indent="0">
              <a:buNone/>
            </a:pPr>
            <a:r>
              <a:rPr lang="en-US" sz="1200" dirty="0">
                <a:latin typeface="Roboto" panose="02000000000000000000" pitchFamily="2" charset="0"/>
                <a:ea typeface="Roboto" panose="02000000000000000000" pitchFamily="2" charset="0"/>
              </a:rPr>
              <a:t>Menzies Foundation. (2023). </a:t>
            </a:r>
            <a:r>
              <a:rPr lang="en-US" sz="1200" i="1" dirty="0">
                <a:latin typeface="Roboto" panose="02000000000000000000" pitchFamily="2" charset="0"/>
                <a:ea typeface="Roboto" panose="02000000000000000000" pitchFamily="2" charset="0"/>
              </a:rPr>
              <a:t>Menzies Emerging Leaders Program</a:t>
            </a:r>
            <a:r>
              <a:rPr lang="en-US" sz="1200" dirty="0">
                <a:latin typeface="Roboto" panose="02000000000000000000" pitchFamily="2" charset="0"/>
                <a:ea typeface="Roboto" panose="02000000000000000000" pitchFamily="2" charset="0"/>
              </a:rPr>
              <a:t>. Retrieved from </a:t>
            </a:r>
            <a:r>
              <a:rPr lang="en-US" sz="1200" dirty="0">
                <a:latin typeface="Roboto" panose="02000000000000000000" pitchFamily="2" charset="0"/>
                <a:ea typeface="Roboto" panose="02000000000000000000" pitchFamily="2" charset="0"/>
                <a:hlinkClick r:id="rId2"/>
              </a:rPr>
              <a:t>https://www.menziesfoundation.org.au/2023melpvoice/</a:t>
            </a:r>
            <a:r>
              <a:rPr lang="en-US" sz="1200" dirty="0">
                <a:latin typeface="Roboto" panose="02000000000000000000" pitchFamily="2" charset="0"/>
                <a:ea typeface="Roboto" panose="02000000000000000000" pitchFamily="2" charset="0"/>
              </a:rPr>
              <a:t> </a:t>
            </a:r>
          </a:p>
          <a:p>
            <a:pPr marL="0" indent="0">
              <a:buNone/>
            </a:pPr>
            <a:r>
              <a:rPr lang="en-US" sz="1200" dirty="0">
                <a:latin typeface="Roboto" panose="02000000000000000000" pitchFamily="2" charset="0"/>
                <a:ea typeface="Roboto" panose="02000000000000000000" pitchFamily="2" charset="0"/>
              </a:rPr>
              <a:t>Middleton, R. (2005). </a:t>
            </a:r>
            <a:r>
              <a:rPr lang="en-US" sz="1200" i="1" dirty="0">
                <a:latin typeface="Roboto" panose="02000000000000000000" pitchFamily="2" charset="0"/>
                <a:ea typeface="Roboto" panose="02000000000000000000" pitchFamily="2" charset="0"/>
              </a:rPr>
              <a:t>The liberating image: The Imago Dei in Genesis 1</a:t>
            </a:r>
            <a:r>
              <a:rPr lang="en-US" sz="1200" dirty="0">
                <a:latin typeface="Roboto" panose="02000000000000000000" pitchFamily="2" charset="0"/>
                <a:ea typeface="Roboto" panose="02000000000000000000" pitchFamily="2" charset="0"/>
              </a:rPr>
              <a:t>. Brazos Press. </a:t>
            </a:r>
          </a:p>
          <a:p>
            <a:pPr marL="0" indent="0">
              <a:buNone/>
            </a:pPr>
            <a:r>
              <a:rPr lang="en-US" sz="1200" dirty="0">
                <a:latin typeface="Roboto" panose="02000000000000000000" pitchFamily="2" charset="0"/>
                <a:ea typeface="Roboto" panose="02000000000000000000" pitchFamily="2" charset="0"/>
              </a:rPr>
              <a:t>NSW Government. (2023). Strategies for differentiation. Retrieved from </a:t>
            </a:r>
            <a:r>
              <a:rPr lang="en-US" sz="1200" dirty="0">
                <a:latin typeface="Roboto" panose="02000000000000000000" pitchFamily="2" charset="0"/>
                <a:ea typeface="Roboto" panose="02000000000000000000" pitchFamily="2" charset="0"/>
                <a:hlinkClick r:id="rId3"/>
              </a:rPr>
              <a:t>https://education.nsw.gov.au/teaching-and-learning/professional-learning/teacher-quality-and-accreditation/strong-start-great-teachers/refining-practice/differentiating-learning/strategies-for-differentiation</a:t>
            </a:r>
            <a:r>
              <a:rPr lang="en-US" sz="1200" dirty="0">
                <a:latin typeface="Roboto" panose="02000000000000000000" pitchFamily="2" charset="0"/>
                <a:ea typeface="Roboto" panose="02000000000000000000" pitchFamily="2" charset="0"/>
              </a:rPr>
              <a:t> </a:t>
            </a:r>
          </a:p>
          <a:p>
            <a:pPr marL="0" indent="0">
              <a:buNone/>
            </a:pPr>
            <a:r>
              <a:rPr lang="en-US" sz="1200" dirty="0">
                <a:latin typeface="Roboto" panose="02000000000000000000" pitchFamily="2" charset="0"/>
                <a:ea typeface="Roboto" panose="02000000000000000000" pitchFamily="2" charset="0"/>
              </a:rPr>
              <a:t>NSW Government. (2023). </a:t>
            </a:r>
            <a:r>
              <a:rPr lang="en-US" sz="1200" i="1" dirty="0">
                <a:latin typeface="Roboto" panose="02000000000000000000" pitchFamily="2" charset="0"/>
                <a:ea typeface="Roboto" panose="02000000000000000000" pitchFamily="2" charset="0"/>
              </a:rPr>
              <a:t>Student wellbeing: Why student voice matters. </a:t>
            </a:r>
            <a:r>
              <a:rPr lang="en-US" sz="1200" dirty="0">
                <a:latin typeface="Roboto" panose="02000000000000000000" pitchFamily="2" charset="0"/>
                <a:ea typeface="Roboto" panose="02000000000000000000" pitchFamily="2" charset="0"/>
              </a:rPr>
              <a:t>Retrieved from </a:t>
            </a:r>
            <a:r>
              <a:rPr lang="en-US" sz="1200" dirty="0">
                <a:latin typeface="Roboto" panose="02000000000000000000" pitchFamily="2" charset="0"/>
                <a:ea typeface="Roboto" panose="02000000000000000000" pitchFamily="2" charset="0"/>
                <a:hlinkClick r:id="rId4"/>
              </a:rPr>
              <a:t>https://education.nsw.gov.au/student-wellbeing/student-voices/student-voice-and-leadership/why-student-voice-matters</a:t>
            </a:r>
            <a:r>
              <a:rPr lang="en-US" sz="1200" dirty="0">
                <a:latin typeface="Roboto" panose="02000000000000000000" pitchFamily="2" charset="0"/>
                <a:ea typeface="Roboto" panose="02000000000000000000" pitchFamily="2" charset="0"/>
              </a:rPr>
              <a:t> </a:t>
            </a:r>
          </a:p>
          <a:p>
            <a:pPr marL="0" indent="0">
              <a:buNone/>
            </a:pPr>
            <a:r>
              <a:rPr lang="en-US" sz="1200" dirty="0">
                <a:latin typeface="Roboto" panose="02000000000000000000" pitchFamily="2" charset="0"/>
                <a:ea typeface="Roboto" panose="02000000000000000000" pitchFamily="2" charset="0"/>
              </a:rPr>
              <a:t>Rayner, C. (2017). </a:t>
            </a:r>
            <a:r>
              <a:rPr lang="en-US" sz="1200" i="1" dirty="0">
                <a:latin typeface="Roboto" panose="02000000000000000000" pitchFamily="2" charset="0"/>
                <a:ea typeface="Roboto" panose="02000000000000000000" pitchFamily="2" charset="0"/>
              </a:rPr>
              <a:t>Video Learning Profiles (VLPs): Pilot study report. </a:t>
            </a:r>
            <a:r>
              <a:rPr lang="en-US" sz="1200" dirty="0">
                <a:latin typeface="Roboto" panose="02000000000000000000" pitchFamily="2" charset="0"/>
                <a:ea typeface="Roboto" panose="02000000000000000000" pitchFamily="2" charset="0"/>
              </a:rPr>
              <a:t>Tasmanian Department of Education, Professional Learning Institute. </a:t>
            </a:r>
            <a:r>
              <a:rPr lang="en-US" sz="1200" i="1" dirty="0">
                <a:latin typeface="Roboto" panose="02000000000000000000" pitchFamily="2" charset="0"/>
                <a:ea typeface="Roboto" panose="02000000000000000000" pitchFamily="2" charset="0"/>
              </a:rPr>
              <a:t>Electronic copies available on request. </a:t>
            </a:r>
            <a:endParaRPr lang="en-US" sz="1200" dirty="0">
              <a:latin typeface="Roboto" panose="02000000000000000000" pitchFamily="2" charset="0"/>
              <a:ea typeface="Roboto" panose="02000000000000000000" pitchFamily="2" charset="0"/>
            </a:endParaRPr>
          </a:p>
          <a:p>
            <a:pPr marL="0" indent="0">
              <a:buNone/>
            </a:pPr>
            <a:r>
              <a:rPr lang="en-US" sz="1200" dirty="0">
                <a:latin typeface="Roboto" panose="02000000000000000000" pitchFamily="2" charset="0"/>
                <a:ea typeface="Roboto" panose="02000000000000000000" pitchFamily="2" charset="0"/>
              </a:rPr>
              <a:t>Smith, D. I. (2009). </a:t>
            </a:r>
            <a:r>
              <a:rPr lang="en-US" sz="1200" i="1" dirty="0">
                <a:latin typeface="Roboto" panose="02000000000000000000" pitchFamily="2" charset="0"/>
                <a:ea typeface="Roboto" panose="02000000000000000000" pitchFamily="2" charset="0"/>
              </a:rPr>
              <a:t>Learning from the stranger: Christian faith and cultural diversity. </a:t>
            </a:r>
            <a:r>
              <a:rPr lang="en-US" sz="1200" dirty="0">
                <a:latin typeface="Roboto" panose="02000000000000000000" pitchFamily="2" charset="0"/>
                <a:ea typeface="Roboto" panose="02000000000000000000" pitchFamily="2" charset="0"/>
              </a:rPr>
              <a:t>Eerdmans.</a:t>
            </a:r>
          </a:p>
          <a:p>
            <a:pPr marL="0" indent="0">
              <a:buNone/>
            </a:pPr>
            <a:r>
              <a:rPr lang="en-US" sz="1200" dirty="0">
                <a:latin typeface="Roboto" panose="02000000000000000000" pitchFamily="2" charset="0"/>
                <a:ea typeface="Roboto" panose="02000000000000000000" pitchFamily="2" charset="0"/>
              </a:rPr>
              <a:t>Tasmanian Catholic Education Office. (2018). Gifted education support package. Retrieved from </a:t>
            </a:r>
            <a:r>
              <a:rPr lang="en-US" sz="1200" dirty="0">
                <a:latin typeface="Roboto" panose="02000000000000000000" pitchFamily="2" charset="0"/>
                <a:ea typeface="Roboto" panose="02000000000000000000" pitchFamily="2" charset="0"/>
                <a:hlinkClick r:id="rId5"/>
              </a:rPr>
              <a:t>https://www.tasgifted.com/wp-content/uploads/2018/09/Gifted-education-Support-Package-final.pdf</a:t>
            </a:r>
            <a:r>
              <a:rPr lang="en-US" sz="1200" dirty="0">
                <a:latin typeface="Roboto" panose="02000000000000000000" pitchFamily="2" charset="0"/>
                <a:ea typeface="Roboto" panose="02000000000000000000" pitchFamily="2" charset="0"/>
              </a:rPr>
              <a:t> </a:t>
            </a:r>
          </a:p>
          <a:p>
            <a:pPr marL="0" indent="0">
              <a:buNone/>
            </a:pPr>
            <a:r>
              <a:rPr lang="en-AU" sz="1200" dirty="0">
                <a:latin typeface="Roboto" panose="02000000000000000000" pitchFamily="2" charset="0"/>
                <a:ea typeface="Calibri" panose="020F0502020204030204" pitchFamily="34" charset="0"/>
              </a:rPr>
              <a:t>Tasmanian Department of Education. </a:t>
            </a:r>
            <a:r>
              <a:rPr lang="en-US" sz="1200" dirty="0">
                <a:latin typeface="Roboto" panose="02000000000000000000" pitchFamily="2" charset="0"/>
                <a:ea typeface="Calibri" panose="020F0502020204030204" pitchFamily="34" charset="0"/>
              </a:rPr>
              <a:t>(2016</a:t>
            </a:r>
            <a:r>
              <a:rPr lang="en-US" sz="1200" i="1" dirty="0">
                <a:latin typeface="Roboto" panose="02000000000000000000" pitchFamily="2" charset="0"/>
                <a:ea typeface="Calibri" panose="020F0502020204030204" pitchFamily="34" charset="0"/>
              </a:rPr>
              <a:t>). Good teaching: Differentiated classroom practice</a:t>
            </a:r>
            <a:r>
              <a:rPr lang="en-US" sz="1200" dirty="0">
                <a:latin typeface="Roboto" panose="02000000000000000000" pitchFamily="2" charset="0"/>
                <a:ea typeface="Calibri" panose="020F0502020204030204" pitchFamily="34" charset="0"/>
              </a:rPr>
              <a:t>. Retrieved from </a:t>
            </a:r>
            <a:r>
              <a:rPr lang="en-US" sz="1200" dirty="0">
                <a:latin typeface="Roboto" panose="02000000000000000000" pitchFamily="2" charset="0"/>
                <a:ea typeface="Calibri" panose="020F0502020204030204" pitchFamily="34" charset="0"/>
                <a:hlinkClick r:id="rId6"/>
              </a:rPr>
              <a:t>https://publicdocumentcentre.education.tas.gov.au/library/Shared%20Documents/Good-Teaching-Differentiated-Classroom-Practice-Learning-for-All.pdf</a:t>
            </a:r>
            <a:r>
              <a:rPr lang="en-US" sz="1200" dirty="0">
                <a:latin typeface="Roboto" panose="02000000000000000000" pitchFamily="2" charset="0"/>
                <a:ea typeface="Calibri" panose="020F0502020204030204" pitchFamily="34" charset="0"/>
              </a:rPr>
              <a:t>  </a:t>
            </a:r>
            <a:endParaRPr lang="en-US" sz="1200" dirty="0">
              <a:latin typeface="Roboto" panose="02000000000000000000" pitchFamily="2" charset="0"/>
              <a:ea typeface="Roboto" panose="02000000000000000000" pitchFamily="2" charset="0"/>
            </a:endParaRPr>
          </a:p>
          <a:p>
            <a:pPr marL="0" indent="0">
              <a:buNone/>
            </a:pPr>
            <a:r>
              <a:rPr lang="en-US" sz="1200" dirty="0">
                <a:latin typeface="Roboto" panose="02000000000000000000" pitchFamily="2" charset="0"/>
                <a:ea typeface="Roboto" panose="02000000000000000000" pitchFamily="2" charset="0"/>
              </a:rPr>
              <a:t>United Nations. (1990). </a:t>
            </a:r>
            <a:r>
              <a:rPr lang="en-US" sz="1200" i="1" dirty="0">
                <a:latin typeface="Roboto" panose="02000000000000000000" pitchFamily="2" charset="0"/>
                <a:ea typeface="Roboto" panose="02000000000000000000" pitchFamily="2" charset="0"/>
              </a:rPr>
              <a:t>United Nations Convention on the Rights of the Child. </a:t>
            </a:r>
            <a:r>
              <a:rPr lang="en-US" sz="1200" dirty="0">
                <a:latin typeface="Roboto" panose="02000000000000000000" pitchFamily="2" charset="0"/>
                <a:ea typeface="Roboto" panose="02000000000000000000" pitchFamily="2" charset="0"/>
              </a:rPr>
              <a:t>Retrieved from </a:t>
            </a:r>
            <a:r>
              <a:rPr lang="en-US" sz="1200" dirty="0">
                <a:latin typeface="Roboto" panose="02000000000000000000" pitchFamily="2" charset="0"/>
                <a:ea typeface="Roboto" panose="02000000000000000000" pitchFamily="2" charset="0"/>
                <a:hlinkClick r:id="rId7"/>
              </a:rPr>
              <a:t>https://www.unicef.org.au/united-nations-convention-on-the-rights-of-the-child</a:t>
            </a:r>
            <a:r>
              <a:rPr lang="en-US" sz="1200" dirty="0">
                <a:latin typeface="Roboto" panose="02000000000000000000" pitchFamily="2" charset="0"/>
                <a:ea typeface="Roboto" panose="02000000000000000000" pitchFamily="2" charset="0"/>
              </a:rPr>
              <a:t>  </a:t>
            </a:r>
          </a:p>
          <a:p>
            <a:pPr marL="0" indent="0">
              <a:buNone/>
            </a:pPr>
            <a:r>
              <a:rPr lang="en-US" sz="1200" dirty="0">
                <a:latin typeface="Roboto" panose="02000000000000000000" pitchFamily="2" charset="0"/>
                <a:ea typeface="Roboto" panose="02000000000000000000" pitchFamily="2" charset="0"/>
              </a:rPr>
              <a:t>Wright, N. T. (2008). </a:t>
            </a:r>
            <a:r>
              <a:rPr lang="en-US" sz="1200" i="1" dirty="0">
                <a:latin typeface="Roboto" panose="02000000000000000000" pitchFamily="2" charset="0"/>
                <a:ea typeface="Roboto" panose="02000000000000000000" pitchFamily="2" charset="0"/>
              </a:rPr>
              <a:t>Surprised by hope: Rethinking heaven, the resurrection, and the mission of the church</a:t>
            </a:r>
            <a:r>
              <a:rPr lang="en-US" sz="1200" dirty="0">
                <a:latin typeface="Roboto" panose="02000000000000000000" pitchFamily="2" charset="0"/>
                <a:ea typeface="Roboto" panose="02000000000000000000" pitchFamily="2" charset="0"/>
              </a:rPr>
              <a:t>. </a:t>
            </a:r>
            <a:r>
              <a:rPr lang="en-US" sz="1200" dirty="0" err="1">
                <a:latin typeface="Roboto" panose="02000000000000000000" pitchFamily="2" charset="0"/>
                <a:ea typeface="Roboto" panose="02000000000000000000" pitchFamily="2" charset="0"/>
              </a:rPr>
              <a:t>HarperOne</a:t>
            </a:r>
            <a:r>
              <a:rPr lang="en-US" sz="1200" dirty="0">
                <a:latin typeface="Roboto" panose="02000000000000000000" pitchFamily="2" charset="0"/>
                <a:ea typeface="Roboto" panose="02000000000000000000" pitchFamily="2" charset="0"/>
              </a:rPr>
              <a:t>. </a:t>
            </a:r>
          </a:p>
          <a:p>
            <a:pPr marL="0" indent="0">
              <a:buNone/>
            </a:pPr>
            <a:r>
              <a:rPr lang="en-US" sz="1200" dirty="0">
                <a:latin typeface="Roboto" panose="02000000000000000000" pitchFamily="2" charset="0"/>
                <a:ea typeface="Roboto" panose="02000000000000000000" pitchFamily="2" charset="0"/>
              </a:rPr>
              <a:t>Wright, N. T. (2015). Excursus on Paul’s use of Adam. In J.H. Walton, </a:t>
            </a:r>
            <a:r>
              <a:rPr lang="en-US" sz="1200" i="1" dirty="0">
                <a:latin typeface="Roboto" panose="02000000000000000000" pitchFamily="2" charset="0"/>
                <a:ea typeface="Roboto" panose="02000000000000000000" pitchFamily="2" charset="0"/>
              </a:rPr>
              <a:t>The lost world of Adam and Eve: Genesis 2-3 and the human origins debate. </a:t>
            </a:r>
            <a:r>
              <a:rPr lang="en-US" sz="1200" dirty="0">
                <a:latin typeface="Roboto" panose="02000000000000000000" pitchFamily="2" charset="0"/>
                <a:ea typeface="Roboto" panose="02000000000000000000" pitchFamily="2" charset="0"/>
              </a:rPr>
              <a:t>IVP Academic. Retrieved from </a:t>
            </a:r>
            <a:r>
              <a:rPr lang="en-US" sz="1200" dirty="0">
                <a:latin typeface="Roboto" panose="02000000000000000000" pitchFamily="2" charset="0"/>
                <a:ea typeface="Roboto" panose="02000000000000000000" pitchFamily="2" charset="0"/>
                <a:hlinkClick r:id="rId8"/>
              </a:rPr>
              <a:t>https://zoboko.com/text/9o0ejlnq/the-lost-world-of-adam-and-eve-genesis-2-3-and-the-human-origins-debate/55</a:t>
            </a:r>
            <a:r>
              <a:rPr lang="en-US" sz="1200" dirty="0">
                <a:latin typeface="Roboto" panose="02000000000000000000" pitchFamily="2" charset="0"/>
                <a:ea typeface="Roboto" panose="02000000000000000000" pitchFamily="2" charset="0"/>
              </a:rPr>
              <a:t>  </a:t>
            </a:r>
          </a:p>
          <a:p>
            <a:pPr marL="0" indent="0">
              <a:buNone/>
            </a:pPr>
            <a:r>
              <a:rPr lang="en-US" sz="1200" dirty="0">
                <a:latin typeface="Roboto" panose="02000000000000000000" pitchFamily="2" charset="0"/>
                <a:ea typeface="Roboto" panose="02000000000000000000" pitchFamily="2" charset="0"/>
              </a:rPr>
              <a:t>Youth Coalition of the Australian Capital Territory (2023). </a:t>
            </a:r>
            <a:r>
              <a:rPr lang="en-US" sz="1200" i="1" dirty="0">
                <a:latin typeface="Roboto" panose="02000000000000000000" pitchFamily="2" charset="0"/>
                <a:ea typeface="Roboto" panose="02000000000000000000" pitchFamily="2" charset="0"/>
              </a:rPr>
              <a:t>Ask us: Student voice in the ACT.</a:t>
            </a:r>
            <a:r>
              <a:rPr lang="en-US" sz="1200" dirty="0">
                <a:latin typeface="Roboto" panose="02000000000000000000" pitchFamily="2" charset="0"/>
                <a:ea typeface="Roboto" panose="02000000000000000000" pitchFamily="2" charset="0"/>
              </a:rPr>
              <a:t> Retrieved from </a:t>
            </a:r>
            <a:r>
              <a:rPr lang="en-US" sz="1200" dirty="0">
                <a:latin typeface="Roboto" panose="02000000000000000000" pitchFamily="2" charset="0"/>
                <a:ea typeface="Roboto" panose="02000000000000000000" pitchFamily="2" charset="0"/>
                <a:hlinkClick r:id="rId9"/>
              </a:rPr>
              <a:t>https://www.education.act.gov.au/__data/assets/pdf_file/0009/1251981/Student-Voice-Resource-Kit-Web.pdf</a:t>
            </a:r>
            <a:r>
              <a:rPr lang="en-US" sz="1200" dirty="0">
                <a:latin typeface="Roboto" panose="02000000000000000000" pitchFamily="2" charset="0"/>
                <a:ea typeface="Roboto" panose="02000000000000000000" pitchFamily="2" charset="0"/>
              </a:rPr>
              <a:t>   </a:t>
            </a:r>
          </a:p>
        </p:txBody>
      </p:sp>
      <p:sp>
        <p:nvSpPr>
          <p:cNvPr id="5" name="Title 3">
            <a:extLst>
              <a:ext uri="{FF2B5EF4-FFF2-40B4-BE49-F238E27FC236}">
                <a16:creationId xmlns:a16="http://schemas.microsoft.com/office/drawing/2014/main" id="{2FF04C4C-949D-B6D7-39BF-9CA58F1B9AE2}"/>
              </a:ext>
            </a:extLst>
          </p:cNvPr>
          <p:cNvSpPr>
            <a:spLocks noGrp="1"/>
          </p:cNvSpPr>
          <p:nvPr>
            <p:ph type="title"/>
          </p:nvPr>
        </p:nvSpPr>
        <p:spPr>
          <a:xfrm>
            <a:off x="495946" y="297393"/>
            <a:ext cx="11510006" cy="820208"/>
          </a:xfrm>
        </p:spPr>
        <p:txBody>
          <a:bodyPr>
            <a:normAutofit/>
          </a:bodyPr>
          <a:lstStyle/>
          <a:p>
            <a:r>
              <a:rPr lang="en-AU" sz="4000" b="1" dirty="0">
                <a:latin typeface="Roboto Slab" pitchFamily="2" charset="0"/>
                <a:ea typeface="Roboto Slab" pitchFamily="2" charset="0"/>
              </a:rPr>
              <a:t>References (continued)</a:t>
            </a:r>
            <a:endParaRPr lang="en-AU" sz="4000" i="1" dirty="0">
              <a:latin typeface="Roboto Slab" pitchFamily="2" charset="0"/>
              <a:ea typeface="Roboto Slab" pitchFamily="2" charset="0"/>
            </a:endParaRPr>
          </a:p>
        </p:txBody>
      </p:sp>
    </p:spTree>
    <p:extLst>
      <p:ext uri="{BB962C8B-B14F-4D97-AF65-F5344CB8AC3E}">
        <p14:creationId xmlns:p14="http://schemas.microsoft.com/office/powerpoint/2010/main" val="217108982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BB363F-4484-D344-8473-2B4277CAEAAB}"/>
              </a:ext>
            </a:extLst>
          </p:cNvPr>
          <p:cNvPicPr>
            <a:picLocks noChangeAspect="1"/>
          </p:cNvPicPr>
          <p:nvPr/>
        </p:nvPicPr>
        <p:blipFill rotWithShape="1">
          <a:blip r:embed="rId3"/>
          <a:srcRect l="40404" t="10351" r="40447" b="53333"/>
          <a:stretch/>
        </p:blipFill>
        <p:spPr>
          <a:xfrm>
            <a:off x="0" y="0"/>
            <a:ext cx="4936437" cy="6858000"/>
          </a:xfrm>
          <a:prstGeom prst="rect">
            <a:avLst/>
          </a:prstGeom>
        </p:spPr>
      </p:pic>
      <p:sp>
        <p:nvSpPr>
          <p:cNvPr id="4" name="Content Placeholder 2">
            <a:extLst>
              <a:ext uri="{FF2B5EF4-FFF2-40B4-BE49-F238E27FC236}">
                <a16:creationId xmlns:a16="http://schemas.microsoft.com/office/drawing/2014/main" id="{42CCDFE3-EFC1-3177-7B0A-8A76F6B18B87}"/>
              </a:ext>
            </a:extLst>
          </p:cNvPr>
          <p:cNvSpPr txBox="1">
            <a:spLocks/>
          </p:cNvSpPr>
          <p:nvPr/>
        </p:nvSpPr>
        <p:spPr>
          <a:xfrm>
            <a:off x="5281863" y="0"/>
            <a:ext cx="6617370" cy="685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dirty="0">
              <a:latin typeface="Roboto" panose="02000000000000000000" pitchFamily="2" charset="0"/>
              <a:ea typeface="Roboto" panose="02000000000000000000" pitchFamily="2" charset="0"/>
            </a:endParaRPr>
          </a:p>
          <a:p>
            <a:pPr marL="0" indent="0">
              <a:buFont typeface="Arial" panose="020B0604020202020204" pitchFamily="34" charset="0"/>
              <a:buNone/>
            </a:pPr>
            <a:r>
              <a:rPr lang="en-US" sz="4000" dirty="0">
                <a:latin typeface="Roboto" panose="02000000000000000000" pitchFamily="2" charset="0"/>
                <a:ea typeface="Roboto" panose="02000000000000000000" pitchFamily="2" charset="0"/>
              </a:rPr>
              <a:t>“Having a voice is a fundamental aspect of the human experience – the power to express oneself, be heard, and to contribute to those decisions that impact one’s life.”</a:t>
            </a:r>
          </a:p>
          <a:p>
            <a:pPr marL="0" indent="0">
              <a:buFont typeface="Arial" panose="020B0604020202020204" pitchFamily="34" charset="0"/>
              <a:buNone/>
            </a:pPr>
            <a:endParaRPr lang="en-US" b="1" dirty="0">
              <a:latin typeface="Roboto" panose="02000000000000000000" pitchFamily="2" charset="0"/>
              <a:ea typeface="Roboto" panose="02000000000000000000" pitchFamily="2" charset="0"/>
            </a:endParaRPr>
          </a:p>
          <a:p>
            <a:pPr marL="0" indent="0">
              <a:buFont typeface="Arial" panose="020B0604020202020204" pitchFamily="34" charset="0"/>
              <a:buNone/>
            </a:pPr>
            <a:r>
              <a:rPr lang="en-US" b="1" dirty="0">
                <a:latin typeface="Roboto" panose="02000000000000000000" pitchFamily="2" charset="0"/>
                <a:ea typeface="Roboto" panose="02000000000000000000" pitchFamily="2" charset="0"/>
              </a:rPr>
              <a:t>(Menzies Foundation, 2023)</a:t>
            </a:r>
          </a:p>
          <a:p>
            <a:pPr marL="514350" indent="-514350">
              <a:buFont typeface="Arial" panose="020B0604020202020204" pitchFamily="34" charset="0"/>
              <a:buAutoNum type="arabicPeriod"/>
            </a:pPr>
            <a:endParaRPr lang="en-AU" dirty="0">
              <a:latin typeface="Roboto" panose="02000000000000000000" pitchFamily="2" charset="0"/>
              <a:ea typeface="Roboto" panose="02000000000000000000" pitchFamily="2" charset="0"/>
            </a:endParaRPr>
          </a:p>
          <a:p>
            <a:pPr marL="514350" indent="-514350">
              <a:buFont typeface="Arial" panose="020B0604020202020204" pitchFamily="34" charset="0"/>
              <a:buAutoNum type="arabicPeriod"/>
            </a:pPr>
            <a:endParaRPr lang="en-AU" dirty="0">
              <a:latin typeface="Roboto" panose="02000000000000000000" pitchFamily="2" charset="0"/>
              <a:ea typeface="Roboto" panose="02000000000000000000" pitchFamily="2" charset="0"/>
            </a:endParaRPr>
          </a:p>
          <a:p>
            <a:pPr marL="514350" indent="-514350">
              <a:buFont typeface="Arial" panose="020B0604020202020204" pitchFamily="34" charset="0"/>
              <a:buAutoNum type="arabicPeriod"/>
            </a:pPr>
            <a:endParaRPr lang="en-AU"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3695584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FFA76C-7D64-7997-A50F-EF267ADC07C9}"/>
              </a:ext>
            </a:extLst>
          </p:cNvPr>
          <p:cNvSpPr>
            <a:spLocks noGrp="1"/>
          </p:cNvSpPr>
          <p:nvPr>
            <p:ph type="title"/>
          </p:nvPr>
        </p:nvSpPr>
        <p:spPr>
          <a:xfrm>
            <a:off x="637953" y="553225"/>
            <a:ext cx="11405193" cy="1325563"/>
          </a:xfrm>
        </p:spPr>
        <p:txBody>
          <a:bodyPr>
            <a:normAutofit/>
          </a:bodyPr>
          <a:lstStyle/>
          <a:p>
            <a:r>
              <a:rPr lang="en-AU" sz="4000" b="1" dirty="0">
                <a:latin typeface="Roboto Slab" pitchFamily="2" charset="0"/>
                <a:ea typeface="Roboto Slab" pitchFamily="2" charset="0"/>
              </a:rPr>
              <a:t>Research has shown that student voice can:</a:t>
            </a:r>
          </a:p>
        </p:txBody>
      </p:sp>
      <p:sp>
        <p:nvSpPr>
          <p:cNvPr id="6" name="Content Placeholder 5">
            <a:extLst>
              <a:ext uri="{FF2B5EF4-FFF2-40B4-BE49-F238E27FC236}">
                <a16:creationId xmlns:a16="http://schemas.microsoft.com/office/drawing/2014/main" id="{F79AF66D-B70E-7380-997A-FFB8FC9AFA7E}"/>
              </a:ext>
            </a:extLst>
          </p:cNvPr>
          <p:cNvSpPr>
            <a:spLocks noGrp="1"/>
          </p:cNvSpPr>
          <p:nvPr>
            <p:ph idx="1"/>
          </p:nvPr>
        </p:nvSpPr>
        <p:spPr>
          <a:xfrm>
            <a:off x="783733" y="1726758"/>
            <a:ext cx="5415048" cy="4351338"/>
          </a:xfrm>
        </p:spPr>
        <p:txBody>
          <a:bodyPr>
            <a:normAutofit fontScale="85000" lnSpcReduction="20000"/>
          </a:bodyPr>
          <a:lstStyle/>
          <a:p>
            <a:pPr>
              <a:lnSpc>
                <a:spcPct val="200000"/>
              </a:lnSpc>
            </a:pPr>
            <a:r>
              <a:rPr lang="en-US" dirty="0">
                <a:latin typeface="Roboto" panose="02000000000000000000" pitchFamily="2" charset="0"/>
                <a:ea typeface="Roboto" panose="02000000000000000000" pitchFamily="2" charset="0"/>
              </a:rPr>
              <a:t>Improve student wellbeing</a:t>
            </a:r>
          </a:p>
          <a:p>
            <a:pPr>
              <a:lnSpc>
                <a:spcPct val="200000"/>
              </a:lnSpc>
            </a:pPr>
            <a:r>
              <a:rPr lang="en-US" dirty="0">
                <a:latin typeface="Roboto" panose="02000000000000000000" pitchFamily="2" charset="0"/>
                <a:ea typeface="Roboto" panose="02000000000000000000" pitchFamily="2" charset="0"/>
              </a:rPr>
              <a:t>Improve student engagement</a:t>
            </a:r>
          </a:p>
          <a:p>
            <a:pPr>
              <a:lnSpc>
                <a:spcPct val="200000"/>
              </a:lnSpc>
            </a:pPr>
            <a:r>
              <a:rPr lang="en-US" dirty="0">
                <a:latin typeface="Roboto" panose="02000000000000000000" pitchFamily="2" charset="0"/>
                <a:ea typeface="Roboto" panose="02000000000000000000" pitchFamily="2" charset="0"/>
              </a:rPr>
              <a:t>Develop students’ personal and social capabilities</a:t>
            </a:r>
          </a:p>
          <a:p>
            <a:pPr>
              <a:lnSpc>
                <a:spcPct val="200000"/>
              </a:lnSpc>
            </a:pPr>
            <a:r>
              <a:rPr lang="en-US" dirty="0">
                <a:latin typeface="Roboto" panose="02000000000000000000" pitchFamily="2" charset="0"/>
                <a:ea typeface="Roboto" panose="02000000000000000000" pitchFamily="2" charset="0"/>
              </a:rPr>
              <a:t>Encourage collaboration between students and their teachers</a:t>
            </a:r>
          </a:p>
        </p:txBody>
      </p:sp>
      <p:sp>
        <p:nvSpPr>
          <p:cNvPr id="2" name="Content Placeholder 5">
            <a:extLst>
              <a:ext uri="{FF2B5EF4-FFF2-40B4-BE49-F238E27FC236}">
                <a16:creationId xmlns:a16="http://schemas.microsoft.com/office/drawing/2014/main" id="{9F84DDDE-C023-535C-03C9-30871D34C6A0}"/>
              </a:ext>
            </a:extLst>
          </p:cNvPr>
          <p:cNvSpPr txBox="1">
            <a:spLocks/>
          </p:cNvSpPr>
          <p:nvPr/>
        </p:nvSpPr>
        <p:spPr>
          <a:xfrm>
            <a:off x="6095999" y="1726758"/>
            <a:ext cx="5780567"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r>
              <a:rPr lang="en-US" dirty="0">
                <a:latin typeface="Roboto" panose="02000000000000000000" pitchFamily="2" charset="0"/>
                <a:ea typeface="Roboto" panose="02000000000000000000" pitchFamily="2" charset="0"/>
              </a:rPr>
              <a:t>Create and maintain a positive  environment and school culture</a:t>
            </a:r>
          </a:p>
          <a:p>
            <a:pPr>
              <a:lnSpc>
                <a:spcPct val="200000"/>
              </a:lnSpc>
            </a:pPr>
            <a:r>
              <a:rPr lang="en-US" dirty="0">
                <a:latin typeface="Roboto" panose="02000000000000000000" pitchFamily="2" charset="0"/>
                <a:ea typeface="Roboto" panose="02000000000000000000" pitchFamily="2" charset="0"/>
              </a:rPr>
              <a:t>Build respectful relationships, connections and belonging</a:t>
            </a:r>
          </a:p>
          <a:p>
            <a:pPr>
              <a:lnSpc>
                <a:spcPct val="200000"/>
              </a:lnSpc>
            </a:pPr>
            <a:r>
              <a:rPr lang="en-US" dirty="0">
                <a:latin typeface="Roboto" panose="02000000000000000000" pitchFamily="2" charset="0"/>
                <a:ea typeface="Roboto" panose="02000000000000000000" pitchFamily="2" charset="0"/>
              </a:rPr>
              <a:t>Lead to positive whole school changes</a:t>
            </a:r>
          </a:p>
          <a:p>
            <a:pPr>
              <a:lnSpc>
                <a:spcPct val="200000"/>
              </a:lnSpc>
            </a:pPr>
            <a:r>
              <a:rPr lang="en-US" dirty="0">
                <a:latin typeface="Roboto" panose="02000000000000000000" pitchFamily="2" charset="0"/>
                <a:ea typeface="Roboto" panose="02000000000000000000" pitchFamily="2" charset="0"/>
              </a:rPr>
              <a:t>Promote civic engagement</a:t>
            </a:r>
          </a:p>
        </p:txBody>
      </p:sp>
    </p:spTree>
    <p:extLst>
      <p:ext uri="{BB962C8B-B14F-4D97-AF65-F5344CB8AC3E}">
        <p14:creationId xmlns:p14="http://schemas.microsoft.com/office/powerpoint/2010/main" val="1269385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8C6A-C853-325C-41A5-CB5875A33A5B}"/>
              </a:ext>
            </a:extLst>
          </p:cNvPr>
          <p:cNvSpPr>
            <a:spLocks noGrp="1"/>
          </p:cNvSpPr>
          <p:nvPr>
            <p:ph type="title"/>
          </p:nvPr>
        </p:nvSpPr>
        <p:spPr>
          <a:xfrm>
            <a:off x="838200" y="2496142"/>
            <a:ext cx="10515600" cy="1325563"/>
          </a:xfrm>
        </p:spPr>
        <p:txBody>
          <a:bodyPr>
            <a:noAutofit/>
          </a:bodyPr>
          <a:lstStyle/>
          <a:p>
            <a:pPr algn="ctr"/>
            <a:r>
              <a:rPr lang="en-AU" sz="6600" dirty="0">
                <a:latin typeface="Roboto Slab" pitchFamily="2" charset="0"/>
                <a:ea typeface="Roboto Slab" pitchFamily="2" charset="0"/>
              </a:rPr>
              <a:t>Student voice is a </a:t>
            </a:r>
            <a:r>
              <a:rPr lang="en-AU" sz="6600" i="1" dirty="0">
                <a:latin typeface="Roboto Slab" pitchFamily="2" charset="0"/>
                <a:ea typeface="Roboto Slab" pitchFamily="2" charset="0"/>
              </a:rPr>
              <a:t>means</a:t>
            </a:r>
            <a:r>
              <a:rPr lang="en-AU" sz="6600" dirty="0">
                <a:latin typeface="Roboto Slab" pitchFamily="2" charset="0"/>
                <a:ea typeface="Roboto Slab" pitchFamily="2" charset="0"/>
              </a:rPr>
              <a:t> and an </a:t>
            </a:r>
            <a:r>
              <a:rPr lang="en-AU" sz="6600" i="1" dirty="0">
                <a:latin typeface="Roboto Slab" pitchFamily="2" charset="0"/>
                <a:ea typeface="Roboto Slab" pitchFamily="2" charset="0"/>
              </a:rPr>
              <a:t>end.</a:t>
            </a:r>
          </a:p>
        </p:txBody>
      </p:sp>
    </p:spTree>
    <p:extLst>
      <p:ext uri="{BB962C8B-B14F-4D97-AF65-F5344CB8AC3E}">
        <p14:creationId xmlns:p14="http://schemas.microsoft.com/office/powerpoint/2010/main" val="2958076394"/>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99B7B-5205-A11C-8C18-AF2686FFB65E}"/>
              </a:ext>
            </a:extLst>
          </p:cNvPr>
          <p:cNvSpPr>
            <a:spLocks noGrp="1"/>
          </p:cNvSpPr>
          <p:nvPr>
            <p:ph type="ctrTitle"/>
          </p:nvPr>
        </p:nvSpPr>
        <p:spPr>
          <a:xfrm>
            <a:off x="6757260" y="1022684"/>
            <a:ext cx="5250255" cy="5060401"/>
          </a:xfrm>
        </p:spPr>
        <p:txBody>
          <a:bodyPr>
            <a:noAutofit/>
          </a:bodyPr>
          <a:lstStyle/>
          <a:p>
            <a:r>
              <a:rPr lang="en-US" sz="4000" dirty="0">
                <a:latin typeface="Roboto" panose="02000000000000000000" pitchFamily="2" charset="0"/>
                <a:ea typeface="Roboto" panose="02000000000000000000" pitchFamily="2" charset="0"/>
              </a:rPr>
              <a:t>‘…the number one cornerstone of that work was the emphasis put upon the fact that all learners are </a:t>
            </a:r>
            <a:r>
              <a:rPr lang="en-US" sz="4000" dirty="0">
                <a:solidFill>
                  <a:srgbClr val="FFC000"/>
                </a:solidFill>
                <a:latin typeface="Roboto" panose="02000000000000000000" pitchFamily="2" charset="0"/>
                <a:ea typeface="Roboto" panose="02000000000000000000" pitchFamily="2" charset="0"/>
              </a:rPr>
              <a:t>image-bearers</a:t>
            </a:r>
            <a:r>
              <a:rPr lang="en-US" sz="4000" dirty="0">
                <a:latin typeface="Roboto" panose="02000000000000000000" pitchFamily="2" charset="0"/>
                <a:ea typeface="Roboto" panose="02000000000000000000" pitchFamily="2" charset="0"/>
              </a:rPr>
              <a:t> of God…’ </a:t>
            </a:r>
            <a:br>
              <a:rPr lang="en-US" sz="4000" dirty="0">
                <a:latin typeface="Roboto" panose="02000000000000000000" pitchFamily="2" charset="0"/>
                <a:ea typeface="Roboto" panose="02000000000000000000" pitchFamily="2" charset="0"/>
              </a:rPr>
            </a:br>
            <a:br>
              <a:rPr lang="en-US" sz="4000" dirty="0">
                <a:latin typeface="Roboto" panose="02000000000000000000" pitchFamily="2" charset="0"/>
                <a:ea typeface="Roboto" panose="02000000000000000000" pitchFamily="2" charset="0"/>
              </a:rPr>
            </a:br>
            <a:r>
              <a:rPr lang="en-US" sz="4000" dirty="0">
                <a:latin typeface="Roboto" panose="02000000000000000000" pitchFamily="2" charset="0"/>
                <a:ea typeface="Roboto" panose="02000000000000000000" pitchFamily="2" charset="0"/>
              </a:rPr>
              <a:t>Graham (2022, p. 16)</a:t>
            </a:r>
            <a:endParaRPr lang="en-AU" sz="4000" dirty="0">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id="{5C75F85B-4971-D655-E59E-F2B406A41EBD}"/>
              </a:ext>
            </a:extLst>
          </p:cNvPr>
          <p:cNvPicPr>
            <a:picLocks noChangeAspect="1"/>
          </p:cNvPicPr>
          <p:nvPr/>
        </p:nvPicPr>
        <p:blipFill rotWithShape="1">
          <a:blip r:embed="rId3"/>
          <a:srcRect l="40698" t="16643" r="33300" b="49613"/>
          <a:stretch/>
        </p:blipFill>
        <p:spPr>
          <a:xfrm>
            <a:off x="619931" y="657963"/>
            <a:ext cx="5951150" cy="5657596"/>
          </a:xfrm>
          <a:prstGeom prst="rect">
            <a:avLst/>
          </a:prstGeom>
        </p:spPr>
      </p:pic>
    </p:spTree>
    <p:extLst>
      <p:ext uri="{BB962C8B-B14F-4D97-AF65-F5344CB8AC3E}">
        <p14:creationId xmlns:p14="http://schemas.microsoft.com/office/powerpoint/2010/main" val="1028436770"/>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32A80A1-C558-18FF-4F0B-86A4B494C6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6" t="1808" r="3119"/>
          <a:stretch/>
        </p:blipFill>
        <p:spPr bwMode="auto">
          <a:xfrm>
            <a:off x="3983063" y="0"/>
            <a:ext cx="42300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612209"/>
      </p:ext>
    </p:extLst>
  </p:cSld>
  <p:clrMapOvr>
    <a:masterClrMapping/>
  </p:clrMapOvr>
  <p:transition spd="slow">
    <p:fad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1949</TotalTime>
  <Words>3724</Words>
  <Application>Microsoft Macintosh PowerPoint</Application>
  <PresentationFormat>Widescreen</PresentationFormat>
  <Paragraphs>211</Paragraphs>
  <Slides>47</Slides>
  <Notes>39</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47</vt:i4>
      </vt:variant>
    </vt:vector>
  </HeadingPairs>
  <TitlesOfParts>
    <vt:vector size="61" baseType="lpstr">
      <vt:lpstr>-apple-system</vt:lpstr>
      <vt:lpstr>Arial</vt:lpstr>
      <vt:lpstr>Calibri</vt:lpstr>
      <vt:lpstr>Calibri Light</vt:lpstr>
      <vt:lpstr>omnes-pro</vt:lpstr>
      <vt:lpstr>Poppins</vt:lpstr>
      <vt:lpstr>Roboto</vt:lpstr>
      <vt:lpstr>Roboto Slab</vt:lpstr>
      <vt:lpstr>Roboto Slab Medium</vt:lpstr>
      <vt:lpstr>Times New Roman</vt:lpstr>
      <vt:lpstr>Office Theme</vt:lpstr>
      <vt:lpstr>1_Office Theme</vt:lpstr>
      <vt:lpstr>2_Office Theme</vt:lpstr>
      <vt:lpstr>3_Office Theme</vt:lpstr>
      <vt:lpstr>PowerPoint Presentation</vt:lpstr>
      <vt:lpstr>I thank God, our creator, for the Tasmanian Aboriginal people as the traditional custodians of this land.   I acknowledge and value their rich culture, history and strength. I pay respect to Elders – past, present and future.</vt:lpstr>
      <vt:lpstr>PowerPoint Presentation</vt:lpstr>
      <vt:lpstr>PowerPoint Presentation</vt:lpstr>
      <vt:lpstr>PowerPoint Presentation</vt:lpstr>
      <vt:lpstr>Research has shown that student voice can:</vt:lpstr>
      <vt:lpstr>Student voice is a means and an end.</vt:lpstr>
      <vt:lpstr>‘…the number one cornerstone of that work was the emphasis put upon the fact that all learners are image-bearers of God…’   Graham (2022, p. 16)</vt:lpstr>
      <vt:lpstr>PowerPoint Presentation</vt:lpstr>
      <vt:lpstr>PowerPoint Presentation</vt:lpstr>
      <vt:lpstr>imago Dei  = humanity as God’s image</vt:lpstr>
      <vt:lpstr>Three things the imago Dei  teaches us about God</vt:lpstr>
      <vt:lpstr>Three main interpretations of the imago Dei</vt:lpstr>
      <vt:lpstr>‘The image is a vocation, a calling. It is the call to be an angled mirror, reflecting God’s wise order into the world and reflecting the praises of all creation back to the Creator. That is what it means to be the royal priesthood: looking after God’s world is the royal bit, summing up creation’s praise is the priestly bit. And the image is, of course, the final thing that is put into the temple.”   N. T. Wright (2015, p. 175)</vt:lpstr>
      <vt:lpstr>‘image’ same word as ‘idol’</vt:lpstr>
      <vt:lpstr>Three essential features of the imago Dei</vt:lpstr>
      <vt:lpstr>Three key implications of the imago Dei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References (continued)</vt:lpstr>
    </vt:vector>
  </TitlesOfParts>
  <Company>CST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voice</dc:title>
  <dc:creator>Chris Rayner</dc:creator>
  <cp:lastModifiedBy>Louise Gunther</cp:lastModifiedBy>
  <cp:revision>78</cp:revision>
  <dcterms:created xsi:type="dcterms:W3CDTF">2023-06-21T03:59:12Z</dcterms:created>
  <dcterms:modified xsi:type="dcterms:W3CDTF">2023-07-31T04:35:33Z</dcterms:modified>
</cp:coreProperties>
</file>