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94" r:id="rId5"/>
    <p:sldId id="295" r:id="rId6"/>
    <p:sldId id="260" r:id="rId7"/>
    <p:sldId id="261" r:id="rId8"/>
    <p:sldId id="262" r:id="rId9"/>
    <p:sldId id="257" r:id="rId10"/>
    <p:sldId id="264" r:id="rId11"/>
    <p:sldId id="314" r:id="rId12"/>
    <p:sldId id="265" r:id="rId13"/>
    <p:sldId id="266" r:id="rId14"/>
    <p:sldId id="267" r:id="rId15"/>
    <p:sldId id="268" r:id="rId16"/>
    <p:sldId id="269" r:id="rId17"/>
    <p:sldId id="270" r:id="rId18"/>
    <p:sldId id="272" r:id="rId19"/>
    <p:sldId id="297" r:id="rId20"/>
    <p:sldId id="296" r:id="rId21"/>
    <p:sldId id="298" r:id="rId22"/>
    <p:sldId id="299" r:id="rId23"/>
    <p:sldId id="274" r:id="rId24"/>
    <p:sldId id="273" r:id="rId25"/>
    <p:sldId id="301" r:id="rId26"/>
    <p:sldId id="275" r:id="rId27"/>
    <p:sldId id="300" r:id="rId28"/>
    <p:sldId id="302" r:id="rId29"/>
    <p:sldId id="323" r:id="rId30"/>
    <p:sldId id="334" r:id="rId31"/>
    <p:sldId id="271" r:id="rId32"/>
    <p:sldId id="277" r:id="rId33"/>
    <p:sldId id="278" r:id="rId34"/>
    <p:sldId id="279" r:id="rId35"/>
    <p:sldId id="280" r:id="rId36"/>
    <p:sldId id="303" r:id="rId37"/>
    <p:sldId id="304" r:id="rId38"/>
    <p:sldId id="305" r:id="rId39"/>
    <p:sldId id="306" r:id="rId40"/>
    <p:sldId id="307" r:id="rId41"/>
    <p:sldId id="308" r:id="rId42"/>
    <p:sldId id="310" r:id="rId43"/>
    <p:sldId id="288" r:id="rId44"/>
    <p:sldId id="309" r:id="rId45"/>
    <p:sldId id="281" r:id="rId46"/>
    <p:sldId id="283" r:id="rId47"/>
    <p:sldId id="284" r:id="rId48"/>
    <p:sldId id="286" r:id="rId49"/>
    <p:sldId id="285" r:id="rId50"/>
    <p:sldId id="324" r:id="rId51"/>
    <p:sldId id="287" r:id="rId52"/>
    <p:sldId id="311" r:id="rId53"/>
    <p:sldId id="312" r:id="rId54"/>
    <p:sldId id="322" r:id="rId55"/>
    <p:sldId id="289" r:id="rId56"/>
    <p:sldId id="290" r:id="rId57"/>
    <p:sldId id="315" r:id="rId58"/>
    <p:sldId id="329" r:id="rId59"/>
    <p:sldId id="313" r:id="rId60"/>
    <p:sldId id="316" r:id="rId61"/>
    <p:sldId id="292" r:id="rId62"/>
    <p:sldId id="325" r:id="rId63"/>
    <p:sldId id="291" r:id="rId64"/>
    <p:sldId id="326" r:id="rId65"/>
    <p:sldId id="317" r:id="rId66"/>
    <p:sldId id="318" r:id="rId67"/>
    <p:sldId id="327" r:id="rId68"/>
    <p:sldId id="328" r:id="rId69"/>
    <p:sldId id="319" r:id="rId70"/>
    <p:sldId id="333" r:id="rId71"/>
    <p:sldId id="330" r:id="rId72"/>
    <p:sldId id="331" r:id="rId73"/>
    <p:sldId id="332" r:id="rId74"/>
    <p:sldId id="320" r:id="rId75"/>
    <p:sldId id="321"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2446A8-DE9C-46AE-A251-1CF2CF8D8AE3}" v="958" dt="2023-07-29T03:51:36.1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065EB2-AC54-4EE6-82BD-C0CB4C84E1C6}"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5E6951CC-D602-40FF-BD00-D3DFA815ECFA}">
      <dgm:prSet custT="1"/>
      <dgm:spPr/>
      <dgm:t>
        <a:bodyPr/>
        <a:lstStyle/>
        <a:p>
          <a:pPr>
            <a:lnSpc>
              <a:spcPct val="100000"/>
            </a:lnSpc>
          </a:pPr>
          <a:r>
            <a:rPr lang="en-AU" sz="1800" dirty="0"/>
            <a:t>Does running a Breakfast Club at school change students’ wellbeing in any way? And how would you know?</a:t>
          </a:r>
          <a:endParaRPr lang="en-US" sz="1800" dirty="0"/>
        </a:p>
      </dgm:t>
    </dgm:pt>
    <dgm:pt modelId="{39CFE57D-FCA6-490B-9C04-5A05285AE732}" type="parTrans" cxnId="{A60918FB-C3B9-4671-9A45-A1397D7DBB66}">
      <dgm:prSet/>
      <dgm:spPr/>
      <dgm:t>
        <a:bodyPr/>
        <a:lstStyle/>
        <a:p>
          <a:endParaRPr lang="en-US"/>
        </a:p>
      </dgm:t>
    </dgm:pt>
    <dgm:pt modelId="{08D252E8-DFA5-424C-940C-BC0C35E2AE32}" type="sibTrans" cxnId="{A60918FB-C3B9-4671-9A45-A1397D7DBB66}">
      <dgm:prSet/>
      <dgm:spPr/>
      <dgm:t>
        <a:bodyPr/>
        <a:lstStyle/>
        <a:p>
          <a:endParaRPr lang="en-US"/>
        </a:p>
      </dgm:t>
    </dgm:pt>
    <dgm:pt modelId="{5DF8C197-5204-47AD-82E8-D341F46ABC54}">
      <dgm:prSet custT="1"/>
      <dgm:spPr/>
      <dgm:t>
        <a:bodyPr/>
        <a:lstStyle/>
        <a:p>
          <a:pPr>
            <a:lnSpc>
              <a:spcPct val="100000"/>
            </a:lnSpc>
          </a:pPr>
          <a:r>
            <a:rPr lang="en-AU" sz="1600" dirty="0"/>
            <a:t>Does running a 10-week program focused on strategies to improve mental health actually improve mental health of the students? Or do those who already have strong mental health benefit the most – i.e., the rich get richer, and the poor get poorer?</a:t>
          </a:r>
          <a:endParaRPr lang="en-US" sz="1600" dirty="0"/>
        </a:p>
      </dgm:t>
    </dgm:pt>
    <dgm:pt modelId="{0A0654CF-43FF-477C-B078-3E0497FF4BC0}" type="parTrans" cxnId="{1DADD079-F1E1-4C21-A7A4-47F2AECD7B32}">
      <dgm:prSet/>
      <dgm:spPr/>
      <dgm:t>
        <a:bodyPr/>
        <a:lstStyle/>
        <a:p>
          <a:endParaRPr lang="en-US"/>
        </a:p>
      </dgm:t>
    </dgm:pt>
    <dgm:pt modelId="{AD9954E9-F529-4C80-9E39-91F79D89BA2F}" type="sibTrans" cxnId="{1DADD079-F1E1-4C21-A7A4-47F2AECD7B32}">
      <dgm:prSet/>
      <dgm:spPr/>
      <dgm:t>
        <a:bodyPr/>
        <a:lstStyle/>
        <a:p>
          <a:endParaRPr lang="en-US"/>
        </a:p>
      </dgm:t>
    </dgm:pt>
    <dgm:pt modelId="{E2F85878-F07A-4572-9E69-D2B95AE56A66}">
      <dgm:prSet/>
      <dgm:spPr/>
      <dgm:t>
        <a:bodyPr/>
        <a:lstStyle/>
        <a:p>
          <a:pPr>
            <a:lnSpc>
              <a:spcPct val="100000"/>
            </a:lnSpc>
          </a:pPr>
          <a:r>
            <a:rPr lang="en-AU" dirty="0"/>
            <a:t>Can you really teach someone to have gratitude? Or does it come with life experience?</a:t>
          </a:r>
          <a:endParaRPr lang="en-US" dirty="0"/>
        </a:p>
      </dgm:t>
    </dgm:pt>
    <dgm:pt modelId="{E7C91248-E490-4002-8E47-9BA34CD2645A}" type="parTrans" cxnId="{6A22B0AB-686E-41BB-91C5-485E48C24E94}">
      <dgm:prSet/>
      <dgm:spPr/>
      <dgm:t>
        <a:bodyPr/>
        <a:lstStyle/>
        <a:p>
          <a:endParaRPr lang="en-US"/>
        </a:p>
      </dgm:t>
    </dgm:pt>
    <dgm:pt modelId="{98394227-59FD-4FAA-B062-87E3233331F2}" type="sibTrans" cxnId="{6A22B0AB-686E-41BB-91C5-485E48C24E94}">
      <dgm:prSet/>
      <dgm:spPr/>
      <dgm:t>
        <a:bodyPr/>
        <a:lstStyle/>
        <a:p>
          <a:endParaRPr lang="en-US"/>
        </a:p>
      </dgm:t>
    </dgm:pt>
    <dgm:pt modelId="{4AD7EF4F-629E-48FF-BA75-E1E08B6BD398}" type="pres">
      <dgm:prSet presAssocID="{9C065EB2-AC54-4EE6-82BD-C0CB4C84E1C6}" presName="root" presStyleCnt="0">
        <dgm:presLayoutVars>
          <dgm:dir/>
          <dgm:resizeHandles val="exact"/>
        </dgm:presLayoutVars>
      </dgm:prSet>
      <dgm:spPr/>
    </dgm:pt>
    <dgm:pt modelId="{ADA9D705-9287-413A-8405-495299452F93}" type="pres">
      <dgm:prSet presAssocID="{5E6951CC-D602-40FF-BD00-D3DFA815ECFA}" presName="compNode" presStyleCnt="0"/>
      <dgm:spPr/>
    </dgm:pt>
    <dgm:pt modelId="{064DAED8-87A3-45F2-A387-1A6145F13FBC}" type="pres">
      <dgm:prSet presAssocID="{5E6951CC-D602-40FF-BD00-D3DFA815ECFA}" presName="iconRect" presStyleLbl="node1" presStyleIdx="0" presStyleCnt="3" custLinFactNeighborX="-2345" custLinFactNeighborY="-53728"/>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ffee"/>
        </a:ext>
      </dgm:extLst>
    </dgm:pt>
    <dgm:pt modelId="{7808C474-1442-4ED2-BA8B-68D7CF373F4F}" type="pres">
      <dgm:prSet presAssocID="{5E6951CC-D602-40FF-BD00-D3DFA815ECFA}" presName="spaceRect" presStyleCnt="0"/>
      <dgm:spPr/>
    </dgm:pt>
    <dgm:pt modelId="{41765BC6-8A70-492A-8FA9-A600227DAF65}" type="pres">
      <dgm:prSet presAssocID="{5E6951CC-D602-40FF-BD00-D3DFA815ECFA}" presName="textRect" presStyleLbl="revTx" presStyleIdx="0" presStyleCnt="3" custScaleY="117340" custLinFactNeighborX="-1267" custLinFactNeighborY="-16696">
        <dgm:presLayoutVars>
          <dgm:chMax val="1"/>
          <dgm:chPref val="1"/>
        </dgm:presLayoutVars>
      </dgm:prSet>
      <dgm:spPr/>
    </dgm:pt>
    <dgm:pt modelId="{A003E450-8C4C-421F-B22C-1B6D572E7F6C}" type="pres">
      <dgm:prSet presAssocID="{08D252E8-DFA5-424C-940C-BC0C35E2AE32}" presName="sibTrans" presStyleCnt="0"/>
      <dgm:spPr/>
    </dgm:pt>
    <dgm:pt modelId="{19DB1CB3-C2F6-4E7C-A20E-79CF433B4794}" type="pres">
      <dgm:prSet presAssocID="{5DF8C197-5204-47AD-82E8-D341F46ABC54}" presName="compNode" presStyleCnt="0"/>
      <dgm:spPr/>
    </dgm:pt>
    <dgm:pt modelId="{FD0A6C82-5DCE-4B82-B684-98C5D49EDAD5}" type="pres">
      <dgm:prSet presAssocID="{5DF8C197-5204-47AD-82E8-D341F46ABC54}" presName="iconRect" presStyleLbl="node1" presStyleIdx="1" presStyleCnt="3" custLinFactNeighborX="-4769" custLinFactNeighborY="-33778"/>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rain in head"/>
        </a:ext>
      </dgm:extLst>
    </dgm:pt>
    <dgm:pt modelId="{FA2E425A-7DFE-49FB-932E-BE05028F7EC2}" type="pres">
      <dgm:prSet presAssocID="{5DF8C197-5204-47AD-82E8-D341F46ABC54}" presName="spaceRect" presStyleCnt="0"/>
      <dgm:spPr/>
    </dgm:pt>
    <dgm:pt modelId="{434839D7-7E98-47CE-A7BE-D3C6A54F4076}" type="pres">
      <dgm:prSet presAssocID="{5DF8C197-5204-47AD-82E8-D341F46ABC54}" presName="textRect" presStyleLbl="revTx" presStyleIdx="1" presStyleCnt="3" custScaleX="107455" custScaleY="163191" custLinFactNeighborX="211" custLinFactNeighborY="8905">
        <dgm:presLayoutVars>
          <dgm:chMax val="1"/>
          <dgm:chPref val="1"/>
        </dgm:presLayoutVars>
      </dgm:prSet>
      <dgm:spPr/>
    </dgm:pt>
    <dgm:pt modelId="{88E08746-AA29-4365-B9FD-B3C2789191B4}" type="pres">
      <dgm:prSet presAssocID="{AD9954E9-F529-4C80-9E39-91F79D89BA2F}" presName="sibTrans" presStyleCnt="0"/>
      <dgm:spPr/>
    </dgm:pt>
    <dgm:pt modelId="{5D8D04E5-7045-41FB-AE55-1AC3F09C4334}" type="pres">
      <dgm:prSet presAssocID="{E2F85878-F07A-4572-9E69-D2B95AE56A66}" presName="compNode" presStyleCnt="0"/>
      <dgm:spPr/>
    </dgm:pt>
    <dgm:pt modelId="{69ACC60E-10D2-476A-B259-332513FDAD4B}" type="pres">
      <dgm:prSet presAssocID="{E2F85878-F07A-4572-9E69-D2B95AE56A66}" presName="iconRect" presStyleLbl="node1" presStyleIdx="2" presStyleCnt="3" custLinFactNeighborX="1876" custLinFactNeighborY="-42691"/>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ove Letter"/>
        </a:ext>
      </dgm:extLst>
    </dgm:pt>
    <dgm:pt modelId="{A286B824-A951-49F9-A775-AE377B011C1B}" type="pres">
      <dgm:prSet presAssocID="{E2F85878-F07A-4572-9E69-D2B95AE56A66}" presName="spaceRect" presStyleCnt="0"/>
      <dgm:spPr/>
    </dgm:pt>
    <dgm:pt modelId="{C00E2A38-93DE-46E7-B374-2B59286CCBE5}" type="pres">
      <dgm:prSet presAssocID="{E2F85878-F07A-4572-9E69-D2B95AE56A66}" presName="textRect" presStyleLbl="revTx" presStyleIdx="2" presStyleCnt="3" custLinFactNeighborY="-34298">
        <dgm:presLayoutVars>
          <dgm:chMax val="1"/>
          <dgm:chPref val="1"/>
        </dgm:presLayoutVars>
      </dgm:prSet>
      <dgm:spPr/>
    </dgm:pt>
  </dgm:ptLst>
  <dgm:cxnLst>
    <dgm:cxn modelId="{659E8523-79C0-4C19-A796-115DF43FF56E}" type="presOf" srcId="{9C065EB2-AC54-4EE6-82BD-C0CB4C84E1C6}" destId="{4AD7EF4F-629E-48FF-BA75-E1E08B6BD398}" srcOrd="0" destOrd="0" presId="urn:microsoft.com/office/officeart/2018/2/layout/IconLabelList"/>
    <dgm:cxn modelId="{C0A9C323-B405-4D0E-AD19-D4DAC9BE2FA1}" type="presOf" srcId="{5E6951CC-D602-40FF-BD00-D3DFA815ECFA}" destId="{41765BC6-8A70-492A-8FA9-A600227DAF65}" srcOrd="0" destOrd="0" presId="urn:microsoft.com/office/officeart/2018/2/layout/IconLabelList"/>
    <dgm:cxn modelId="{1DADD079-F1E1-4C21-A7A4-47F2AECD7B32}" srcId="{9C065EB2-AC54-4EE6-82BD-C0CB4C84E1C6}" destId="{5DF8C197-5204-47AD-82E8-D341F46ABC54}" srcOrd="1" destOrd="0" parTransId="{0A0654CF-43FF-477C-B078-3E0497FF4BC0}" sibTransId="{AD9954E9-F529-4C80-9E39-91F79D89BA2F}"/>
    <dgm:cxn modelId="{6A22B0AB-686E-41BB-91C5-485E48C24E94}" srcId="{9C065EB2-AC54-4EE6-82BD-C0CB4C84E1C6}" destId="{E2F85878-F07A-4572-9E69-D2B95AE56A66}" srcOrd="2" destOrd="0" parTransId="{E7C91248-E490-4002-8E47-9BA34CD2645A}" sibTransId="{98394227-59FD-4FAA-B062-87E3233331F2}"/>
    <dgm:cxn modelId="{985ADABC-710D-49D8-9158-C2EABE8F0DA0}" type="presOf" srcId="{5DF8C197-5204-47AD-82E8-D341F46ABC54}" destId="{434839D7-7E98-47CE-A7BE-D3C6A54F4076}" srcOrd="0" destOrd="0" presId="urn:microsoft.com/office/officeart/2018/2/layout/IconLabelList"/>
    <dgm:cxn modelId="{E3A361DA-289A-4920-8281-15AC867D27C9}" type="presOf" srcId="{E2F85878-F07A-4572-9E69-D2B95AE56A66}" destId="{C00E2A38-93DE-46E7-B374-2B59286CCBE5}" srcOrd="0" destOrd="0" presId="urn:microsoft.com/office/officeart/2018/2/layout/IconLabelList"/>
    <dgm:cxn modelId="{A60918FB-C3B9-4671-9A45-A1397D7DBB66}" srcId="{9C065EB2-AC54-4EE6-82BD-C0CB4C84E1C6}" destId="{5E6951CC-D602-40FF-BD00-D3DFA815ECFA}" srcOrd="0" destOrd="0" parTransId="{39CFE57D-FCA6-490B-9C04-5A05285AE732}" sibTransId="{08D252E8-DFA5-424C-940C-BC0C35E2AE32}"/>
    <dgm:cxn modelId="{0206E4C3-94E2-4EDA-9485-5649488B8BEE}" type="presParOf" srcId="{4AD7EF4F-629E-48FF-BA75-E1E08B6BD398}" destId="{ADA9D705-9287-413A-8405-495299452F93}" srcOrd="0" destOrd="0" presId="urn:microsoft.com/office/officeart/2018/2/layout/IconLabelList"/>
    <dgm:cxn modelId="{7481219B-C817-4394-9CE6-B6D1AA41F681}" type="presParOf" srcId="{ADA9D705-9287-413A-8405-495299452F93}" destId="{064DAED8-87A3-45F2-A387-1A6145F13FBC}" srcOrd="0" destOrd="0" presId="urn:microsoft.com/office/officeart/2018/2/layout/IconLabelList"/>
    <dgm:cxn modelId="{122A8B62-8145-4F59-975C-5ADAF4841C8D}" type="presParOf" srcId="{ADA9D705-9287-413A-8405-495299452F93}" destId="{7808C474-1442-4ED2-BA8B-68D7CF373F4F}" srcOrd="1" destOrd="0" presId="urn:microsoft.com/office/officeart/2018/2/layout/IconLabelList"/>
    <dgm:cxn modelId="{9E8E9215-8570-4558-9A98-6A6133475627}" type="presParOf" srcId="{ADA9D705-9287-413A-8405-495299452F93}" destId="{41765BC6-8A70-492A-8FA9-A600227DAF65}" srcOrd="2" destOrd="0" presId="urn:microsoft.com/office/officeart/2018/2/layout/IconLabelList"/>
    <dgm:cxn modelId="{1BBFCF1E-A3BC-404B-8085-88F3DB9BD055}" type="presParOf" srcId="{4AD7EF4F-629E-48FF-BA75-E1E08B6BD398}" destId="{A003E450-8C4C-421F-B22C-1B6D572E7F6C}" srcOrd="1" destOrd="0" presId="urn:microsoft.com/office/officeart/2018/2/layout/IconLabelList"/>
    <dgm:cxn modelId="{1F066675-5ED8-46CC-8140-3708316DB4AD}" type="presParOf" srcId="{4AD7EF4F-629E-48FF-BA75-E1E08B6BD398}" destId="{19DB1CB3-C2F6-4E7C-A20E-79CF433B4794}" srcOrd="2" destOrd="0" presId="urn:microsoft.com/office/officeart/2018/2/layout/IconLabelList"/>
    <dgm:cxn modelId="{EEBC79C6-035D-4123-A0E3-B4A3815C8F9A}" type="presParOf" srcId="{19DB1CB3-C2F6-4E7C-A20E-79CF433B4794}" destId="{FD0A6C82-5DCE-4B82-B684-98C5D49EDAD5}" srcOrd="0" destOrd="0" presId="urn:microsoft.com/office/officeart/2018/2/layout/IconLabelList"/>
    <dgm:cxn modelId="{B791D204-BF0B-4EA3-B893-01557F197C3A}" type="presParOf" srcId="{19DB1CB3-C2F6-4E7C-A20E-79CF433B4794}" destId="{FA2E425A-7DFE-49FB-932E-BE05028F7EC2}" srcOrd="1" destOrd="0" presId="urn:microsoft.com/office/officeart/2018/2/layout/IconLabelList"/>
    <dgm:cxn modelId="{5C3DD01D-DB0F-4ED9-BD44-EDCD769B48F6}" type="presParOf" srcId="{19DB1CB3-C2F6-4E7C-A20E-79CF433B4794}" destId="{434839D7-7E98-47CE-A7BE-D3C6A54F4076}" srcOrd="2" destOrd="0" presId="urn:microsoft.com/office/officeart/2018/2/layout/IconLabelList"/>
    <dgm:cxn modelId="{EC9CC1CA-1068-4B88-B362-DAD3B7B66902}" type="presParOf" srcId="{4AD7EF4F-629E-48FF-BA75-E1E08B6BD398}" destId="{88E08746-AA29-4365-B9FD-B3C2789191B4}" srcOrd="3" destOrd="0" presId="urn:microsoft.com/office/officeart/2018/2/layout/IconLabelList"/>
    <dgm:cxn modelId="{B8901EB9-9ACE-40F4-8661-D594A427327E}" type="presParOf" srcId="{4AD7EF4F-629E-48FF-BA75-E1E08B6BD398}" destId="{5D8D04E5-7045-41FB-AE55-1AC3F09C4334}" srcOrd="4" destOrd="0" presId="urn:microsoft.com/office/officeart/2018/2/layout/IconLabelList"/>
    <dgm:cxn modelId="{07F9E136-9EAA-4FC2-AD97-4F35BCF9F7A9}" type="presParOf" srcId="{5D8D04E5-7045-41FB-AE55-1AC3F09C4334}" destId="{69ACC60E-10D2-476A-B259-332513FDAD4B}" srcOrd="0" destOrd="0" presId="urn:microsoft.com/office/officeart/2018/2/layout/IconLabelList"/>
    <dgm:cxn modelId="{3737C247-D3D8-4C25-98C7-8A2ACB930849}" type="presParOf" srcId="{5D8D04E5-7045-41FB-AE55-1AC3F09C4334}" destId="{A286B824-A951-49F9-A775-AE377B011C1B}" srcOrd="1" destOrd="0" presId="urn:microsoft.com/office/officeart/2018/2/layout/IconLabelList"/>
    <dgm:cxn modelId="{DB3A3F57-83BE-43C5-BBAA-EEBD74BDBAF9}" type="presParOf" srcId="{5D8D04E5-7045-41FB-AE55-1AC3F09C4334}" destId="{C00E2A38-93DE-46E7-B374-2B59286CCBE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DAED8-87A3-45F2-A387-1A6145F13FBC}">
      <dsp:nvSpPr>
        <dsp:cNvPr id="0" name=""/>
        <dsp:cNvSpPr/>
      </dsp:nvSpPr>
      <dsp:spPr>
        <a:xfrm>
          <a:off x="972658" y="524607"/>
          <a:ext cx="1282317" cy="1282317"/>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765BC6-8A70-492A-8FA9-A600227DAF65}">
      <dsp:nvSpPr>
        <dsp:cNvPr id="0" name=""/>
        <dsp:cNvSpPr/>
      </dsp:nvSpPr>
      <dsp:spPr>
        <a:xfrm>
          <a:off x="182986" y="2626469"/>
          <a:ext cx="2849595" cy="1461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AU" sz="1800" kern="1200" dirty="0"/>
            <a:t>Does running a Breakfast Club at school change students’ wellbeing in any way? And how would you know?</a:t>
          </a:r>
          <a:endParaRPr lang="en-US" sz="1800" kern="1200" dirty="0"/>
        </a:p>
      </dsp:txBody>
      <dsp:txXfrm>
        <a:off x="182986" y="2626469"/>
        <a:ext cx="2849595" cy="1461242"/>
      </dsp:txXfrm>
    </dsp:sp>
    <dsp:sp modelId="{FD0A6C82-5DCE-4B82-B684-98C5D49EDAD5}">
      <dsp:nvSpPr>
        <dsp:cNvPr id="0" name=""/>
        <dsp:cNvSpPr/>
      </dsp:nvSpPr>
      <dsp:spPr>
        <a:xfrm>
          <a:off x="4396068" y="637683"/>
          <a:ext cx="1282317" cy="1282317"/>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4839D7-7E98-47CE-A7BE-D3C6A54F4076}">
      <dsp:nvSpPr>
        <dsp:cNvPr id="0" name=""/>
        <dsp:cNvSpPr/>
      </dsp:nvSpPr>
      <dsp:spPr>
        <a:xfrm>
          <a:off x="3573377" y="2517041"/>
          <a:ext cx="3062032" cy="2032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AU" sz="1600" kern="1200" dirty="0"/>
            <a:t>Does running a 10-week program focused on strategies to improve mental health actually improve mental health of the students? Or do those who already have strong mental health benefit the most – i.e., the rich get richer, and the poor get poorer?</a:t>
          </a:r>
          <a:endParaRPr lang="en-US" sz="1600" kern="1200" dirty="0"/>
        </a:p>
      </dsp:txBody>
      <dsp:txXfrm>
        <a:off x="3573377" y="2517041"/>
        <a:ext cx="3062032" cy="2032228"/>
      </dsp:txXfrm>
    </dsp:sp>
    <dsp:sp modelId="{69ACC60E-10D2-476A-B259-332513FDAD4B}">
      <dsp:nvSpPr>
        <dsp:cNvPr id="0" name=""/>
        <dsp:cNvSpPr/>
      </dsp:nvSpPr>
      <dsp:spPr>
        <a:xfrm>
          <a:off x="7935772" y="720120"/>
          <a:ext cx="1282317" cy="1282317"/>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0E2A38-93DE-46E7-B374-2B59286CCBE5}">
      <dsp:nvSpPr>
        <dsp:cNvPr id="0" name=""/>
        <dsp:cNvSpPr/>
      </dsp:nvSpPr>
      <dsp:spPr>
        <a:xfrm>
          <a:off x="7128077" y="2569223"/>
          <a:ext cx="2849595" cy="1245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AU" sz="2000" kern="1200" dirty="0"/>
            <a:t>Can you really teach someone to have gratitude? Or does it come with life experience?</a:t>
          </a:r>
          <a:endParaRPr lang="en-US" sz="2000" kern="1200" dirty="0"/>
        </a:p>
      </dsp:txBody>
      <dsp:txXfrm>
        <a:off x="7128077" y="2569223"/>
        <a:ext cx="2849595" cy="124530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2417B-ECB5-5633-DAE0-ACADBB2C845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2B41178-A7CB-24FE-DAE5-398097BD0D4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103720614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884649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CF90A2-8A14-8BED-CA40-3DCE753D2B50}"/>
              </a:ext>
            </a:extLst>
          </p:cNvPr>
          <p:cNvSpPr>
            <a:spLocks noGrp="1"/>
          </p:cNvSpPr>
          <p:nvPr>
            <p:ph type="ctrTitle"/>
          </p:nvPr>
        </p:nvSpPr>
        <p:spPr>
          <a:xfrm>
            <a:off x="239484" y="643467"/>
            <a:ext cx="6531429" cy="4567137"/>
          </a:xfrm>
        </p:spPr>
        <p:txBody>
          <a:bodyPr>
            <a:normAutofit/>
          </a:bodyPr>
          <a:lstStyle/>
          <a:p>
            <a:pPr algn="l"/>
            <a:r>
              <a:rPr lang="en-AU" dirty="0">
                <a:latin typeface="Californian FB" panose="0207040306080B030204" pitchFamily="18" charset="0"/>
              </a:rPr>
              <a:t>If you want to improve Wellbeing, fix your culture first.</a:t>
            </a:r>
          </a:p>
        </p:txBody>
      </p:sp>
      <p:pic>
        <p:nvPicPr>
          <p:cNvPr id="4" name="Picture 3" descr="Colourful and modern motorway intersections">
            <a:extLst>
              <a:ext uri="{FF2B5EF4-FFF2-40B4-BE49-F238E27FC236}">
                <a16:creationId xmlns:a16="http://schemas.microsoft.com/office/drawing/2014/main" id="{2D2F6B8C-D940-4509-2B43-0324E2C9C97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543971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D4C678-7CBA-861D-D4AA-0C71C21DE483}"/>
              </a:ext>
            </a:extLst>
          </p:cNvPr>
          <p:cNvSpPr>
            <a:spLocks noGrp="1"/>
          </p:cNvSpPr>
          <p:nvPr>
            <p:ph type="ctrTitle"/>
          </p:nvPr>
        </p:nvSpPr>
        <p:spPr>
          <a:xfrm>
            <a:off x="5297762" y="329184"/>
            <a:ext cx="6251110" cy="1783080"/>
          </a:xfrm>
        </p:spPr>
        <p:txBody>
          <a:bodyPr vert="horz" lIns="91440" tIns="45720" rIns="91440" bIns="45720" rtlCol="0" anchor="b">
            <a:normAutofit/>
          </a:bodyPr>
          <a:lstStyle/>
          <a:p>
            <a:pPr algn="l"/>
            <a:r>
              <a:rPr lang="en-US" sz="5400" dirty="0">
                <a:latin typeface="Californian FB" panose="0207040306080B030204" pitchFamily="18" charset="0"/>
              </a:rPr>
              <a:t>What are we doing today?</a:t>
            </a:r>
          </a:p>
        </p:txBody>
      </p:sp>
      <p:pic>
        <p:nvPicPr>
          <p:cNvPr id="5" name="Picture 4">
            <a:extLst>
              <a:ext uri="{FF2B5EF4-FFF2-40B4-BE49-F238E27FC236}">
                <a16:creationId xmlns:a16="http://schemas.microsoft.com/office/drawing/2014/main" id="{43F0F34F-462C-1859-8A64-1041771A54D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C402B504-0329-AEBE-5E41-CD495DC945D5}"/>
              </a:ext>
            </a:extLst>
          </p:cNvPr>
          <p:cNvSpPr>
            <a:spLocks noGrp="1"/>
          </p:cNvSpPr>
          <p:nvPr>
            <p:ph type="subTitle" idx="1"/>
          </p:nvPr>
        </p:nvSpPr>
        <p:spPr>
          <a:xfrm>
            <a:off x="5297762" y="2706624"/>
            <a:ext cx="6251110" cy="3483864"/>
          </a:xfrm>
        </p:spPr>
        <p:txBody>
          <a:bodyPr vert="horz" lIns="91440" tIns="45720" rIns="91440" bIns="45720" rtlCol="0">
            <a:normAutofit fontScale="92500" lnSpcReduction="10000"/>
          </a:bodyPr>
          <a:lstStyle/>
          <a:p>
            <a:pPr algn="l"/>
            <a:r>
              <a:rPr lang="en-US" sz="3200" dirty="0"/>
              <a:t>We will:</a:t>
            </a:r>
          </a:p>
          <a:p>
            <a:pPr marL="342900" indent="-228600" algn="l">
              <a:buFont typeface="Arial" panose="020B0604020202020204" pitchFamily="34" charset="0"/>
              <a:buChar char="•"/>
            </a:pPr>
            <a:r>
              <a:rPr lang="en-US" sz="3200" dirty="0"/>
              <a:t>Talk about the positives and negatives of wellbeing programs</a:t>
            </a:r>
          </a:p>
          <a:p>
            <a:pPr marL="342900" indent="-228600" algn="l">
              <a:buFont typeface="Arial" panose="020B0604020202020204" pitchFamily="34" charset="0"/>
              <a:buChar char="•"/>
            </a:pPr>
            <a:r>
              <a:rPr lang="en-US" sz="3200" dirty="0"/>
              <a:t>Talk about how our school culture can have positive and negative effects on individual wellbeing</a:t>
            </a:r>
          </a:p>
          <a:p>
            <a:pPr marL="342900" indent="-228600" algn="l">
              <a:buFont typeface="Arial" panose="020B0604020202020204" pitchFamily="34" charset="0"/>
              <a:buChar char="•"/>
            </a:pPr>
            <a:r>
              <a:rPr lang="en-US" sz="3200" dirty="0"/>
              <a:t>Talk about what Nano Nagle tells us about wellbeing</a:t>
            </a:r>
          </a:p>
        </p:txBody>
      </p:sp>
    </p:spTree>
    <p:extLst>
      <p:ext uri="{BB962C8B-B14F-4D97-AF65-F5344CB8AC3E}">
        <p14:creationId xmlns:p14="http://schemas.microsoft.com/office/powerpoint/2010/main" val="221940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B31A93-8E5C-F5B7-40E8-F0B4FB33FC6E}"/>
              </a:ext>
            </a:extLst>
          </p:cNvPr>
          <p:cNvSpPr>
            <a:spLocks noGrp="1"/>
          </p:cNvSpPr>
          <p:nvPr>
            <p:ph type="ctrTitle"/>
          </p:nvPr>
        </p:nvSpPr>
        <p:spPr>
          <a:xfrm>
            <a:off x="1524003" y="796689"/>
            <a:ext cx="9144000" cy="3966954"/>
          </a:xfrm>
        </p:spPr>
        <p:txBody>
          <a:bodyPr anchor="ctr">
            <a:normAutofit fontScale="90000"/>
          </a:bodyPr>
          <a:lstStyle/>
          <a:p>
            <a:r>
              <a:rPr lang="en-AU" sz="7200" dirty="0"/>
              <a:t>I’m not here to tell people that what they are doing is wrong. I’m here to invite you to reflect.</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6721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B31A93-8E5C-F5B7-40E8-F0B4FB33FC6E}"/>
              </a:ext>
            </a:extLst>
          </p:cNvPr>
          <p:cNvSpPr>
            <a:spLocks noGrp="1"/>
          </p:cNvSpPr>
          <p:nvPr>
            <p:ph type="ctrTitle"/>
          </p:nvPr>
        </p:nvSpPr>
        <p:spPr>
          <a:xfrm>
            <a:off x="1524003" y="1999615"/>
            <a:ext cx="9144000" cy="2764028"/>
          </a:xfrm>
        </p:spPr>
        <p:txBody>
          <a:bodyPr anchor="ctr">
            <a:normAutofit/>
          </a:bodyPr>
          <a:lstStyle/>
          <a:p>
            <a:r>
              <a:rPr lang="en-AU" sz="7200"/>
              <a:t>You don’t have to agree with anything that I say.</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699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433E78C-8BA1-6AE3-17EF-DEAE2CAB186E}"/>
              </a:ext>
            </a:extLst>
          </p:cNvPr>
          <p:cNvSpPr>
            <a:spLocks noGrp="1"/>
          </p:cNvSpPr>
          <p:nvPr>
            <p:ph type="ctrTitle"/>
          </p:nvPr>
        </p:nvSpPr>
        <p:spPr>
          <a:xfrm>
            <a:off x="1524003" y="1999615"/>
            <a:ext cx="9144000" cy="2764028"/>
          </a:xfrm>
        </p:spPr>
        <p:txBody>
          <a:bodyPr anchor="ctr">
            <a:normAutofit/>
          </a:bodyPr>
          <a:lstStyle/>
          <a:p>
            <a:r>
              <a:rPr lang="en-AU" sz="6100"/>
              <a:t>Find someone who you have never met before and sit next to them.</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673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0C786-BBC2-8B35-55EA-9D35DFA0F550}"/>
              </a:ext>
            </a:extLst>
          </p:cNvPr>
          <p:cNvSpPr>
            <a:spLocks noGrp="1"/>
          </p:cNvSpPr>
          <p:nvPr>
            <p:ph type="ctrTitle"/>
          </p:nvPr>
        </p:nvSpPr>
        <p:spPr>
          <a:xfrm>
            <a:off x="856342" y="166914"/>
            <a:ext cx="10892971" cy="5081597"/>
          </a:xfrm>
        </p:spPr>
        <p:txBody>
          <a:bodyPr anchor="ctr">
            <a:noAutofit/>
          </a:bodyPr>
          <a:lstStyle/>
          <a:p>
            <a:r>
              <a:rPr lang="en-AU" sz="4800" dirty="0"/>
              <a:t>Introduce yourself.</a:t>
            </a:r>
            <a:br>
              <a:rPr lang="en-AU" sz="4800" dirty="0"/>
            </a:br>
            <a:r>
              <a:rPr lang="en-AU" sz="4800" b="1" dirty="0"/>
              <a:t>What school are you from?</a:t>
            </a:r>
            <a:br>
              <a:rPr lang="en-AU" sz="4800" b="1" dirty="0"/>
            </a:br>
            <a:r>
              <a:rPr lang="en-AU" sz="4800" dirty="0"/>
              <a:t>How long did it take to get here?</a:t>
            </a:r>
            <a:br>
              <a:rPr lang="en-AU" sz="4800" dirty="0"/>
            </a:br>
            <a:r>
              <a:rPr lang="en-AU" sz="4800" b="1" dirty="0"/>
              <a:t>Where were you born?</a:t>
            </a:r>
            <a:br>
              <a:rPr lang="en-AU" sz="4800" b="1" dirty="0"/>
            </a:br>
            <a:r>
              <a:rPr lang="en-AU" sz="4800" dirty="0"/>
              <a:t>Where do you come in your family?</a:t>
            </a:r>
            <a:br>
              <a:rPr lang="en-AU" sz="4800" dirty="0"/>
            </a:br>
            <a:r>
              <a:rPr lang="en-AU" sz="4800" b="1" dirty="0"/>
              <a:t>If you gave a TED talk, what would it be about?</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41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305CC32-ED55-A500-6C28-03952133FBE3}"/>
              </a:ext>
            </a:extLst>
          </p:cNvPr>
          <p:cNvSpPr>
            <a:spLocks noGrp="1"/>
          </p:cNvSpPr>
          <p:nvPr>
            <p:ph type="ctrTitle"/>
          </p:nvPr>
        </p:nvSpPr>
        <p:spPr>
          <a:xfrm>
            <a:off x="1524003" y="1999615"/>
            <a:ext cx="9144000" cy="2764028"/>
          </a:xfrm>
        </p:spPr>
        <p:txBody>
          <a:bodyPr anchor="ctr">
            <a:normAutofit/>
          </a:bodyPr>
          <a:lstStyle/>
          <a:p>
            <a:r>
              <a:rPr lang="en-AU" sz="6100"/>
              <a:t>What do you, or what would your school, say WELLBEING means?</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962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28453E-2087-34AA-DBD7-608F037B1CAE}"/>
              </a:ext>
            </a:extLst>
          </p:cNvPr>
          <p:cNvSpPr>
            <a:spLocks noGrp="1"/>
          </p:cNvSpPr>
          <p:nvPr>
            <p:ph type="ctrTitle"/>
          </p:nvPr>
        </p:nvSpPr>
        <p:spPr>
          <a:xfrm>
            <a:off x="683082" y="994229"/>
            <a:ext cx="11088004" cy="4175814"/>
          </a:xfrm>
        </p:spPr>
        <p:txBody>
          <a:bodyPr anchor="ctr">
            <a:noAutofit/>
          </a:bodyPr>
          <a:lstStyle/>
          <a:p>
            <a:r>
              <a:rPr lang="en-AU" sz="5400" dirty="0"/>
              <a:t>Wellbeing encompasses </a:t>
            </a:r>
            <a:r>
              <a:rPr lang="en-AU" sz="5400" b="1" dirty="0"/>
              <a:t>quality of life</a:t>
            </a:r>
            <a:r>
              <a:rPr lang="en-AU" sz="5400" dirty="0"/>
              <a:t> and the ability of people and societies to contribute to the world with a </a:t>
            </a:r>
            <a:r>
              <a:rPr lang="en-AU" sz="5400" b="1" dirty="0"/>
              <a:t>sense of meaning and purpose</a:t>
            </a:r>
            <a:r>
              <a:rPr lang="en-AU" sz="5400" dirty="0"/>
              <a:t>.</a:t>
            </a:r>
            <a:br>
              <a:rPr lang="en-AU" sz="5400" dirty="0"/>
            </a:br>
            <a:br>
              <a:rPr lang="en-AU" sz="5400" dirty="0"/>
            </a:br>
            <a:r>
              <a:rPr lang="en-AU" sz="4000" i="1" dirty="0"/>
              <a:t>- World Health Organisation</a:t>
            </a:r>
            <a:endParaRPr lang="en-AU" sz="5400" i="1" dirty="0"/>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778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9F5DFC-2A85-DB87-4F97-BBCE4F68CA99}"/>
              </a:ext>
            </a:extLst>
          </p:cNvPr>
          <p:cNvSpPr>
            <a:spLocks noGrp="1"/>
          </p:cNvSpPr>
          <p:nvPr>
            <p:ph type="ctrTitle"/>
          </p:nvPr>
        </p:nvSpPr>
        <p:spPr>
          <a:xfrm>
            <a:off x="624114" y="971731"/>
            <a:ext cx="11168743" cy="3791912"/>
          </a:xfrm>
        </p:spPr>
        <p:txBody>
          <a:bodyPr anchor="ctr">
            <a:noAutofit/>
          </a:bodyPr>
          <a:lstStyle/>
          <a:p>
            <a:r>
              <a:rPr lang="en-AU" dirty="0"/>
              <a:t>Does your school have any wellbeing programs?</a:t>
            </a:r>
            <a:br>
              <a:rPr lang="en-AU" dirty="0"/>
            </a:br>
            <a:r>
              <a:rPr lang="en-AU" dirty="0"/>
              <a:t>What are they?</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19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58C2B0-5F3D-6683-587A-96964C963A0A}"/>
              </a:ext>
            </a:extLst>
          </p:cNvPr>
          <p:cNvSpPr>
            <a:spLocks noGrp="1"/>
          </p:cNvSpPr>
          <p:nvPr>
            <p:ph type="ctrTitle"/>
          </p:nvPr>
        </p:nvSpPr>
        <p:spPr>
          <a:xfrm>
            <a:off x="838200" y="1981199"/>
            <a:ext cx="10512552" cy="2231921"/>
          </a:xfrm>
        </p:spPr>
        <p:txBody>
          <a:bodyPr anchor="b">
            <a:normAutofit/>
          </a:bodyPr>
          <a:lstStyle/>
          <a:p>
            <a:pPr algn="l"/>
            <a:r>
              <a:rPr lang="en-AU" sz="6600" dirty="0">
                <a:latin typeface="Californian FB" panose="0207040306080B030204" pitchFamily="18" charset="0"/>
              </a:rPr>
              <a:t>Star of the Sea Catholic College</a:t>
            </a:r>
          </a:p>
        </p:txBody>
      </p:sp>
      <p:sp>
        <p:nvSpPr>
          <p:cNvPr id="9"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619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people walking on a path near water&#10;&#10;Description automatically generated">
            <a:extLst>
              <a:ext uri="{FF2B5EF4-FFF2-40B4-BE49-F238E27FC236}">
                <a16:creationId xmlns:a16="http://schemas.microsoft.com/office/drawing/2014/main" id="{7EC5B86C-334C-33DF-9E77-7C16F60416E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1230077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023AF-910D-5562-C2F8-DFF4E9736F3E}"/>
              </a:ext>
            </a:extLst>
          </p:cNvPr>
          <p:cNvSpPr>
            <a:spLocks noGrp="1"/>
          </p:cNvSpPr>
          <p:nvPr>
            <p:ph type="ctrTitle"/>
          </p:nvPr>
        </p:nvSpPr>
        <p:spPr>
          <a:xfrm>
            <a:off x="384514" y="1041400"/>
            <a:ext cx="5493657" cy="2387600"/>
          </a:xfrm>
        </p:spPr>
        <p:txBody>
          <a:bodyPr/>
          <a:lstStyle/>
          <a:p>
            <a:r>
              <a:rPr lang="en-AU" dirty="0">
                <a:latin typeface="Californian FB" panose="0207040306080B030204" pitchFamily="18" charset="0"/>
              </a:rPr>
              <a:t>Richard Chapman</a:t>
            </a:r>
          </a:p>
        </p:txBody>
      </p:sp>
      <p:sp>
        <p:nvSpPr>
          <p:cNvPr id="3" name="Subtitle 2">
            <a:extLst>
              <a:ext uri="{FF2B5EF4-FFF2-40B4-BE49-F238E27FC236}">
                <a16:creationId xmlns:a16="http://schemas.microsoft.com/office/drawing/2014/main" id="{DC9728BC-D656-37F3-C542-F01D8BE2A9BC}"/>
              </a:ext>
            </a:extLst>
          </p:cNvPr>
          <p:cNvSpPr>
            <a:spLocks noGrp="1"/>
          </p:cNvSpPr>
          <p:nvPr>
            <p:ph type="subTitle" idx="1"/>
          </p:nvPr>
        </p:nvSpPr>
        <p:spPr>
          <a:xfrm>
            <a:off x="1342458" y="3914095"/>
            <a:ext cx="3577771" cy="1655762"/>
          </a:xfrm>
        </p:spPr>
        <p:txBody>
          <a:bodyPr/>
          <a:lstStyle/>
          <a:p>
            <a:r>
              <a:rPr lang="en-AU" dirty="0">
                <a:latin typeface="Californian FB" panose="0207040306080B030204" pitchFamily="18" charset="0"/>
              </a:rPr>
              <a:t>Principal of Star of the Sea Catholic College</a:t>
            </a:r>
          </a:p>
          <a:p>
            <a:r>
              <a:rPr lang="en-AU" dirty="0">
                <a:latin typeface="Californian FB" panose="0207040306080B030204" pitchFamily="18" charset="0"/>
              </a:rPr>
              <a:t>George Town</a:t>
            </a:r>
          </a:p>
        </p:txBody>
      </p:sp>
      <p:pic>
        <p:nvPicPr>
          <p:cNvPr id="2050" name="Picture 2">
            <a:extLst>
              <a:ext uri="{FF2B5EF4-FFF2-40B4-BE49-F238E27FC236}">
                <a16:creationId xmlns:a16="http://schemas.microsoft.com/office/drawing/2014/main" id="{52EDFB8A-8430-00A9-292B-687728F5F3F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12002" y="1647598"/>
            <a:ext cx="6618863" cy="3437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162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children with face paint&#10;&#10;Description automatically generated">
            <a:extLst>
              <a:ext uri="{FF2B5EF4-FFF2-40B4-BE49-F238E27FC236}">
                <a16:creationId xmlns:a16="http://schemas.microsoft.com/office/drawing/2014/main" id="{7C552512-68D3-6AE7-4DCA-A84AE2F11C7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16BB327-7AA9-4EC5-815F-9D8E6BC53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8295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ouple of people in gloves and gloves holding a green object&#10;&#10;Description automatically generated">
            <a:extLst>
              <a:ext uri="{FF2B5EF4-FFF2-40B4-BE49-F238E27FC236}">
                <a16:creationId xmlns:a16="http://schemas.microsoft.com/office/drawing/2014/main" id="{4D72FC4D-4114-1F79-2105-3038F347E0E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04" y="0"/>
            <a:ext cx="12190391" cy="6858000"/>
          </a:xfrm>
          <a:prstGeom prst="rect">
            <a:avLst/>
          </a:prstGeom>
        </p:spPr>
      </p:pic>
      <p:sp>
        <p:nvSpPr>
          <p:cNvPr id="8" name="Rectangle 7">
            <a:extLst>
              <a:ext uri="{FF2B5EF4-FFF2-40B4-BE49-F238E27FC236}">
                <a16:creationId xmlns:a16="http://schemas.microsoft.com/office/drawing/2014/main" id="{216BB327-7AA9-4EC5-815F-9D8E6BC53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4215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group of people posing for a photo&#10;&#10;Description automatically generated">
            <a:extLst>
              <a:ext uri="{FF2B5EF4-FFF2-40B4-BE49-F238E27FC236}">
                <a16:creationId xmlns:a16="http://schemas.microsoft.com/office/drawing/2014/main" id="{6074DD4F-C422-3C38-26EF-CD6F2E15C82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4254286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21FA10E-71D7-4C85-959A-469B0DC366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B77F870-CF5C-45AC-8915-06EF587E0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9112589-746F-4117-F3D5-ED64ED5D85B3}"/>
              </a:ext>
            </a:extLst>
          </p:cNvPr>
          <p:cNvPicPr>
            <a:picLocks noChangeAspect="1"/>
          </p:cNvPicPr>
          <p:nvPr/>
        </p:nvPicPr>
        <p:blipFill rotWithShape="1">
          <a:blip r:embed="rId2" cstate="email">
            <a:alphaModFix amt="60000"/>
            <a:extLst>
              <a:ext uri="{28A0092B-C50C-407E-A947-70E740481C1C}">
                <a14:useLocalDpi xmlns:a14="http://schemas.microsoft.com/office/drawing/2010/main"/>
              </a:ext>
            </a:extLst>
          </a:blip>
          <a:src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392BD1F4-A68B-AF64-3AB5-9CC41BC068C2}"/>
              </a:ext>
            </a:extLst>
          </p:cNvPr>
          <p:cNvSpPr>
            <a:spLocks noGrp="1"/>
          </p:cNvSpPr>
          <p:nvPr>
            <p:ph type="ctrTitle"/>
          </p:nvPr>
        </p:nvSpPr>
        <p:spPr>
          <a:xfrm>
            <a:off x="841248" y="2103120"/>
            <a:ext cx="7151090" cy="2651760"/>
          </a:xfrm>
        </p:spPr>
        <p:txBody>
          <a:bodyPr anchor="ctr">
            <a:normAutofit/>
          </a:bodyPr>
          <a:lstStyle/>
          <a:p>
            <a:pPr algn="l"/>
            <a:r>
              <a:rPr lang="en-AU" sz="5200" b="1" i="0">
                <a:solidFill>
                  <a:srgbClr val="FFFFFF"/>
                </a:solidFill>
                <a:effectLst/>
                <a:latin typeface="Lato" panose="020F0502020204030203" pitchFamily="34" charset="0"/>
              </a:rPr>
              <a:t>Index of Community Socio-Educational Advantage (ICSEA)</a:t>
            </a:r>
            <a:endParaRPr lang="en-AU" sz="5200">
              <a:solidFill>
                <a:srgbClr val="FFFFFF"/>
              </a:solidFill>
            </a:endParaRPr>
          </a:p>
        </p:txBody>
      </p:sp>
      <p:sp>
        <p:nvSpPr>
          <p:cNvPr id="3" name="Subtitle 2">
            <a:extLst>
              <a:ext uri="{FF2B5EF4-FFF2-40B4-BE49-F238E27FC236}">
                <a16:creationId xmlns:a16="http://schemas.microsoft.com/office/drawing/2014/main" id="{057FC297-F47A-DFF7-AAB2-F0803014B5FD}"/>
              </a:ext>
            </a:extLst>
          </p:cNvPr>
          <p:cNvSpPr>
            <a:spLocks noGrp="1"/>
          </p:cNvSpPr>
          <p:nvPr>
            <p:ph type="subTitle" idx="1"/>
          </p:nvPr>
        </p:nvSpPr>
        <p:spPr>
          <a:xfrm>
            <a:off x="8184866" y="2103120"/>
            <a:ext cx="3165886" cy="2651760"/>
          </a:xfrm>
        </p:spPr>
        <p:txBody>
          <a:bodyPr anchor="ctr">
            <a:normAutofit/>
          </a:bodyPr>
          <a:lstStyle/>
          <a:p>
            <a:pPr algn="l"/>
            <a:r>
              <a:rPr lang="en-AU">
                <a:solidFill>
                  <a:srgbClr val="FFFFFF"/>
                </a:solidFill>
              </a:rPr>
              <a:t>Average score is 1000</a:t>
            </a:r>
          </a:p>
        </p:txBody>
      </p:sp>
    </p:spTree>
    <p:extLst>
      <p:ext uri="{BB962C8B-B14F-4D97-AF65-F5344CB8AC3E}">
        <p14:creationId xmlns:p14="http://schemas.microsoft.com/office/powerpoint/2010/main" val="3976696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186E4F9F-BBAA-83E3-9719-6875D4345BD1}"/>
              </a:ext>
            </a:extLst>
          </p:cNvPr>
          <p:cNvSpPr txBox="1"/>
          <p:nvPr/>
        </p:nvSpPr>
        <p:spPr>
          <a:xfrm>
            <a:off x="2134679" y="647394"/>
            <a:ext cx="1727522" cy="914994"/>
          </a:xfrm>
          <a:prstGeom prst="rect">
            <a:avLst/>
          </a:prstGeom>
          <a:noFill/>
        </p:spPr>
        <p:txBody>
          <a:bodyPr wrap="square" rtlCol="0">
            <a:spAutoFit/>
          </a:bodyPr>
          <a:lstStyle/>
          <a:p>
            <a:pPr algn="ctr" defTabSz="740664">
              <a:spcAft>
                <a:spcPts val="600"/>
              </a:spcAft>
            </a:pPr>
            <a:r>
              <a:rPr lang="en-AU" sz="5346" kern="1200" dirty="0">
                <a:solidFill>
                  <a:schemeClr val="tx1"/>
                </a:solidFill>
                <a:latin typeface="Californian FB" panose="0207040306080B030204" pitchFamily="18" charset="0"/>
              </a:rPr>
              <a:t>1125</a:t>
            </a:r>
            <a:endParaRPr lang="en-AU" dirty="0">
              <a:latin typeface="Californian FB" panose="0207040306080B030204" pitchFamily="18" charset="0"/>
            </a:endParaRPr>
          </a:p>
        </p:txBody>
      </p:sp>
      <p:sp>
        <p:nvSpPr>
          <p:cNvPr id="5" name="TextBox 4">
            <a:extLst>
              <a:ext uri="{FF2B5EF4-FFF2-40B4-BE49-F238E27FC236}">
                <a16:creationId xmlns:a16="http://schemas.microsoft.com/office/drawing/2014/main" id="{E151E5D1-E220-2718-1805-9D3380B54F78}"/>
              </a:ext>
            </a:extLst>
          </p:cNvPr>
          <p:cNvSpPr txBox="1"/>
          <p:nvPr/>
        </p:nvSpPr>
        <p:spPr>
          <a:xfrm>
            <a:off x="2134679" y="3462978"/>
            <a:ext cx="1727522" cy="914994"/>
          </a:xfrm>
          <a:prstGeom prst="rect">
            <a:avLst/>
          </a:prstGeom>
          <a:noFill/>
        </p:spPr>
        <p:txBody>
          <a:bodyPr wrap="square" rtlCol="0">
            <a:spAutoFit/>
          </a:bodyPr>
          <a:lstStyle/>
          <a:p>
            <a:pPr algn="ctr" defTabSz="740664">
              <a:spcAft>
                <a:spcPts val="600"/>
              </a:spcAft>
            </a:pPr>
            <a:r>
              <a:rPr lang="en-AU" sz="5346" kern="1200" dirty="0">
                <a:solidFill>
                  <a:schemeClr val="tx1"/>
                </a:solidFill>
                <a:latin typeface="Californian FB" panose="0207040306080B030204" pitchFamily="18" charset="0"/>
              </a:rPr>
              <a:t>1137</a:t>
            </a:r>
            <a:endParaRPr lang="en-AU" dirty="0">
              <a:latin typeface="Californian FB" panose="0207040306080B030204" pitchFamily="18" charset="0"/>
            </a:endParaRPr>
          </a:p>
        </p:txBody>
      </p:sp>
      <p:sp>
        <p:nvSpPr>
          <p:cNvPr id="6" name="TextBox 5">
            <a:extLst>
              <a:ext uri="{FF2B5EF4-FFF2-40B4-BE49-F238E27FC236}">
                <a16:creationId xmlns:a16="http://schemas.microsoft.com/office/drawing/2014/main" id="{DF53F494-3C45-CD5B-5D5D-91AC9F33CD46}"/>
              </a:ext>
            </a:extLst>
          </p:cNvPr>
          <p:cNvSpPr txBox="1"/>
          <p:nvPr/>
        </p:nvSpPr>
        <p:spPr>
          <a:xfrm>
            <a:off x="8253599" y="647394"/>
            <a:ext cx="1727522" cy="914994"/>
          </a:xfrm>
          <a:prstGeom prst="rect">
            <a:avLst/>
          </a:prstGeom>
          <a:noFill/>
        </p:spPr>
        <p:txBody>
          <a:bodyPr wrap="square" rtlCol="0">
            <a:spAutoFit/>
          </a:bodyPr>
          <a:lstStyle/>
          <a:p>
            <a:pPr algn="ctr" defTabSz="740664">
              <a:spcAft>
                <a:spcPts val="600"/>
              </a:spcAft>
            </a:pPr>
            <a:r>
              <a:rPr lang="en-AU" sz="5346" kern="1200" dirty="0">
                <a:solidFill>
                  <a:schemeClr val="tx1"/>
                </a:solidFill>
                <a:latin typeface="Californian FB" panose="0207040306080B030204" pitchFamily="18" charset="0"/>
              </a:rPr>
              <a:t>1052</a:t>
            </a:r>
            <a:endParaRPr lang="en-AU" dirty="0">
              <a:latin typeface="Californian FB" panose="0207040306080B030204" pitchFamily="18" charset="0"/>
            </a:endParaRPr>
          </a:p>
        </p:txBody>
      </p:sp>
      <p:sp>
        <p:nvSpPr>
          <p:cNvPr id="7" name="TextBox 6">
            <a:extLst>
              <a:ext uri="{FF2B5EF4-FFF2-40B4-BE49-F238E27FC236}">
                <a16:creationId xmlns:a16="http://schemas.microsoft.com/office/drawing/2014/main" id="{D909C7D9-1F37-2FB6-17EB-7100185CFD18}"/>
              </a:ext>
            </a:extLst>
          </p:cNvPr>
          <p:cNvSpPr txBox="1"/>
          <p:nvPr/>
        </p:nvSpPr>
        <p:spPr>
          <a:xfrm>
            <a:off x="8253599" y="3462978"/>
            <a:ext cx="1727522" cy="914994"/>
          </a:xfrm>
          <a:prstGeom prst="rect">
            <a:avLst/>
          </a:prstGeom>
          <a:noFill/>
        </p:spPr>
        <p:txBody>
          <a:bodyPr wrap="square" rtlCol="0">
            <a:spAutoFit/>
          </a:bodyPr>
          <a:lstStyle/>
          <a:p>
            <a:pPr algn="ctr" defTabSz="740664">
              <a:spcAft>
                <a:spcPts val="600"/>
              </a:spcAft>
            </a:pPr>
            <a:r>
              <a:rPr lang="en-AU" sz="5346" kern="1200" dirty="0">
                <a:solidFill>
                  <a:schemeClr val="tx1"/>
                </a:solidFill>
                <a:latin typeface="Californian FB" panose="0207040306080B030204" pitchFamily="18" charset="0"/>
              </a:rPr>
              <a:t>1146</a:t>
            </a:r>
            <a:endParaRPr lang="en-AU" dirty="0">
              <a:latin typeface="Californian FB" panose="0207040306080B030204" pitchFamily="18" charset="0"/>
            </a:endParaRPr>
          </a:p>
        </p:txBody>
      </p:sp>
      <p:sp>
        <p:nvSpPr>
          <p:cNvPr id="8" name="TextBox 7">
            <a:extLst>
              <a:ext uri="{FF2B5EF4-FFF2-40B4-BE49-F238E27FC236}">
                <a16:creationId xmlns:a16="http://schemas.microsoft.com/office/drawing/2014/main" id="{F99DCBD3-CDFD-1DAC-CBA2-AF13F09134EA}"/>
              </a:ext>
            </a:extLst>
          </p:cNvPr>
          <p:cNvSpPr txBox="1"/>
          <p:nvPr/>
        </p:nvSpPr>
        <p:spPr>
          <a:xfrm>
            <a:off x="5388261" y="4280248"/>
            <a:ext cx="1727522" cy="914994"/>
          </a:xfrm>
          <a:prstGeom prst="rect">
            <a:avLst/>
          </a:prstGeom>
          <a:noFill/>
        </p:spPr>
        <p:txBody>
          <a:bodyPr wrap="square" rtlCol="0">
            <a:spAutoFit/>
          </a:bodyPr>
          <a:lstStyle/>
          <a:p>
            <a:pPr algn="ctr" defTabSz="740664">
              <a:spcAft>
                <a:spcPts val="600"/>
              </a:spcAft>
            </a:pPr>
            <a:r>
              <a:rPr lang="en-AU" sz="5346" kern="1200" dirty="0">
                <a:solidFill>
                  <a:schemeClr val="tx1"/>
                </a:solidFill>
                <a:latin typeface="Californian FB" panose="0207040306080B030204" pitchFamily="18" charset="0"/>
              </a:rPr>
              <a:t>1063</a:t>
            </a:r>
            <a:endParaRPr lang="en-AU" dirty="0">
              <a:latin typeface="Californian FB" panose="0207040306080B030204" pitchFamily="18" charset="0"/>
            </a:endParaRPr>
          </a:p>
        </p:txBody>
      </p:sp>
      <p:sp>
        <p:nvSpPr>
          <p:cNvPr id="9" name="TextBox 8">
            <a:extLst>
              <a:ext uri="{FF2B5EF4-FFF2-40B4-BE49-F238E27FC236}">
                <a16:creationId xmlns:a16="http://schemas.microsoft.com/office/drawing/2014/main" id="{2B42B0E9-1E8C-792C-74F6-678AD7267282}"/>
              </a:ext>
            </a:extLst>
          </p:cNvPr>
          <p:cNvSpPr txBox="1"/>
          <p:nvPr/>
        </p:nvSpPr>
        <p:spPr>
          <a:xfrm>
            <a:off x="5388261" y="2029086"/>
            <a:ext cx="1727522" cy="914994"/>
          </a:xfrm>
          <a:prstGeom prst="rect">
            <a:avLst/>
          </a:prstGeom>
          <a:noFill/>
        </p:spPr>
        <p:txBody>
          <a:bodyPr wrap="square" rtlCol="0">
            <a:spAutoFit/>
          </a:bodyPr>
          <a:lstStyle/>
          <a:p>
            <a:pPr algn="ctr" defTabSz="740664">
              <a:spcAft>
                <a:spcPts val="600"/>
              </a:spcAft>
            </a:pPr>
            <a:r>
              <a:rPr lang="en-AU" sz="5346" b="1" kern="1200" dirty="0">
                <a:solidFill>
                  <a:schemeClr val="tx1"/>
                </a:solidFill>
                <a:latin typeface="Californian FB" panose="0207040306080B030204" pitchFamily="18" charset="0"/>
              </a:rPr>
              <a:t>951</a:t>
            </a:r>
            <a:endParaRPr lang="en-AU" b="1" dirty="0">
              <a:latin typeface="Californian FB" panose="0207040306080B030204" pitchFamily="18" charset="0"/>
            </a:endParaRPr>
          </a:p>
        </p:txBody>
      </p:sp>
      <p:sp>
        <p:nvSpPr>
          <p:cNvPr id="10" name="TextBox 9">
            <a:extLst>
              <a:ext uri="{FF2B5EF4-FFF2-40B4-BE49-F238E27FC236}">
                <a16:creationId xmlns:a16="http://schemas.microsoft.com/office/drawing/2014/main" id="{F9D296AF-24C4-1186-F24B-E973F7D25CBC}"/>
              </a:ext>
            </a:extLst>
          </p:cNvPr>
          <p:cNvSpPr txBox="1"/>
          <p:nvPr/>
        </p:nvSpPr>
        <p:spPr>
          <a:xfrm>
            <a:off x="5388261" y="228600"/>
            <a:ext cx="1727522" cy="914994"/>
          </a:xfrm>
          <a:prstGeom prst="rect">
            <a:avLst/>
          </a:prstGeom>
          <a:noFill/>
        </p:spPr>
        <p:txBody>
          <a:bodyPr wrap="square" rtlCol="0">
            <a:spAutoFit/>
          </a:bodyPr>
          <a:lstStyle/>
          <a:p>
            <a:pPr algn="ctr" defTabSz="740664">
              <a:spcAft>
                <a:spcPts val="600"/>
              </a:spcAft>
            </a:pPr>
            <a:r>
              <a:rPr lang="en-AU" sz="5346" kern="1200" dirty="0">
                <a:solidFill>
                  <a:schemeClr val="tx1"/>
                </a:solidFill>
                <a:latin typeface="Californian FB" panose="0207040306080B030204" pitchFamily="18" charset="0"/>
              </a:rPr>
              <a:t>1012</a:t>
            </a:r>
            <a:endParaRPr lang="en-AU" dirty="0">
              <a:latin typeface="Californian FB" panose="0207040306080B030204" pitchFamily="18" charset="0"/>
            </a:endParaRPr>
          </a:p>
        </p:txBody>
      </p:sp>
      <p:sp>
        <p:nvSpPr>
          <p:cNvPr id="11" name="Star: 6 Points 10">
            <a:extLst>
              <a:ext uri="{FF2B5EF4-FFF2-40B4-BE49-F238E27FC236}">
                <a16:creationId xmlns:a16="http://schemas.microsoft.com/office/drawing/2014/main" id="{9E11C19F-B57C-54D0-A324-D30189BEE52A}"/>
              </a:ext>
            </a:extLst>
          </p:cNvPr>
          <p:cNvSpPr/>
          <p:nvPr/>
        </p:nvSpPr>
        <p:spPr>
          <a:xfrm>
            <a:off x="4938844" y="1386362"/>
            <a:ext cx="2544792" cy="2256056"/>
          </a:xfrm>
          <a:prstGeom prst="star6">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1647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fade">
                                      <p:cBhvr>
                                        <p:cTn id="31" dur="500"/>
                                        <p:tgtEl>
                                          <p:spTgt spid="9">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2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aph of different colored squares&#10;&#10;Description automatically generated">
            <a:extLst>
              <a:ext uri="{FF2B5EF4-FFF2-40B4-BE49-F238E27FC236}">
                <a16:creationId xmlns:a16="http://schemas.microsoft.com/office/drawing/2014/main" id="{FD9F7D85-BAB1-16BE-D141-A8C4ADC843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3467" y="866311"/>
            <a:ext cx="10905066" cy="5125378"/>
          </a:xfrm>
          <a:prstGeom prst="rect">
            <a:avLst/>
          </a:prstGeom>
        </p:spPr>
      </p:pic>
    </p:spTree>
    <p:extLst>
      <p:ext uri="{BB962C8B-B14F-4D97-AF65-F5344CB8AC3E}">
        <p14:creationId xmlns:p14="http://schemas.microsoft.com/office/powerpoint/2010/main" val="1957264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BF95FCF-3733-49FB-587A-1E3707310572}"/>
              </a:ext>
            </a:extLst>
          </p:cNvPr>
          <p:cNvSpPr>
            <a:spLocks noGrp="1"/>
          </p:cNvSpPr>
          <p:nvPr>
            <p:ph type="ctrTitle"/>
          </p:nvPr>
        </p:nvSpPr>
        <p:spPr>
          <a:xfrm>
            <a:off x="1524003" y="1999615"/>
            <a:ext cx="9144000" cy="2764028"/>
          </a:xfrm>
        </p:spPr>
        <p:txBody>
          <a:bodyPr anchor="ctr">
            <a:normAutofit/>
          </a:bodyPr>
          <a:lstStyle/>
          <a:p>
            <a:r>
              <a:rPr lang="en-AU" sz="7200">
                <a:latin typeface="Californian FB" panose="0207040306080B030204" pitchFamily="18" charset="0"/>
              </a:rPr>
              <a:t>We are there to serve George Town.</a:t>
            </a:r>
          </a:p>
        </p:txBody>
      </p:sp>
      <p:sp>
        <p:nvSpPr>
          <p:cNvPr id="28" name="Rectangle 27">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0541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BF95FCF-3733-49FB-587A-1E3707310572}"/>
              </a:ext>
            </a:extLst>
          </p:cNvPr>
          <p:cNvSpPr>
            <a:spLocks noGrp="1"/>
          </p:cNvSpPr>
          <p:nvPr>
            <p:ph type="ctrTitle"/>
          </p:nvPr>
        </p:nvSpPr>
        <p:spPr>
          <a:xfrm>
            <a:off x="1237341" y="2046986"/>
            <a:ext cx="9717317" cy="2764028"/>
          </a:xfrm>
        </p:spPr>
        <p:txBody>
          <a:bodyPr anchor="ctr">
            <a:normAutofit/>
          </a:bodyPr>
          <a:lstStyle/>
          <a:p>
            <a:r>
              <a:rPr lang="en-AU" sz="7200" dirty="0">
                <a:latin typeface="Californian FB" panose="0207040306080B030204" pitchFamily="18" charset="0"/>
              </a:rPr>
              <a:t>Our Wellbeing Programs</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861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3535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holding signs&#10;&#10;Description automatically generated">
            <a:extLst>
              <a:ext uri="{FF2B5EF4-FFF2-40B4-BE49-F238E27FC236}">
                <a16:creationId xmlns:a16="http://schemas.microsoft.com/office/drawing/2014/main" id="{592766E9-9221-3EFF-9FFB-C4530895C38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7200" y="457200"/>
            <a:ext cx="11277600" cy="5943600"/>
          </a:xfrm>
          <a:prstGeom prst="rect">
            <a:avLst/>
          </a:prstGeom>
        </p:spPr>
      </p:pic>
    </p:spTree>
    <p:extLst>
      <p:ext uri="{BB962C8B-B14F-4D97-AF65-F5344CB8AC3E}">
        <p14:creationId xmlns:p14="http://schemas.microsoft.com/office/powerpoint/2010/main" val="2769734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Tasmania Map / Geography of Tasmania / Map of Tasmania - Worldatlas.com">
            <a:extLst>
              <a:ext uri="{FF2B5EF4-FFF2-40B4-BE49-F238E27FC236}">
                <a16:creationId xmlns:a16="http://schemas.microsoft.com/office/drawing/2014/main" id="{A212C195-6235-1805-4D1D-F0A61AB9F1FF}"/>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2716713" y="643468"/>
            <a:ext cx="5093546" cy="5571066"/>
          </a:xfrm>
          <a:prstGeom prst="rect">
            <a:avLst/>
          </a:prstGeom>
          <a:noFill/>
          <a:extLst>
            <a:ext uri="{909E8E84-426E-40DD-AFC4-6F175D3DCCD1}">
              <a14:hiddenFill xmlns:a14="http://schemas.microsoft.com/office/drawing/2010/main">
                <a:solidFill>
                  <a:srgbClr val="FFFFFF"/>
                </a:solidFill>
              </a14:hiddenFill>
            </a:ext>
          </a:extLst>
        </p:spPr>
      </p:pic>
      <p:sp>
        <p:nvSpPr>
          <p:cNvPr id="1037" name="Freeform: Shape 1036">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Arrow: Right 2">
            <a:extLst>
              <a:ext uri="{FF2B5EF4-FFF2-40B4-BE49-F238E27FC236}">
                <a16:creationId xmlns:a16="http://schemas.microsoft.com/office/drawing/2014/main" id="{28DF6930-84B6-06B0-0130-E2F92DF1C44F}"/>
              </a:ext>
            </a:extLst>
          </p:cNvPr>
          <p:cNvSpPr/>
          <p:nvPr/>
        </p:nvSpPr>
        <p:spPr>
          <a:xfrm rot="10800000">
            <a:off x="6096000" y="4758489"/>
            <a:ext cx="2795337" cy="312821"/>
          </a:xfrm>
          <a:prstGeom prst="right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Arrow: Right 3">
            <a:extLst>
              <a:ext uri="{FF2B5EF4-FFF2-40B4-BE49-F238E27FC236}">
                <a16:creationId xmlns:a16="http://schemas.microsoft.com/office/drawing/2014/main" id="{811782DA-38A1-8179-C907-D8CFFA2A1C57}"/>
              </a:ext>
            </a:extLst>
          </p:cNvPr>
          <p:cNvSpPr/>
          <p:nvPr/>
        </p:nvSpPr>
        <p:spPr>
          <a:xfrm rot="10800000">
            <a:off x="6214040" y="3178341"/>
            <a:ext cx="2795337" cy="312821"/>
          </a:xfrm>
          <a:prstGeom prst="right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Arrow: Right 4">
            <a:extLst>
              <a:ext uri="{FF2B5EF4-FFF2-40B4-BE49-F238E27FC236}">
                <a16:creationId xmlns:a16="http://schemas.microsoft.com/office/drawing/2014/main" id="{4721B68B-5EC5-6DD1-9A5E-A4ABE28CF781}"/>
              </a:ext>
            </a:extLst>
          </p:cNvPr>
          <p:cNvSpPr/>
          <p:nvPr/>
        </p:nvSpPr>
        <p:spPr>
          <a:xfrm rot="10800000">
            <a:off x="5614481" y="2480510"/>
            <a:ext cx="2795337" cy="312821"/>
          </a:xfrm>
          <a:prstGeom prst="right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4970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BF95FCF-3733-49FB-587A-1E3707310572}"/>
              </a:ext>
            </a:extLst>
          </p:cNvPr>
          <p:cNvSpPr>
            <a:spLocks noGrp="1"/>
          </p:cNvSpPr>
          <p:nvPr>
            <p:ph type="ctrTitle"/>
          </p:nvPr>
        </p:nvSpPr>
        <p:spPr>
          <a:xfrm>
            <a:off x="1237341" y="282742"/>
            <a:ext cx="9717317" cy="4528272"/>
          </a:xfrm>
        </p:spPr>
        <p:txBody>
          <a:bodyPr anchor="ctr">
            <a:normAutofit/>
          </a:bodyPr>
          <a:lstStyle/>
          <a:p>
            <a:r>
              <a:rPr lang="en-AU" sz="3600" dirty="0">
                <a:latin typeface="Californian FB" panose="0207040306080B030204" pitchFamily="18" charset="0"/>
              </a:rPr>
              <a:t>Helping (judging people as having lesser strength)</a:t>
            </a:r>
            <a:br>
              <a:rPr lang="en-AU" sz="4400" dirty="0">
                <a:latin typeface="Californian FB" panose="0207040306080B030204" pitchFamily="18" charset="0"/>
              </a:rPr>
            </a:br>
            <a:r>
              <a:rPr lang="en-AU" sz="4400" dirty="0">
                <a:latin typeface="Californian FB" panose="0207040306080B030204" pitchFamily="18" charset="0"/>
              </a:rPr>
              <a:t>vs</a:t>
            </a:r>
            <a:br>
              <a:rPr lang="en-AU" sz="4400" dirty="0">
                <a:latin typeface="Californian FB" panose="0207040306080B030204" pitchFamily="18" charset="0"/>
              </a:rPr>
            </a:br>
            <a:r>
              <a:rPr lang="en-AU" sz="3600" dirty="0">
                <a:latin typeface="Californian FB" panose="0207040306080B030204" pitchFamily="18" charset="0"/>
              </a:rPr>
              <a:t>Fixing (judging people as broken)</a:t>
            </a:r>
            <a:br>
              <a:rPr lang="en-AU" sz="3600" dirty="0">
                <a:latin typeface="Californian FB" panose="0207040306080B030204" pitchFamily="18" charset="0"/>
              </a:rPr>
            </a:br>
            <a:r>
              <a:rPr lang="en-AU" sz="4400" dirty="0">
                <a:latin typeface="Californian FB" panose="0207040306080B030204" pitchFamily="18" charset="0"/>
              </a:rPr>
              <a:t>vs</a:t>
            </a:r>
            <a:br>
              <a:rPr lang="en-AU" sz="4400" dirty="0">
                <a:latin typeface="Californian FB" panose="0207040306080B030204" pitchFamily="18" charset="0"/>
              </a:rPr>
            </a:br>
            <a:r>
              <a:rPr lang="en-AU" sz="3600" dirty="0">
                <a:latin typeface="Californian FB" panose="0207040306080B030204" pitchFamily="18" charset="0"/>
              </a:rPr>
              <a:t>Serving (seeing people as whole)</a:t>
            </a:r>
            <a:endParaRPr lang="en-AU" sz="4400" dirty="0">
              <a:latin typeface="Californian FB" panose="0207040306080B030204" pitchFamily="18" charset="0"/>
            </a:endParaRP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B27AB51-6B09-4E18-DA50-863744C93361}"/>
              </a:ext>
            </a:extLst>
          </p:cNvPr>
          <p:cNvSpPr>
            <a:spLocks noGrp="1"/>
          </p:cNvSpPr>
          <p:nvPr>
            <p:ph type="ctrTitle"/>
          </p:nvPr>
        </p:nvSpPr>
        <p:spPr>
          <a:xfrm>
            <a:off x="1524003" y="1999615"/>
            <a:ext cx="9144000" cy="2764028"/>
          </a:xfrm>
        </p:spPr>
        <p:txBody>
          <a:bodyPr anchor="ctr">
            <a:normAutofit/>
          </a:bodyPr>
          <a:lstStyle/>
          <a:p>
            <a:r>
              <a:rPr lang="en-AU" sz="7200" dirty="0">
                <a:latin typeface="Californian FB" panose="0207040306080B030204" pitchFamily="18" charset="0"/>
              </a:rPr>
              <a:t>The difficulties with wellbeing programs.</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404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8F9DCC-016D-ADF0-8E7A-7D9DDD5DF953}"/>
              </a:ext>
            </a:extLst>
          </p:cNvPr>
          <p:cNvSpPr>
            <a:spLocks noGrp="1"/>
          </p:cNvSpPr>
          <p:nvPr>
            <p:ph type="ctrTitle"/>
          </p:nvPr>
        </p:nvSpPr>
        <p:spPr>
          <a:xfrm>
            <a:off x="838200" y="451381"/>
            <a:ext cx="10512552" cy="4066540"/>
          </a:xfrm>
        </p:spPr>
        <p:txBody>
          <a:bodyPr anchor="b">
            <a:normAutofit fontScale="90000"/>
          </a:bodyPr>
          <a:lstStyle/>
          <a:p>
            <a:pPr algn="l"/>
            <a:r>
              <a:rPr lang="en-AU" sz="3100" dirty="0"/>
              <a:t>Not everyone is a wellbeing teacher…and not every teacher has great wellbeing.</a:t>
            </a:r>
            <a:br>
              <a:rPr lang="en-AU" sz="3100" dirty="0"/>
            </a:br>
            <a:br>
              <a:rPr lang="en-AU" sz="3100" dirty="0"/>
            </a:br>
            <a:r>
              <a:rPr lang="en-AU" sz="3100" dirty="0"/>
              <a:t>Teacher turnover disrupts consistent messaging.</a:t>
            </a:r>
            <a:br>
              <a:rPr lang="en-AU" sz="3100" dirty="0"/>
            </a:br>
            <a:br>
              <a:rPr lang="en-AU" sz="3100" dirty="0"/>
            </a:br>
            <a:r>
              <a:rPr lang="en-AU" sz="3100" dirty="0"/>
              <a:t>Quality of programs varies, as does how they treat the students.</a:t>
            </a:r>
            <a:br>
              <a:rPr lang="en-AU" sz="3100" dirty="0"/>
            </a:br>
            <a:br>
              <a:rPr lang="en-AU" sz="3100" dirty="0"/>
            </a:br>
            <a:r>
              <a:rPr lang="en-AU" sz="3100" dirty="0"/>
              <a:t>Programs can be focused on the intellect.</a:t>
            </a:r>
            <a:br>
              <a:rPr lang="en-AU" sz="3100" dirty="0"/>
            </a:br>
            <a:br>
              <a:rPr lang="en-AU" sz="3100" dirty="0"/>
            </a:br>
            <a:r>
              <a:rPr lang="en-AU" sz="3100" dirty="0"/>
              <a:t>Measuring their effectiveness can be a minefield.</a:t>
            </a:r>
          </a:p>
        </p:txBody>
      </p:sp>
      <p:sp>
        <p:nvSpPr>
          <p:cNvPr id="9"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3491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extBox 3">
            <a:extLst>
              <a:ext uri="{FF2B5EF4-FFF2-40B4-BE49-F238E27FC236}">
                <a16:creationId xmlns:a16="http://schemas.microsoft.com/office/drawing/2014/main" id="{B011419C-79C9-1131-2EF2-3F31C74ECC82}"/>
              </a:ext>
            </a:extLst>
          </p:cNvPr>
          <p:cNvGraphicFramePr/>
          <p:nvPr>
            <p:extLst>
              <p:ext uri="{D42A27DB-BD31-4B8C-83A1-F6EECF244321}">
                <p14:modId xmlns:p14="http://schemas.microsoft.com/office/powerpoint/2010/main" val="940292429"/>
              </p:ext>
            </p:extLst>
          </p:nvPr>
        </p:nvGraphicFramePr>
        <p:xfrm>
          <a:off x="1058779" y="655721"/>
          <a:ext cx="10196763" cy="550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1867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52D07E-73CC-1E33-2524-97420E861D97}"/>
              </a:ext>
            </a:extLst>
          </p:cNvPr>
          <p:cNvSpPr>
            <a:spLocks noGrp="1"/>
          </p:cNvSpPr>
          <p:nvPr>
            <p:ph type="ctrTitle"/>
          </p:nvPr>
        </p:nvSpPr>
        <p:spPr>
          <a:xfrm>
            <a:off x="607302" y="1074057"/>
            <a:ext cx="4171994" cy="2057700"/>
          </a:xfrm>
        </p:spPr>
        <p:txBody>
          <a:bodyPr>
            <a:normAutofit/>
          </a:bodyPr>
          <a:lstStyle/>
          <a:p>
            <a:pPr algn="l"/>
            <a:r>
              <a:rPr lang="en-AU" dirty="0"/>
              <a:t>Talk with your partner.</a:t>
            </a:r>
          </a:p>
        </p:txBody>
      </p:sp>
      <p:sp>
        <p:nvSpPr>
          <p:cNvPr id="3" name="Subtitle 2">
            <a:extLst>
              <a:ext uri="{FF2B5EF4-FFF2-40B4-BE49-F238E27FC236}">
                <a16:creationId xmlns:a16="http://schemas.microsoft.com/office/drawing/2014/main" id="{F9CA0578-1EBD-CB77-D914-821BB2C10EA2}"/>
              </a:ext>
            </a:extLst>
          </p:cNvPr>
          <p:cNvSpPr>
            <a:spLocks noGrp="1"/>
          </p:cNvSpPr>
          <p:nvPr>
            <p:ph type="subTitle" idx="1"/>
          </p:nvPr>
        </p:nvSpPr>
        <p:spPr>
          <a:xfrm>
            <a:off x="688623" y="3440889"/>
            <a:ext cx="4500234" cy="2568025"/>
          </a:xfrm>
        </p:spPr>
        <p:txBody>
          <a:bodyPr>
            <a:normAutofit/>
          </a:bodyPr>
          <a:lstStyle/>
          <a:p>
            <a:pPr algn="l"/>
            <a:r>
              <a:rPr lang="en-AU" sz="4400" dirty="0">
                <a:latin typeface="Californian FB" panose="0207040306080B030204" pitchFamily="18" charset="0"/>
              </a:rPr>
              <a:t>Are your wellbeing programs actually effective? How do you know?</a:t>
            </a:r>
          </a:p>
        </p:txBody>
      </p:sp>
      <p:grpSp>
        <p:nvGrpSpPr>
          <p:cNvPr id="24" name="Group 23">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25" name="Straight Connector 24">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Board Room">
            <a:extLst>
              <a:ext uri="{FF2B5EF4-FFF2-40B4-BE49-F238E27FC236}">
                <a16:creationId xmlns:a16="http://schemas.microsoft.com/office/drawing/2014/main" id="{BBF1FD9B-565F-78BF-3CD4-D7118073489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640572" y="569297"/>
            <a:ext cx="5608830" cy="5608830"/>
          </a:xfrm>
          <a:prstGeom prst="rect">
            <a:avLst/>
          </a:prstGeom>
        </p:spPr>
      </p:pic>
    </p:spTree>
    <p:extLst>
      <p:ext uri="{BB962C8B-B14F-4D97-AF65-F5344CB8AC3E}">
        <p14:creationId xmlns:p14="http://schemas.microsoft.com/office/powerpoint/2010/main" val="122439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B79064B-73A0-BD21-FD22-4E1B49C4096F}"/>
              </a:ext>
            </a:extLst>
          </p:cNvPr>
          <p:cNvSpPr>
            <a:spLocks noGrp="1"/>
          </p:cNvSpPr>
          <p:nvPr>
            <p:ph type="ctrTitle"/>
          </p:nvPr>
        </p:nvSpPr>
        <p:spPr>
          <a:xfrm>
            <a:off x="1524003" y="1999615"/>
            <a:ext cx="9144000" cy="2764028"/>
          </a:xfrm>
        </p:spPr>
        <p:txBody>
          <a:bodyPr anchor="ctr">
            <a:normAutofit/>
          </a:bodyPr>
          <a:lstStyle/>
          <a:p>
            <a:r>
              <a:rPr lang="en-AU" sz="7200">
                <a:latin typeface="Californian FB" panose="0207040306080B030204" pitchFamily="18" charset="0"/>
              </a:rPr>
              <a:t>School Culture and Wellbeing</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22298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B79064B-73A0-BD21-FD22-4E1B49C4096F}"/>
              </a:ext>
            </a:extLst>
          </p:cNvPr>
          <p:cNvSpPr>
            <a:spLocks noGrp="1"/>
          </p:cNvSpPr>
          <p:nvPr>
            <p:ph type="ctrTitle"/>
          </p:nvPr>
        </p:nvSpPr>
        <p:spPr>
          <a:xfrm>
            <a:off x="1524003" y="1999615"/>
            <a:ext cx="9144000" cy="2764028"/>
          </a:xfrm>
        </p:spPr>
        <p:txBody>
          <a:bodyPr anchor="ctr">
            <a:normAutofit/>
          </a:bodyPr>
          <a:lstStyle/>
          <a:p>
            <a:r>
              <a:rPr lang="en-AU" sz="6100" dirty="0">
                <a:latin typeface="Californian FB" panose="0207040306080B030204" pitchFamily="18" charset="0"/>
              </a:rPr>
              <a:t>Is the culture we promote in our school helping or harming wellbeing?</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133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9064B-73A0-BD21-FD22-4E1B49C4096F}"/>
              </a:ext>
            </a:extLst>
          </p:cNvPr>
          <p:cNvSpPr>
            <a:spLocks noGrp="1"/>
          </p:cNvSpPr>
          <p:nvPr>
            <p:ph type="ctrTitle"/>
          </p:nvPr>
        </p:nvSpPr>
        <p:spPr>
          <a:xfrm>
            <a:off x="1211942" y="1037771"/>
            <a:ext cx="9768115" cy="1441678"/>
          </a:xfrm>
        </p:spPr>
        <p:txBody>
          <a:bodyPr/>
          <a:lstStyle/>
          <a:p>
            <a:r>
              <a:rPr lang="en-AU" sz="8000" dirty="0">
                <a:latin typeface="Californian FB" panose="0207040306080B030204" pitchFamily="18" charset="0"/>
              </a:rPr>
              <a:t>Fr Richard Rohr, OFM</a:t>
            </a:r>
          </a:p>
        </p:txBody>
      </p:sp>
      <p:sp>
        <p:nvSpPr>
          <p:cNvPr id="3" name="Subtitle 2">
            <a:extLst>
              <a:ext uri="{FF2B5EF4-FFF2-40B4-BE49-F238E27FC236}">
                <a16:creationId xmlns:a16="http://schemas.microsoft.com/office/drawing/2014/main" id="{8E10623F-7053-028F-1D98-AA1FD4AF52CB}"/>
              </a:ext>
            </a:extLst>
          </p:cNvPr>
          <p:cNvSpPr>
            <a:spLocks noGrp="1"/>
          </p:cNvSpPr>
          <p:nvPr>
            <p:ph type="subTitle" idx="1"/>
          </p:nvPr>
        </p:nvSpPr>
        <p:spPr>
          <a:xfrm>
            <a:off x="1523999" y="3260952"/>
            <a:ext cx="9144000" cy="969962"/>
          </a:xfrm>
        </p:spPr>
        <p:txBody>
          <a:bodyPr/>
          <a:lstStyle/>
          <a:p>
            <a:r>
              <a:rPr lang="en-AU" sz="5400" dirty="0"/>
              <a:t>Non-duality</a:t>
            </a:r>
          </a:p>
        </p:txBody>
      </p:sp>
    </p:spTree>
    <p:extLst>
      <p:ext uri="{BB962C8B-B14F-4D97-AF65-F5344CB8AC3E}">
        <p14:creationId xmlns:p14="http://schemas.microsoft.com/office/powerpoint/2010/main" val="7886076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0" name="Rectangle 307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782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1" name="Rectangle 308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ontroversial Jonny Bairstow dismissal descends into Long Room  confrontation | The Cricketer">
            <a:extLst>
              <a:ext uri="{FF2B5EF4-FFF2-40B4-BE49-F238E27FC236}">
                <a16:creationId xmlns:a16="http://schemas.microsoft.com/office/drawing/2014/main" id="{245B4B49-6885-A0BB-2C44-220E38721FBE}"/>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2116667" y="643467"/>
            <a:ext cx="7958665"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78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52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A hand putting a card in a ballot box&#10;&#10;Description automatically generated">
            <a:extLst>
              <a:ext uri="{FF2B5EF4-FFF2-40B4-BE49-F238E27FC236}">
                <a16:creationId xmlns:a16="http://schemas.microsoft.com/office/drawing/2014/main" id="{3779DEB7-0186-6EF5-76C7-289D37896569}"/>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922917" y="643467"/>
            <a:ext cx="8346166"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056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4 Ways to Keep Warm in Southern Tasmania This Winter - Hobart and Beyond">
            <a:extLst>
              <a:ext uri="{FF2B5EF4-FFF2-40B4-BE49-F238E27FC236}">
                <a16:creationId xmlns:a16="http://schemas.microsoft.com/office/drawing/2014/main" id="{F7FBF2E9-F6BD-2968-7B54-37AED168B8C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5" name="Rectangle 1030">
            <a:extLst>
              <a:ext uri="{FF2B5EF4-FFF2-40B4-BE49-F238E27FC236}">
                <a16:creationId xmlns:a16="http://schemas.microsoft.com/office/drawing/2014/main" id="{216BB327-7AA9-4EC5-815F-9D8E6BC53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34348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B4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Rectangle 512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Twitter-Trump Spat Signals New Chapter for Social Media - Bloomberg">
            <a:extLst>
              <a:ext uri="{FF2B5EF4-FFF2-40B4-BE49-F238E27FC236}">
                <a16:creationId xmlns:a16="http://schemas.microsoft.com/office/drawing/2014/main" id="{8A01A1DF-2969-3118-326D-DD1FD5708BD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922917" y="643467"/>
            <a:ext cx="8346166"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5211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C7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3" name="Rectangle 615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Meadow High School - Asthma Friendly School">
            <a:extLst>
              <a:ext uri="{FF2B5EF4-FFF2-40B4-BE49-F238E27FC236}">
                <a16:creationId xmlns:a16="http://schemas.microsoft.com/office/drawing/2014/main" id="{8D08EED8-4D0E-0339-BEDB-56D75F00E3BC}"/>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3246349" y="643467"/>
            <a:ext cx="5699302"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0162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B79064B-73A0-BD21-FD22-4E1B49C4096F}"/>
              </a:ext>
            </a:extLst>
          </p:cNvPr>
          <p:cNvSpPr>
            <a:spLocks noGrp="1"/>
          </p:cNvSpPr>
          <p:nvPr>
            <p:ph type="ctrTitle"/>
          </p:nvPr>
        </p:nvSpPr>
        <p:spPr>
          <a:xfrm>
            <a:off x="1524003" y="1999615"/>
            <a:ext cx="9144000" cy="2764028"/>
          </a:xfrm>
        </p:spPr>
        <p:txBody>
          <a:bodyPr anchor="ctr">
            <a:normAutofit/>
          </a:bodyPr>
          <a:lstStyle/>
          <a:p>
            <a:r>
              <a:rPr lang="en-AU" sz="6100" dirty="0">
                <a:latin typeface="Californian FB" panose="0207040306080B030204" pitchFamily="18" charset="0"/>
              </a:rPr>
              <a:t>Is the culture we promote in our school helping or harming wellbeing?</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843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CA02DD-CEFB-7C11-7514-CD8A33987C33}"/>
              </a:ext>
            </a:extLst>
          </p:cNvPr>
          <p:cNvSpPr>
            <a:spLocks noGrp="1"/>
          </p:cNvSpPr>
          <p:nvPr>
            <p:ph type="ctrTitle"/>
          </p:nvPr>
        </p:nvSpPr>
        <p:spPr>
          <a:xfrm>
            <a:off x="838200" y="451381"/>
            <a:ext cx="10512552" cy="4066540"/>
          </a:xfrm>
        </p:spPr>
        <p:txBody>
          <a:bodyPr anchor="b">
            <a:normAutofit/>
          </a:bodyPr>
          <a:lstStyle/>
          <a:p>
            <a:pPr algn="l"/>
            <a:r>
              <a:rPr lang="en-AU" sz="4600"/>
              <a:t>Can each of your students answer </a:t>
            </a:r>
            <a:r>
              <a:rPr lang="en-AU" sz="4600" b="1"/>
              <a:t>yes</a:t>
            </a:r>
            <a:r>
              <a:rPr lang="en-AU" sz="4600"/>
              <a:t> to these questions:</a:t>
            </a:r>
            <a:br>
              <a:rPr lang="en-AU" sz="4600"/>
            </a:br>
            <a:br>
              <a:rPr lang="en-AU" sz="4600"/>
            </a:br>
            <a:r>
              <a:rPr lang="en-AU" sz="4600"/>
              <a:t>Do I belong here?</a:t>
            </a:r>
            <a:br>
              <a:rPr lang="en-AU" sz="4600"/>
            </a:br>
            <a:r>
              <a:rPr lang="en-AU" sz="4600"/>
              <a:t>Am I known here?</a:t>
            </a:r>
            <a:br>
              <a:rPr lang="en-AU" sz="4600"/>
            </a:br>
            <a:r>
              <a:rPr lang="en-AU" sz="4600"/>
              <a:t>Can I be successful here?</a:t>
            </a:r>
          </a:p>
        </p:txBody>
      </p:sp>
      <p:sp>
        <p:nvSpPr>
          <p:cNvPr id="9"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388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CA02DD-CEFB-7C11-7514-CD8A33987C33}"/>
              </a:ext>
            </a:extLst>
          </p:cNvPr>
          <p:cNvSpPr>
            <a:spLocks noGrp="1"/>
          </p:cNvSpPr>
          <p:nvPr>
            <p:ph type="ctrTitle"/>
          </p:nvPr>
        </p:nvSpPr>
        <p:spPr>
          <a:xfrm>
            <a:off x="838200" y="451381"/>
            <a:ext cx="10512552" cy="4066540"/>
          </a:xfrm>
        </p:spPr>
        <p:txBody>
          <a:bodyPr anchor="b">
            <a:normAutofit/>
          </a:bodyPr>
          <a:lstStyle/>
          <a:p>
            <a:pPr algn="l"/>
            <a:r>
              <a:rPr lang="en-AU" sz="5600">
                <a:latin typeface="Californian FB" panose="0207040306080B030204" pitchFamily="18" charset="0"/>
              </a:rPr>
              <a:t>Can we think about the following in a non-dualistic way?</a:t>
            </a:r>
            <a:br>
              <a:rPr lang="en-AU" sz="5600">
                <a:latin typeface="Californian FB" panose="0207040306080B030204" pitchFamily="18" charset="0"/>
              </a:rPr>
            </a:br>
            <a:br>
              <a:rPr lang="en-AU" sz="5600">
                <a:latin typeface="Californian FB" panose="0207040306080B030204" pitchFamily="18" charset="0"/>
              </a:rPr>
            </a:br>
            <a:r>
              <a:rPr lang="en-AU" sz="5600">
                <a:latin typeface="Californian FB" panose="0207040306080B030204" pitchFamily="18" charset="0"/>
              </a:rPr>
              <a:t>Can we sit with the tension?</a:t>
            </a:r>
          </a:p>
        </p:txBody>
      </p:sp>
      <p:sp>
        <p:nvSpPr>
          <p:cNvPr id="22"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430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9546A6-5EA8-0111-2125-319F989DAB3B}"/>
              </a:ext>
            </a:extLst>
          </p:cNvPr>
          <p:cNvSpPr>
            <a:spLocks noGrp="1"/>
          </p:cNvSpPr>
          <p:nvPr>
            <p:ph type="ctrTitle"/>
          </p:nvPr>
        </p:nvSpPr>
        <p:spPr>
          <a:xfrm>
            <a:off x="5297593" y="981259"/>
            <a:ext cx="6251110" cy="983778"/>
          </a:xfrm>
        </p:spPr>
        <p:txBody>
          <a:bodyPr anchor="b">
            <a:normAutofit/>
          </a:bodyPr>
          <a:lstStyle/>
          <a:p>
            <a:pPr algn="l"/>
            <a:r>
              <a:rPr lang="en-AU" sz="5400" u="sng" dirty="0">
                <a:latin typeface="Californian FB" panose="0207040306080B030204" pitchFamily="18" charset="0"/>
              </a:rPr>
              <a:t>School Uniforms</a:t>
            </a:r>
          </a:p>
        </p:txBody>
      </p:sp>
      <p:sp>
        <p:nvSpPr>
          <p:cNvPr id="3" name="Subtitle 2">
            <a:extLst>
              <a:ext uri="{FF2B5EF4-FFF2-40B4-BE49-F238E27FC236}">
                <a16:creationId xmlns:a16="http://schemas.microsoft.com/office/drawing/2014/main" id="{8D916B36-4C0A-1636-3225-8EB37DDDF24C}"/>
              </a:ext>
            </a:extLst>
          </p:cNvPr>
          <p:cNvSpPr>
            <a:spLocks noGrp="1"/>
          </p:cNvSpPr>
          <p:nvPr>
            <p:ph type="subTitle" idx="1"/>
          </p:nvPr>
        </p:nvSpPr>
        <p:spPr>
          <a:xfrm>
            <a:off x="5297760" y="4636008"/>
            <a:ext cx="6251111" cy="1572768"/>
          </a:xfrm>
        </p:spPr>
        <p:txBody>
          <a:bodyPr>
            <a:normAutofit lnSpcReduction="10000"/>
          </a:bodyPr>
          <a:lstStyle/>
          <a:p>
            <a:pPr algn="l"/>
            <a:endParaRPr lang="en-AU" sz="2200" dirty="0"/>
          </a:p>
          <a:p>
            <a:pPr algn="l"/>
            <a:r>
              <a:rPr lang="en-AU" sz="2800" dirty="0"/>
              <a:t>…but not when the emphasis is on the image of the school rather than being part of something bigger</a:t>
            </a:r>
          </a:p>
        </p:txBody>
      </p:sp>
      <p:pic>
        <p:nvPicPr>
          <p:cNvPr id="5" name="Picture 4">
            <a:extLst>
              <a:ext uri="{FF2B5EF4-FFF2-40B4-BE49-F238E27FC236}">
                <a16:creationId xmlns:a16="http://schemas.microsoft.com/office/drawing/2014/main" id="{B626B879-1E76-02BC-51EB-F081D445B58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DA33110-8C1C-E7C9-ADD9-EC1E450EDF5E}"/>
              </a:ext>
            </a:extLst>
          </p:cNvPr>
          <p:cNvSpPr txBox="1"/>
          <p:nvPr/>
        </p:nvSpPr>
        <p:spPr>
          <a:xfrm>
            <a:off x="5297593" y="2614261"/>
            <a:ext cx="6251110" cy="1200329"/>
          </a:xfrm>
          <a:prstGeom prst="rect">
            <a:avLst/>
          </a:prstGeom>
          <a:noFill/>
        </p:spPr>
        <p:txBody>
          <a:bodyPr wrap="square" rtlCol="0">
            <a:spAutoFit/>
          </a:bodyPr>
          <a:lstStyle/>
          <a:p>
            <a:pPr algn="l"/>
            <a:r>
              <a:rPr lang="en-AU" sz="3600" dirty="0"/>
              <a:t>…can provide a great sense of belonging</a:t>
            </a:r>
          </a:p>
        </p:txBody>
      </p:sp>
    </p:spTree>
    <p:extLst>
      <p:ext uri="{BB962C8B-B14F-4D97-AF65-F5344CB8AC3E}">
        <p14:creationId xmlns:p14="http://schemas.microsoft.com/office/powerpoint/2010/main" val="12219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9546A6-5EA8-0111-2125-319F989DAB3B}"/>
              </a:ext>
            </a:extLst>
          </p:cNvPr>
          <p:cNvSpPr>
            <a:spLocks noGrp="1"/>
          </p:cNvSpPr>
          <p:nvPr>
            <p:ph type="ctrTitle"/>
          </p:nvPr>
        </p:nvSpPr>
        <p:spPr>
          <a:xfrm>
            <a:off x="638882" y="748129"/>
            <a:ext cx="4629804" cy="1345558"/>
          </a:xfrm>
        </p:spPr>
        <p:txBody>
          <a:bodyPr>
            <a:normAutofit/>
          </a:bodyPr>
          <a:lstStyle/>
          <a:p>
            <a:pPr algn="l"/>
            <a:r>
              <a:rPr lang="en-AU" sz="6600" u="sng" dirty="0">
                <a:latin typeface="Californian FB" panose="0207040306080B030204" pitchFamily="18" charset="0"/>
              </a:rPr>
              <a:t>School Sport</a:t>
            </a:r>
          </a:p>
        </p:txBody>
      </p:sp>
      <p:sp>
        <p:nvSpPr>
          <p:cNvPr id="3" name="Subtitle 2">
            <a:extLst>
              <a:ext uri="{FF2B5EF4-FFF2-40B4-BE49-F238E27FC236}">
                <a16:creationId xmlns:a16="http://schemas.microsoft.com/office/drawing/2014/main" id="{8D916B36-4C0A-1636-3225-8EB37DDDF24C}"/>
              </a:ext>
            </a:extLst>
          </p:cNvPr>
          <p:cNvSpPr>
            <a:spLocks noGrp="1"/>
          </p:cNvSpPr>
          <p:nvPr>
            <p:ph type="subTitle" idx="1"/>
          </p:nvPr>
        </p:nvSpPr>
        <p:spPr>
          <a:xfrm>
            <a:off x="638882" y="4631161"/>
            <a:ext cx="4378478" cy="1559327"/>
          </a:xfrm>
        </p:spPr>
        <p:txBody>
          <a:bodyPr>
            <a:normAutofit/>
          </a:bodyPr>
          <a:lstStyle/>
          <a:p>
            <a:pPr algn="l"/>
            <a:endParaRPr lang="en-AU" sz="1500" dirty="0"/>
          </a:p>
          <a:p>
            <a:pPr algn="l"/>
            <a:r>
              <a:rPr lang="en-AU" dirty="0"/>
              <a:t>…but not when the emphasis is on winning so the school looks good</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Tennis Ball">
            <a:extLst>
              <a:ext uri="{FF2B5EF4-FFF2-40B4-BE49-F238E27FC236}">
                <a16:creationId xmlns:a16="http://schemas.microsoft.com/office/drawing/2014/main" id="{1CABAA1E-9CAC-617F-0538-E4AE6037FFE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486400" y="640080"/>
            <a:ext cx="5550408" cy="5550408"/>
          </a:xfrm>
          <a:prstGeom prst="rect">
            <a:avLst/>
          </a:prstGeom>
        </p:spPr>
      </p:pic>
      <p:sp>
        <p:nvSpPr>
          <p:cNvPr id="4" name="TextBox 3">
            <a:extLst>
              <a:ext uri="{FF2B5EF4-FFF2-40B4-BE49-F238E27FC236}">
                <a16:creationId xmlns:a16="http://schemas.microsoft.com/office/drawing/2014/main" id="{AF3C2B84-1D81-4BE2-6132-910BA032CA56}"/>
              </a:ext>
            </a:extLst>
          </p:cNvPr>
          <p:cNvSpPr txBox="1"/>
          <p:nvPr/>
        </p:nvSpPr>
        <p:spPr>
          <a:xfrm>
            <a:off x="793703" y="2177143"/>
            <a:ext cx="4223657" cy="1384995"/>
          </a:xfrm>
          <a:prstGeom prst="rect">
            <a:avLst/>
          </a:prstGeom>
          <a:noFill/>
        </p:spPr>
        <p:txBody>
          <a:bodyPr wrap="square" rtlCol="0">
            <a:spAutoFit/>
          </a:bodyPr>
          <a:lstStyle/>
          <a:p>
            <a:pPr algn="l"/>
            <a:r>
              <a:rPr lang="en-AU" sz="2800" dirty="0"/>
              <a:t>…can provide a great sense of belonging as well as a chance for physical activity</a:t>
            </a:r>
          </a:p>
        </p:txBody>
      </p:sp>
    </p:spTree>
    <p:extLst>
      <p:ext uri="{BB962C8B-B14F-4D97-AF65-F5344CB8AC3E}">
        <p14:creationId xmlns:p14="http://schemas.microsoft.com/office/powerpoint/2010/main" val="139496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9546A6-5EA8-0111-2125-319F989DAB3B}"/>
              </a:ext>
            </a:extLst>
          </p:cNvPr>
          <p:cNvSpPr>
            <a:spLocks noGrp="1"/>
          </p:cNvSpPr>
          <p:nvPr>
            <p:ph type="ctrTitle"/>
          </p:nvPr>
        </p:nvSpPr>
        <p:spPr>
          <a:xfrm>
            <a:off x="342087" y="730250"/>
            <a:ext cx="8120742" cy="1041014"/>
          </a:xfrm>
        </p:spPr>
        <p:txBody>
          <a:bodyPr anchor="b">
            <a:normAutofit/>
          </a:bodyPr>
          <a:lstStyle/>
          <a:p>
            <a:pPr algn="l"/>
            <a:r>
              <a:rPr lang="en-AU" sz="5200" u="sng" dirty="0">
                <a:latin typeface="Californian FB" panose="0207040306080B030204" pitchFamily="18" charset="0"/>
              </a:rPr>
              <a:t>Student Leadership Positions</a:t>
            </a:r>
          </a:p>
        </p:txBody>
      </p:sp>
      <p:sp>
        <p:nvSpPr>
          <p:cNvPr id="3" name="Subtitle 2">
            <a:extLst>
              <a:ext uri="{FF2B5EF4-FFF2-40B4-BE49-F238E27FC236}">
                <a16:creationId xmlns:a16="http://schemas.microsoft.com/office/drawing/2014/main" id="{8D916B36-4C0A-1636-3225-8EB37DDDF24C}"/>
              </a:ext>
            </a:extLst>
          </p:cNvPr>
          <p:cNvSpPr>
            <a:spLocks noGrp="1"/>
          </p:cNvSpPr>
          <p:nvPr>
            <p:ph type="subTitle" idx="1"/>
          </p:nvPr>
        </p:nvSpPr>
        <p:spPr>
          <a:xfrm>
            <a:off x="397329" y="2082709"/>
            <a:ext cx="6678385" cy="3882662"/>
          </a:xfrm>
        </p:spPr>
        <p:txBody>
          <a:bodyPr>
            <a:normAutofit/>
          </a:bodyPr>
          <a:lstStyle/>
          <a:p>
            <a:pPr algn="l"/>
            <a:r>
              <a:rPr lang="en-AU" sz="3200" dirty="0"/>
              <a:t>…can provide a great sense of meaning and purpose and a chance to make a difference</a:t>
            </a:r>
          </a:p>
          <a:p>
            <a:pPr algn="l"/>
            <a:endParaRPr lang="en-AU" sz="3200" dirty="0"/>
          </a:p>
          <a:p>
            <a:pPr algn="l"/>
            <a:r>
              <a:rPr lang="en-AU" sz="3200" dirty="0"/>
              <a:t>…but not when the role is mainly about wearing a badge, doing what teachers tell you and giving a nice speech here and there</a:t>
            </a:r>
          </a:p>
        </p:txBody>
      </p:sp>
      <p:pic>
        <p:nvPicPr>
          <p:cNvPr id="9" name="Graphic 8" descr="User">
            <a:extLst>
              <a:ext uri="{FF2B5EF4-FFF2-40B4-BE49-F238E27FC236}">
                <a16:creationId xmlns:a16="http://schemas.microsoft.com/office/drawing/2014/main" id="{D302AEDB-9591-4FEF-A1AA-AE44DBD2DA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607815" y="716407"/>
            <a:ext cx="5411343" cy="5411343"/>
          </a:xfrm>
          <a:prstGeom prst="rect">
            <a:avLst/>
          </a:prstGeom>
        </p:spPr>
      </p:pic>
    </p:spTree>
    <p:extLst>
      <p:ext uri="{BB962C8B-B14F-4D97-AF65-F5344CB8AC3E}">
        <p14:creationId xmlns:p14="http://schemas.microsoft.com/office/powerpoint/2010/main" val="360320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A671DE-D529-4A2A-A35D-E97400239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9546A6-5EA8-0111-2125-319F989DAB3B}"/>
              </a:ext>
            </a:extLst>
          </p:cNvPr>
          <p:cNvSpPr>
            <a:spLocks noGrp="1"/>
          </p:cNvSpPr>
          <p:nvPr>
            <p:ph type="ctrTitle"/>
          </p:nvPr>
        </p:nvSpPr>
        <p:spPr>
          <a:xfrm>
            <a:off x="6188341" y="362135"/>
            <a:ext cx="5502916" cy="1823262"/>
          </a:xfrm>
        </p:spPr>
        <p:txBody>
          <a:bodyPr>
            <a:normAutofit/>
          </a:bodyPr>
          <a:lstStyle/>
          <a:p>
            <a:pPr algn="l"/>
            <a:r>
              <a:rPr lang="en-AU" u="sng" dirty="0">
                <a:latin typeface="Californian FB" panose="0207040306080B030204" pitchFamily="18" charset="0"/>
              </a:rPr>
              <a:t>Extra-curricular activities</a:t>
            </a:r>
          </a:p>
        </p:txBody>
      </p:sp>
      <p:sp>
        <p:nvSpPr>
          <p:cNvPr id="3" name="Subtitle 2">
            <a:extLst>
              <a:ext uri="{FF2B5EF4-FFF2-40B4-BE49-F238E27FC236}">
                <a16:creationId xmlns:a16="http://schemas.microsoft.com/office/drawing/2014/main" id="{8D916B36-4C0A-1636-3225-8EB37DDDF24C}"/>
              </a:ext>
            </a:extLst>
          </p:cNvPr>
          <p:cNvSpPr>
            <a:spLocks noGrp="1"/>
          </p:cNvSpPr>
          <p:nvPr>
            <p:ph type="subTitle" idx="1"/>
          </p:nvPr>
        </p:nvSpPr>
        <p:spPr>
          <a:xfrm>
            <a:off x="6225496" y="2547532"/>
            <a:ext cx="4947745" cy="3526697"/>
          </a:xfrm>
        </p:spPr>
        <p:txBody>
          <a:bodyPr>
            <a:normAutofit/>
          </a:bodyPr>
          <a:lstStyle/>
          <a:p>
            <a:pPr algn="l"/>
            <a:r>
              <a:rPr lang="en-AU" sz="2800" dirty="0"/>
              <a:t>…can provide a great sense of belonging when forming a group with like-minded students</a:t>
            </a:r>
          </a:p>
          <a:p>
            <a:pPr algn="l"/>
            <a:endParaRPr lang="en-AU" sz="2800" dirty="0"/>
          </a:p>
          <a:p>
            <a:pPr algn="l"/>
            <a:r>
              <a:rPr lang="en-AU" sz="2800" dirty="0"/>
              <a:t>…but not when the emphasis is on performance rather than enjoyment</a:t>
            </a:r>
          </a:p>
        </p:txBody>
      </p:sp>
      <p:sp>
        <p:nvSpPr>
          <p:cNvPr id="10" name="Freeform: Shape 9">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2599"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3649" y="127376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Block Arc 13">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631431" y="1382395"/>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31329"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sp>
        <p:nvSpPr>
          <p:cNvPr id="18" name="Oval 17">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20126" y="2345836"/>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03228"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c 23">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27948" flipH="1">
            <a:off x="2309492"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13109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c 12">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E9546A6-5EA8-0111-2125-319F989DAB3B}"/>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r>
              <a:rPr lang="en-US" u="sng" kern="1200" dirty="0">
                <a:solidFill>
                  <a:schemeClr val="tx1"/>
                </a:solidFill>
                <a:latin typeface="Californian FB" panose="0207040306080B030204" pitchFamily="18" charset="0"/>
              </a:rPr>
              <a:t>Power with students</a:t>
            </a:r>
          </a:p>
        </p:txBody>
      </p:sp>
      <p:sp>
        <p:nvSpPr>
          <p:cNvPr id="3" name="Subtitle 2">
            <a:extLst>
              <a:ext uri="{FF2B5EF4-FFF2-40B4-BE49-F238E27FC236}">
                <a16:creationId xmlns:a16="http://schemas.microsoft.com/office/drawing/2014/main" id="{8D916B36-4C0A-1636-3225-8EB37DDDF24C}"/>
              </a:ext>
            </a:extLst>
          </p:cNvPr>
          <p:cNvSpPr>
            <a:spLocks noGrp="1"/>
          </p:cNvSpPr>
          <p:nvPr>
            <p:ph type="subTitle" idx="1"/>
          </p:nvPr>
        </p:nvSpPr>
        <p:spPr>
          <a:xfrm>
            <a:off x="838200" y="1963848"/>
            <a:ext cx="10515600" cy="1053193"/>
          </a:xfrm>
        </p:spPr>
        <p:txBody>
          <a:bodyPr/>
          <a:lstStyle/>
          <a:p>
            <a:pPr defTabSz="1042416">
              <a:spcBef>
                <a:spcPts val="1140"/>
              </a:spcBef>
            </a:pPr>
            <a:r>
              <a:rPr lang="en-AU" sz="3600" kern="1200" dirty="0">
                <a:solidFill>
                  <a:schemeClr val="tx1"/>
                </a:solidFill>
                <a:latin typeface="+mn-lt"/>
                <a:ea typeface="+mn-ea"/>
                <a:cs typeface="+mn-cs"/>
              </a:rPr>
              <a:t>…can provide a great sense of purpose and belonging as well as students knowing that they are heard</a:t>
            </a:r>
            <a:endParaRPr lang="en-AU" sz="3600" dirty="0"/>
          </a:p>
        </p:txBody>
      </p:sp>
      <p:sp>
        <p:nvSpPr>
          <p:cNvPr id="4" name="Title 1">
            <a:extLst>
              <a:ext uri="{FF2B5EF4-FFF2-40B4-BE49-F238E27FC236}">
                <a16:creationId xmlns:a16="http://schemas.microsoft.com/office/drawing/2014/main" id="{48FC29FC-8E28-667C-28F1-61C92F3A4FC1}"/>
              </a:ext>
            </a:extLst>
          </p:cNvPr>
          <p:cNvSpPr txBox="1">
            <a:spLocks/>
          </p:cNvSpPr>
          <p:nvPr/>
        </p:nvSpPr>
        <p:spPr>
          <a:xfrm>
            <a:off x="838200" y="3133208"/>
            <a:ext cx="10515600" cy="131070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1042416">
              <a:spcAft>
                <a:spcPts val="600"/>
              </a:spcAft>
            </a:pPr>
            <a:r>
              <a:rPr lang="en-AU" u="sng" kern="1200" dirty="0">
                <a:solidFill>
                  <a:schemeClr val="tx1"/>
                </a:solidFill>
                <a:latin typeface="Californian FB" panose="0207040306080B030204" pitchFamily="18" charset="0"/>
              </a:rPr>
              <a:t>Power over students</a:t>
            </a:r>
            <a:endParaRPr lang="en-AU" u="sng" dirty="0">
              <a:latin typeface="Californian FB" panose="0207040306080B030204" pitchFamily="18" charset="0"/>
            </a:endParaRPr>
          </a:p>
        </p:txBody>
      </p:sp>
      <p:sp>
        <p:nvSpPr>
          <p:cNvPr id="5" name="Subtitle 2">
            <a:extLst>
              <a:ext uri="{FF2B5EF4-FFF2-40B4-BE49-F238E27FC236}">
                <a16:creationId xmlns:a16="http://schemas.microsoft.com/office/drawing/2014/main" id="{600E77D3-3844-C762-3A29-2DA514B95466}"/>
              </a:ext>
            </a:extLst>
          </p:cNvPr>
          <p:cNvSpPr txBox="1">
            <a:spLocks/>
          </p:cNvSpPr>
          <p:nvPr/>
        </p:nvSpPr>
        <p:spPr>
          <a:xfrm>
            <a:off x="838200" y="4560078"/>
            <a:ext cx="10515600" cy="1688321"/>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1042416">
              <a:spcBef>
                <a:spcPts val="1140"/>
              </a:spcBef>
            </a:pPr>
            <a:r>
              <a:rPr lang="en-AU" sz="3600" kern="1200" dirty="0">
                <a:solidFill>
                  <a:schemeClr val="tx1"/>
                </a:solidFill>
                <a:latin typeface="+mn-lt"/>
                <a:ea typeface="+mn-ea"/>
                <a:cs typeface="+mn-cs"/>
              </a:rPr>
              <a:t>…gives the students a sense that they have no voice, and the school is only there for the image of the school, and not for the students</a:t>
            </a:r>
            <a:endParaRPr lang="en-AU" sz="3600" dirty="0"/>
          </a:p>
        </p:txBody>
      </p:sp>
    </p:spTree>
    <p:extLst>
      <p:ext uri="{BB962C8B-B14F-4D97-AF65-F5344CB8AC3E}">
        <p14:creationId xmlns:p14="http://schemas.microsoft.com/office/powerpoint/2010/main" val="420781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Behind the lens of Launceston's famous fog | The Examiner | Launceston, TAS">
            <a:extLst>
              <a:ext uri="{FF2B5EF4-FFF2-40B4-BE49-F238E27FC236}">
                <a16:creationId xmlns:a16="http://schemas.microsoft.com/office/drawing/2014/main" id="{6D089907-6F14-99A8-667F-31B0670F0C5A}"/>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2054">
            <a:extLst>
              <a:ext uri="{FF2B5EF4-FFF2-40B4-BE49-F238E27FC236}">
                <a16:creationId xmlns:a16="http://schemas.microsoft.com/office/drawing/2014/main" id="{216BB327-7AA9-4EC5-815F-9D8E6BC53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96460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group of people posing for a photo&#10;&#10;Description automatically generated">
            <a:extLst>
              <a:ext uri="{FF2B5EF4-FFF2-40B4-BE49-F238E27FC236}">
                <a16:creationId xmlns:a16="http://schemas.microsoft.com/office/drawing/2014/main" id="{6074DD4F-C422-3C38-26EF-CD6F2E15C82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14097790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7727B8-91A2-83BF-DF98-BB21287748B1}"/>
              </a:ext>
            </a:extLst>
          </p:cNvPr>
          <p:cNvSpPr>
            <a:spLocks noGrp="1"/>
          </p:cNvSpPr>
          <p:nvPr>
            <p:ph type="ctrTitle"/>
          </p:nvPr>
        </p:nvSpPr>
        <p:spPr>
          <a:xfrm>
            <a:off x="838200" y="451381"/>
            <a:ext cx="10512552" cy="4066540"/>
          </a:xfrm>
        </p:spPr>
        <p:txBody>
          <a:bodyPr anchor="b">
            <a:normAutofit/>
          </a:bodyPr>
          <a:lstStyle/>
          <a:p>
            <a:pPr algn="l"/>
            <a:r>
              <a:rPr lang="en-AU" sz="5100"/>
              <a:t>Does my school have the balance right?</a:t>
            </a:r>
            <a:br>
              <a:rPr lang="en-AU" sz="5100"/>
            </a:br>
            <a:br>
              <a:rPr lang="en-AU" sz="5100"/>
            </a:br>
            <a:r>
              <a:rPr lang="en-AU" sz="5100"/>
              <a:t>What are the messages (either explicit or subtly) that we give to our students?</a:t>
            </a:r>
          </a:p>
        </p:txBody>
      </p:sp>
      <p:sp>
        <p:nvSpPr>
          <p:cNvPr id="9"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61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CA02DD-CEFB-7C11-7514-CD8A33987C33}"/>
              </a:ext>
            </a:extLst>
          </p:cNvPr>
          <p:cNvSpPr>
            <a:spLocks noGrp="1"/>
          </p:cNvSpPr>
          <p:nvPr>
            <p:ph type="ctrTitle"/>
          </p:nvPr>
        </p:nvSpPr>
        <p:spPr>
          <a:xfrm>
            <a:off x="838200" y="451381"/>
            <a:ext cx="10512552" cy="4066540"/>
          </a:xfrm>
        </p:spPr>
        <p:txBody>
          <a:bodyPr anchor="b">
            <a:normAutofit/>
          </a:bodyPr>
          <a:lstStyle/>
          <a:p>
            <a:pPr algn="l"/>
            <a:r>
              <a:rPr lang="en-AU" sz="4600" dirty="0"/>
              <a:t>Can each of your students answer </a:t>
            </a:r>
            <a:r>
              <a:rPr lang="en-AU" sz="4600" b="1" dirty="0"/>
              <a:t>yes</a:t>
            </a:r>
            <a:r>
              <a:rPr lang="en-AU" sz="4600" dirty="0"/>
              <a:t> to these questions:</a:t>
            </a:r>
            <a:br>
              <a:rPr lang="en-AU" sz="4600" dirty="0"/>
            </a:br>
            <a:br>
              <a:rPr lang="en-AU" sz="4600" dirty="0"/>
            </a:br>
            <a:r>
              <a:rPr lang="en-AU" sz="4600" dirty="0"/>
              <a:t>Do I belong here?</a:t>
            </a:r>
            <a:br>
              <a:rPr lang="en-AU" sz="4600" dirty="0"/>
            </a:br>
            <a:r>
              <a:rPr lang="en-AU" sz="4600" dirty="0"/>
              <a:t>Am I known here?</a:t>
            </a:r>
            <a:br>
              <a:rPr lang="en-AU" sz="4600" dirty="0"/>
            </a:br>
            <a:r>
              <a:rPr lang="en-AU" sz="4600" dirty="0"/>
              <a:t>Can I be successful here?</a:t>
            </a:r>
          </a:p>
        </p:txBody>
      </p:sp>
      <p:sp>
        <p:nvSpPr>
          <p:cNvPr id="9"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635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CA02DD-CEFB-7C11-7514-CD8A33987C33}"/>
              </a:ext>
            </a:extLst>
          </p:cNvPr>
          <p:cNvSpPr>
            <a:spLocks noGrp="1"/>
          </p:cNvSpPr>
          <p:nvPr>
            <p:ph type="ctrTitle"/>
          </p:nvPr>
        </p:nvSpPr>
        <p:spPr>
          <a:xfrm>
            <a:off x="838200" y="451381"/>
            <a:ext cx="10512552" cy="4066540"/>
          </a:xfrm>
        </p:spPr>
        <p:txBody>
          <a:bodyPr anchor="b">
            <a:noAutofit/>
          </a:bodyPr>
          <a:lstStyle/>
          <a:p>
            <a:pPr algn="l"/>
            <a:r>
              <a:rPr lang="en-AU" sz="2600" dirty="0"/>
              <a:t>Schools can create environments which are harmful to student wellbeing.</a:t>
            </a:r>
            <a:br>
              <a:rPr lang="en-AU" sz="2600" dirty="0"/>
            </a:br>
            <a:br>
              <a:rPr lang="en-AU" sz="2600" dirty="0"/>
            </a:br>
            <a:r>
              <a:rPr lang="en-AU" sz="2600" dirty="0"/>
              <a:t>The schools recognise students have poor wellbeing, so put in wellbeing programs with the idea of fixing it.</a:t>
            </a:r>
            <a:br>
              <a:rPr lang="en-AU" sz="2600" dirty="0"/>
            </a:br>
            <a:br>
              <a:rPr lang="en-AU" sz="2600" dirty="0"/>
            </a:br>
            <a:r>
              <a:rPr lang="en-AU" sz="2600" dirty="0"/>
              <a:t>But the wellbeing program becomes just another thing we have to do, increasing the workload and messages of staff and students, which is not good for their wellbeing.</a:t>
            </a:r>
            <a:br>
              <a:rPr lang="en-AU" sz="2600" dirty="0"/>
            </a:br>
            <a:br>
              <a:rPr lang="en-AU" sz="2600" dirty="0"/>
            </a:br>
            <a:r>
              <a:rPr lang="en-AU" sz="2600" dirty="0"/>
              <a:t>So we put in another wellbeing program to fix this…</a:t>
            </a:r>
          </a:p>
        </p:txBody>
      </p:sp>
      <p:sp>
        <p:nvSpPr>
          <p:cNvPr id="9"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339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CA02DD-CEFB-7C11-7514-CD8A33987C33}"/>
              </a:ext>
            </a:extLst>
          </p:cNvPr>
          <p:cNvSpPr>
            <a:spLocks noGrp="1"/>
          </p:cNvSpPr>
          <p:nvPr>
            <p:ph type="ctrTitle"/>
          </p:nvPr>
        </p:nvSpPr>
        <p:spPr>
          <a:xfrm>
            <a:off x="838200" y="451381"/>
            <a:ext cx="10512552" cy="4066540"/>
          </a:xfrm>
        </p:spPr>
        <p:txBody>
          <a:bodyPr anchor="b">
            <a:noAutofit/>
          </a:bodyPr>
          <a:lstStyle/>
          <a:p>
            <a:pPr algn="l"/>
            <a:r>
              <a:rPr lang="en-AU" sz="4800" dirty="0"/>
              <a:t>Instead of automatically looking for a wellbeing program as our first step, maybe we need to ask if our current school climate and culture is helping or harming the wellbeing of students and staff.</a:t>
            </a:r>
          </a:p>
        </p:txBody>
      </p:sp>
      <p:sp>
        <p:nvSpPr>
          <p:cNvPr id="9"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365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E71771-14B9-2C32-5C48-BB58C7885599}"/>
              </a:ext>
            </a:extLst>
          </p:cNvPr>
          <p:cNvSpPr>
            <a:spLocks noGrp="1"/>
          </p:cNvSpPr>
          <p:nvPr>
            <p:ph type="ctrTitle"/>
          </p:nvPr>
        </p:nvSpPr>
        <p:spPr>
          <a:xfrm>
            <a:off x="641944" y="1184918"/>
            <a:ext cx="5452532" cy="3751943"/>
          </a:xfrm>
        </p:spPr>
        <p:txBody>
          <a:bodyPr>
            <a:noAutofit/>
          </a:bodyPr>
          <a:lstStyle/>
          <a:p>
            <a:r>
              <a:rPr lang="en-AU" sz="8000" dirty="0">
                <a:latin typeface="Californian FB" panose="0207040306080B030204" pitchFamily="18" charset="0"/>
              </a:rPr>
              <a:t>Nano Nagle and Wellbeing</a:t>
            </a:r>
          </a:p>
        </p:txBody>
      </p:sp>
      <p:pic>
        <p:nvPicPr>
          <p:cNvPr id="1026" name="Picture 2" descr="Nano Nagle - Presentation Sisters">
            <a:extLst>
              <a:ext uri="{FF2B5EF4-FFF2-40B4-BE49-F238E27FC236}">
                <a16:creationId xmlns:a16="http://schemas.microsoft.com/office/drawing/2014/main" id="{96344739-8244-BDFB-062F-24E6D75E98BB}"/>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64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1AC8CF-02E0-8463-CD90-393F327FDB1D}"/>
              </a:ext>
            </a:extLst>
          </p:cNvPr>
          <p:cNvSpPr txBox="1"/>
          <p:nvPr/>
        </p:nvSpPr>
        <p:spPr>
          <a:xfrm>
            <a:off x="811129" y="1473869"/>
            <a:ext cx="10569742" cy="2862322"/>
          </a:xfrm>
          <a:prstGeom prst="rect">
            <a:avLst/>
          </a:prstGeom>
          <a:noFill/>
        </p:spPr>
        <p:txBody>
          <a:bodyPr wrap="square" rtlCol="0">
            <a:spAutoFit/>
          </a:bodyPr>
          <a:lstStyle/>
          <a:p>
            <a:pPr algn="ctr"/>
            <a:r>
              <a:rPr lang="en-AU" sz="6000" dirty="0"/>
              <a:t>If Nano Nagle was your school’s Head of Wellbeing, what would she put into place?</a:t>
            </a:r>
            <a:endParaRPr lang="en-AU" dirty="0"/>
          </a:p>
        </p:txBody>
      </p:sp>
    </p:spTree>
    <p:extLst>
      <p:ext uri="{BB962C8B-B14F-4D97-AF65-F5344CB8AC3E}">
        <p14:creationId xmlns:p14="http://schemas.microsoft.com/office/powerpoint/2010/main" val="15969909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6" name="Rectangle 206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4559" y="643466"/>
            <a:ext cx="9901643" cy="5571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71AC8CF-02E0-8463-CD90-393F327FDB1D}"/>
              </a:ext>
            </a:extLst>
          </p:cNvPr>
          <p:cNvSpPr txBox="1"/>
          <p:nvPr/>
        </p:nvSpPr>
        <p:spPr>
          <a:xfrm>
            <a:off x="1867821" y="1163432"/>
            <a:ext cx="3033310" cy="2896955"/>
          </a:xfrm>
          <a:prstGeom prst="rect">
            <a:avLst/>
          </a:prstGeom>
        </p:spPr>
        <p:txBody>
          <a:bodyPr vert="horz" lIns="91440" tIns="45720" rIns="91440" bIns="45720" rtlCol="0" anchor="b">
            <a:normAutofit/>
          </a:bodyPr>
          <a:lstStyle/>
          <a:p>
            <a:pPr defTabSz="740664">
              <a:lnSpc>
                <a:spcPct val="90000"/>
              </a:lnSpc>
              <a:spcBef>
                <a:spcPct val="0"/>
              </a:spcBef>
              <a:spcAft>
                <a:spcPts val="486"/>
              </a:spcAft>
            </a:pPr>
            <a:r>
              <a:rPr lang="en-US" sz="4374" kern="1200">
                <a:solidFill>
                  <a:schemeClr val="tx1"/>
                </a:solidFill>
                <a:latin typeface="+mj-lt"/>
                <a:ea typeface="+mj-ea"/>
                <a:cs typeface="+mj-cs"/>
              </a:rPr>
              <a:t>We wouldn’t ask her to lead by example!</a:t>
            </a:r>
            <a:endParaRPr lang="en-US" sz="5400">
              <a:latin typeface="+mj-lt"/>
              <a:ea typeface="+mj-ea"/>
              <a:cs typeface="+mj-cs"/>
            </a:endParaRPr>
          </a:p>
        </p:txBody>
      </p:sp>
      <p:sp>
        <p:nvSpPr>
          <p:cNvPr id="2068"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821" y="4225315"/>
            <a:ext cx="2822674" cy="14856"/>
          </a:xfrm>
          <a:custGeom>
            <a:avLst/>
            <a:gdLst>
              <a:gd name="connsiteX0" fmla="*/ 0 w 2822674"/>
              <a:gd name="connsiteY0" fmla="*/ 0 h 14856"/>
              <a:gd name="connsiteX1" fmla="*/ 564535 w 2822674"/>
              <a:gd name="connsiteY1" fmla="*/ 0 h 14856"/>
              <a:gd name="connsiteX2" fmla="*/ 1100843 w 2822674"/>
              <a:gd name="connsiteY2" fmla="*/ 0 h 14856"/>
              <a:gd name="connsiteX3" fmla="*/ 1637151 w 2822674"/>
              <a:gd name="connsiteY3" fmla="*/ 0 h 14856"/>
              <a:gd name="connsiteX4" fmla="*/ 2258139 w 2822674"/>
              <a:gd name="connsiteY4" fmla="*/ 0 h 14856"/>
              <a:gd name="connsiteX5" fmla="*/ 2822674 w 2822674"/>
              <a:gd name="connsiteY5" fmla="*/ 0 h 14856"/>
              <a:gd name="connsiteX6" fmla="*/ 2822674 w 2822674"/>
              <a:gd name="connsiteY6" fmla="*/ 14856 h 14856"/>
              <a:gd name="connsiteX7" fmla="*/ 2258139 w 2822674"/>
              <a:gd name="connsiteY7" fmla="*/ 14856 h 14856"/>
              <a:gd name="connsiteX8" fmla="*/ 1778285 w 2822674"/>
              <a:gd name="connsiteY8" fmla="*/ 14856 h 14856"/>
              <a:gd name="connsiteX9" fmla="*/ 1241977 w 2822674"/>
              <a:gd name="connsiteY9" fmla="*/ 14856 h 14856"/>
              <a:gd name="connsiteX10" fmla="*/ 705669 w 2822674"/>
              <a:gd name="connsiteY10" fmla="*/ 14856 h 14856"/>
              <a:gd name="connsiteX11" fmla="*/ 0 w 2822674"/>
              <a:gd name="connsiteY11" fmla="*/ 14856 h 14856"/>
              <a:gd name="connsiteX12" fmla="*/ 0 w 2822674"/>
              <a:gd name="connsiteY12" fmla="*/ 0 h 14856"/>
              <a:gd name="connsiteX0" fmla="*/ 0 w 2822674"/>
              <a:gd name="connsiteY0" fmla="*/ 0 h 14856"/>
              <a:gd name="connsiteX1" fmla="*/ 508081 w 2822674"/>
              <a:gd name="connsiteY1" fmla="*/ 0 h 14856"/>
              <a:gd name="connsiteX2" fmla="*/ 1129070 w 2822674"/>
              <a:gd name="connsiteY2" fmla="*/ 0 h 14856"/>
              <a:gd name="connsiteX3" fmla="*/ 1608924 w 2822674"/>
              <a:gd name="connsiteY3" fmla="*/ 0 h 14856"/>
              <a:gd name="connsiteX4" fmla="*/ 2088779 w 2822674"/>
              <a:gd name="connsiteY4" fmla="*/ 0 h 14856"/>
              <a:gd name="connsiteX5" fmla="*/ 2822674 w 2822674"/>
              <a:gd name="connsiteY5" fmla="*/ 0 h 14856"/>
              <a:gd name="connsiteX6" fmla="*/ 2822674 w 2822674"/>
              <a:gd name="connsiteY6" fmla="*/ 14856 h 14856"/>
              <a:gd name="connsiteX7" fmla="*/ 2286366 w 2822674"/>
              <a:gd name="connsiteY7" fmla="*/ 14856 h 14856"/>
              <a:gd name="connsiteX8" fmla="*/ 1750058 w 2822674"/>
              <a:gd name="connsiteY8" fmla="*/ 14856 h 14856"/>
              <a:gd name="connsiteX9" fmla="*/ 1213750 w 2822674"/>
              <a:gd name="connsiteY9" fmla="*/ 14856 h 14856"/>
              <a:gd name="connsiteX10" fmla="*/ 592762 w 2822674"/>
              <a:gd name="connsiteY10" fmla="*/ 14856 h 14856"/>
              <a:gd name="connsiteX11" fmla="*/ 0 w 2822674"/>
              <a:gd name="connsiteY11" fmla="*/ 14856 h 14856"/>
              <a:gd name="connsiteX12" fmla="*/ 0 w 2822674"/>
              <a:gd name="connsiteY12" fmla="*/ 0 h 1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2674" h="14856" fill="none" extrusionOk="0">
                <a:moveTo>
                  <a:pt x="0" y="0"/>
                </a:moveTo>
                <a:cubicBezTo>
                  <a:pt x="218824" y="-11864"/>
                  <a:pt x="347394" y="-20931"/>
                  <a:pt x="564535" y="0"/>
                </a:cubicBezTo>
                <a:cubicBezTo>
                  <a:pt x="737261" y="-32699"/>
                  <a:pt x="948287" y="-17231"/>
                  <a:pt x="1100843" y="0"/>
                </a:cubicBezTo>
                <a:cubicBezTo>
                  <a:pt x="1222063" y="14146"/>
                  <a:pt x="1486400" y="5968"/>
                  <a:pt x="1637151" y="0"/>
                </a:cubicBezTo>
                <a:cubicBezTo>
                  <a:pt x="1804561" y="10721"/>
                  <a:pt x="2090630" y="8008"/>
                  <a:pt x="2258139" y="0"/>
                </a:cubicBezTo>
                <a:cubicBezTo>
                  <a:pt x="2440669" y="22905"/>
                  <a:pt x="2643843" y="17686"/>
                  <a:pt x="2822674" y="0"/>
                </a:cubicBezTo>
                <a:cubicBezTo>
                  <a:pt x="2823235" y="4434"/>
                  <a:pt x="2822222" y="8654"/>
                  <a:pt x="2822674" y="14856"/>
                </a:cubicBezTo>
                <a:cubicBezTo>
                  <a:pt x="2664227" y="34944"/>
                  <a:pt x="2454918" y="34788"/>
                  <a:pt x="2258139" y="14856"/>
                </a:cubicBezTo>
                <a:cubicBezTo>
                  <a:pt x="2043036" y="25407"/>
                  <a:pt x="1927420" y="36931"/>
                  <a:pt x="1778285" y="14856"/>
                </a:cubicBezTo>
                <a:cubicBezTo>
                  <a:pt x="1658211" y="12381"/>
                  <a:pt x="1368282" y="10919"/>
                  <a:pt x="1241977" y="14856"/>
                </a:cubicBezTo>
                <a:cubicBezTo>
                  <a:pt x="1118124" y="-12886"/>
                  <a:pt x="862328" y="40982"/>
                  <a:pt x="705669" y="14856"/>
                </a:cubicBezTo>
                <a:cubicBezTo>
                  <a:pt x="514320" y="19006"/>
                  <a:pt x="197863" y="-8819"/>
                  <a:pt x="0" y="14856"/>
                </a:cubicBezTo>
                <a:cubicBezTo>
                  <a:pt x="-1134" y="8564"/>
                  <a:pt x="241" y="3193"/>
                  <a:pt x="0" y="0"/>
                </a:cubicBezTo>
                <a:close/>
              </a:path>
              <a:path w="2822674" h="14856" stroke="0" extrusionOk="0">
                <a:moveTo>
                  <a:pt x="0" y="0"/>
                </a:moveTo>
                <a:cubicBezTo>
                  <a:pt x="219692" y="17933"/>
                  <a:pt x="280398" y="4257"/>
                  <a:pt x="508081" y="0"/>
                </a:cubicBezTo>
                <a:cubicBezTo>
                  <a:pt x="743573" y="-280"/>
                  <a:pt x="888573" y="-12929"/>
                  <a:pt x="1129070" y="0"/>
                </a:cubicBezTo>
                <a:cubicBezTo>
                  <a:pt x="1335321" y="6215"/>
                  <a:pt x="1400239" y="20230"/>
                  <a:pt x="1608924" y="0"/>
                </a:cubicBezTo>
                <a:cubicBezTo>
                  <a:pt x="1842783" y="-4256"/>
                  <a:pt x="1940746" y="-25960"/>
                  <a:pt x="2088779" y="0"/>
                </a:cubicBezTo>
                <a:cubicBezTo>
                  <a:pt x="2229170" y="40910"/>
                  <a:pt x="2648382" y="-25820"/>
                  <a:pt x="2822674" y="0"/>
                </a:cubicBezTo>
                <a:cubicBezTo>
                  <a:pt x="2822308" y="4025"/>
                  <a:pt x="2822050" y="7557"/>
                  <a:pt x="2822674" y="14856"/>
                </a:cubicBezTo>
                <a:cubicBezTo>
                  <a:pt x="2633597" y="46998"/>
                  <a:pt x="2469976" y="20483"/>
                  <a:pt x="2286366" y="14856"/>
                </a:cubicBezTo>
                <a:cubicBezTo>
                  <a:pt x="2099622" y="-3212"/>
                  <a:pt x="1858007" y="33711"/>
                  <a:pt x="1750058" y="14856"/>
                </a:cubicBezTo>
                <a:cubicBezTo>
                  <a:pt x="1630697" y="-891"/>
                  <a:pt x="1387994" y="10212"/>
                  <a:pt x="1213750" y="14856"/>
                </a:cubicBezTo>
                <a:cubicBezTo>
                  <a:pt x="1062685" y="3200"/>
                  <a:pt x="761817" y="-11448"/>
                  <a:pt x="592762" y="14856"/>
                </a:cubicBezTo>
                <a:cubicBezTo>
                  <a:pt x="384208" y="30499"/>
                  <a:pt x="145284" y="36512"/>
                  <a:pt x="0" y="14856"/>
                </a:cubicBezTo>
                <a:cubicBezTo>
                  <a:pt x="113" y="9301"/>
                  <a:pt x="-161" y="4584"/>
                  <a:pt x="0" y="0"/>
                </a:cubicBezTo>
                <a:close/>
              </a:path>
              <a:path w="2822674" h="14856" fill="none" stroke="0" extrusionOk="0">
                <a:moveTo>
                  <a:pt x="0" y="0"/>
                </a:moveTo>
                <a:cubicBezTo>
                  <a:pt x="222321" y="-27960"/>
                  <a:pt x="364447" y="39667"/>
                  <a:pt x="564535" y="0"/>
                </a:cubicBezTo>
                <a:cubicBezTo>
                  <a:pt x="767046" y="-20438"/>
                  <a:pt x="937979" y="1326"/>
                  <a:pt x="1100843" y="0"/>
                </a:cubicBezTo>
                <a:cubicBezTo>
                  <a:pt x="1249064" y="-40181"/>
                  <a:pt x="1468744" y="21203"/>
                  <a:pt x="1637151" y="0"/>
                </a:cubicBezTo>
                <a:cubicBezTo>
                  <a:pt x="1801500" y="32527"/>
                  <a:pt x="2049480" y="17078"/>
                  <a:pt x="2258139" y="0"/>
                </a:cubicBezTo>
                <a:cubicBezTo>
                  <a:pt x="2403698" y="-5813"/>
                  <a:pt x="2622914" y="52316"/>
                  <a:pt x="2822674" y="0"/>
                </a:cubicBezTo>
                <a:cubicBezTo>
                  <a:pt x="2823482" y="5191"/>
                  <a:pt x="2822444" y="8782"/>
                  <a:pt x="2822674" y="14856"/>
                </a:cubicBezTo>
                <a:cubicBezTo>
                  <a:pt x="2649245" y="72454"/>
                  <a:pt x="2465372" y="11896"/>
                  <a:pt x="2258139" y="14856"/>
                </a:cubicBezTo>
                <a:cubicBezTo>
                  <a:pt x="2049735" y="26537"/>
                  <a:pt x="1935478" y="33999"/>
                  <a:pt x="1778285" y="14856"/>
                </a:cubicBezTo>
                <a:cubicBezTo>
                  <a:pt x="1666410" y="-21832"/>
                  <a:pt x="1364065" y="11237"/>
                  <a:pt x="1241977" y="14856"/>
                </a:cubicBezTo>
                <a:cubicBezTo>
                  <a:pt x="1122184" y="51414"/>
                  <a:pt x="845787" y="62906"/>
                  <a:pt x="705669" y="14856"/>
                </a:cubicBezTo>
                <a:cubicBezTo>
                  <a:pt x="550122" y="-7500"/>
                  <a:pt x="156359" y="-2941"/>
                  <a:pt x="0" y="14856"/>
                </a:cubicBezTo>
                <a:cubicBezTo>
                  <a:pt x="-748" y="7924"/>
                  <a:pt x="-488" y="3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822674"/>
                      <a:gd name="connsiteY0" fmla="*/ 0 h 14856"/>
                      <a:gd name="connsiteX1" fmla="*/ 564535 w 2822674"/>
                      <a:gd name="connsiteY1" fmla="*/ 0 h 14856"/>
                      <a:gd name="connsiteX2" fmla="*/ 1100843 w 2822674"/>
                      <a:gd name="connsiteY2" fmla="*/ 0 h 14856"/>
                      <a:gd name="connsiteX3" fmla="*/ 1637151 w 2822674"/>
                      <a:gd name="connsiteY3" fmla="*/ 0 h 14856"/>
                      <a:gd name="connsiteX4" fmla="*/ 2258139 w 2822674"/>
                      <a:gd name="connsiteY4" fmla="*/ 0 h 14856"/>
                      <a:gd name="connsiteX5" fmla="*/ 2822674 w 2822674"/>
                      <a:gd name="connsiteY5" fmla="*/ 0 h 14856"/>
                      <a:gd name="connsiteX6" fmla="*/ 2822674 w 2822674"/>
                      <a:gd name="connsiteY6" fmla="*/ 14856 h 14856"/>
                      <a:gd name="connsiteX7" fmla="*/ 2258139 w 2822674"/>
                      <a:gd name="connsiteY7" fmla="*/ 14856 h 14856"/>
                      <a:gd name="connsiteX8" fmla="*/ 1778285 w 2822674"/>
                      <a:gd name="connsiteY8" fmla="*/ 14856 h 14856"/>
                      <a:gd name="connsiteX9" fmla="*/ 1241977 w 2822674"/>
                      <a:gd name="connsiteY9" fmla="*/ 14856 h 14856"/>
                      <a:gd name="connsiteX10" fmla="*/ 705669 w 2822674"/>
                      <a:gd name="connsiteY10" fmla="*/ 14856 h 14856"/>
                      <a:gd name="connsiteX11" fmla="*/ 0 w 2822674"/>
                      <a:gd name="connsiteY11" fmla="*/ 14856 h 14856"/>
                      <a:gd name="connsiteX12" fmla="*/ 0 w 2822674"/>
                      <a:gd name="connsiteY12" fmla="*/ 0 h 1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2674" h="14856" fill="none" extrusionOk="0">
                        <a:moveTo>
                          <a:pt x="0" y="0"/>
                        </a:moveTo>
                        <a:cubicBezTo>
                          <a:pt x="214887" y="-16923"/>
                          <a:pt x="371868" y="5955"/>
                          <a:pt x="564535" y="0"/>
                        </a:cubicBezTo>
                        <a:cubicBezTo>
                          <a:pt x="757203" y="-5955"/>
                          <a:pt x="945500" y="1863"/>
                          <a:pt x="1100843" y="0"/>
                        </a:cubicBezTo>
                        <a:cubicBezTo>
                          <a:pt x="1256186" y="-1863"/>
                          <a:pt x="1475183" y="8904"/>
                          <a:pt x="1637151" y="0"/>
                        </a:cubicBezTo>
                        <a:cubicBezTo>
                          <a:pt x="1799119" y="-8904"/>
                          <a:pt x="2079731" y="14548"/>
                          <a:pt x="2258139" y="0"/>
                        </a:cubicBezTo>
                        <a:cubicBezTo>
                          <a:pt x="2436547" y="-14548"/>
                          <a:pt x="2637160" y="25307"/>
                          <a:pt x="2822674" y="0"/>
                        </a:cubicBezTo>
                        <a:cubicBezTo>
                          <a:pt x="2823251" y="5212"/>
                          <a:pt x="2822794" y="8929"/>
                          <a:pt x="2822674" y="14856"/>
                        </a:cubicBezTo>
                        <a:cubicBezTo>
                          <a:pt x="2679551" y="42368"/>
                          <a:pt x="2473549" y="7149"/>
                          <a:pt x="2258139" y="14856"/>
                        </a:cubicBezTo>
                        <a:cubicBezTo>
                          <a:pt x="2042730" y="22563"/>
                          <a:pt x="1917148" y="34954"/>
                          <a:pt x="1778285" y="14856"/>
                        </a:cubicBezTo>
                        <a:cubicBezTo>
                          <a:pt x="1639422" y="-5242"/>
                          <a:pt x="1382950" y="11259"/>
                          <a:pt x="1241977" y="14856"/>
                        </a:cubicBezTo>
                        <a:cubicBezTo>
                          <a:pt x="1101004" y="18453"/>
                          <a:pt x="861853" y="31298"/>
                          <a:pt x="705669" y="14856"/>
                        </a:cubicBezTo>
                        <a:cubicBezTo>
                          <a:pt x="549485" y="-1586"/>
                          <a:pt x="176170" y="-10653"/>
                          <a:pt x="0" y="14856"/>
                        </a:cubicBezTo>
                        <a:cubicBezTo>
                          <a:pt x="-543" y="8580"/>
                          <a:pt x="-130" y="3433"/>
                          <a:pt x="0" y="0"/>
                        </a:cubicBezTo>
                        <a:close/>
                      </a:path>
                      <a:path w="2822674" h="14856" stroke="0" extrusionOk="0">
                        <a:moveTo>
                          <a:pt x="0" y="0"/>
                        </a:moveTo>
                        <a:cubicBezTo>
                          <a:pt x="220082" y="19957"/>
                          <a:pt x="272640" y="7831"/>
                          <a:pt x="508081" y="0"/>
                        </a:cubicBezTo>
                        <a:cubicBezTo>
                          <a:pt x="743522" y="-7831"/>
                          <a:pt x="923013" y="-13217"/>
                          <a:pt x="1129070" y="0"/>
                        </a:cubicBezTo>
                        <a:cubicBezTo>
                          <a:pt x="1335127" y="13217"/>
                          <a:pt x="1395903" y="22423"/>
                          <a:pt x="1608924" y="0"/>
                        </a:cubicBezTo>
                        <a:cubicBezTo>
                          <a:pt x="1821945" y="-22423"/>
                          <a:pt x="1936989" y="-11247"/>
                          <a:pt x="2088779" y="0"/>
                        </a:cubicBezTo>
                        <a:cubicBezTo>
                          <a:pt x="2240570" y="11247"/>
                          <a:pt x="2644678" y="-16434"/>
                          <a:pt x="2822674" y="0"/>
                        </a:cubicBezTo>
                        <a:cubicBezTo>
                          <a:pt x="2822269" y="4593"/>
                          <a:pt x="2821979" y="7554"/>
                          <a:pt x="2822674" y="14856"/>
                        </a:cubicBezTo>
                        <a:cubicBezTo>
                          <a:pt x="2632469" y="23438"/>
                          <a:pt x="2466060" y="21384"/>
                          <a:pt x="2286366" y="14856"/>
                        </a:cubicBezTo>
                        <a:cubicBezTo>
                          <a:pt x="2106672" y="8328"/>
                          <a:pt x="1868765" y="25686"/>
                          <a:pt x="1750058" y="14856"/>
                        </a:cubicBezTo>
                        <a:cubicBezTo>
                          <a:pt x="1631351" y="4026"/>
                          <a:pt x="1370186" y="4541"/>
                          <a:pt x="1213750" y="14856"/>
                        </a:cubicBezTo>
                        <a:cubicBezTo>
                          <a:pt x="1057314" y="25171"/>
                          <a:pt x="796563" y="-14135"/>
                          <a:pt x="592762" y="14856"/>
                        </a:cubicBezTo>
                        <a:cubicBezTo>
                          <a:pt x="388961" y="43847"/>
                          <a:pt x="173474" y="35390"/>
                          <a:pt x="0" y="14856"/>
                        </a:cubicBezTo>
                        <a:cubicBezTo>
                          <a:pt x="270" y="8803"/>
                          <a:pt x="438" y="427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Nano Nagle's transformative spirituality - Presentation Sisters Union North  East Ireland">
            <a:extLst>
              <a:ext uri="{FF2B5EF4-FFF2-40B4-BE49-F238E27FC236}">
                <a16:creationId xmlns:a16="http://schemas.microsoft.com/office/drawing/2014/main" id="{112D8B16-325B-06FA-8CE1-5FC30F8CB79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6979" r="39375" b="1"/>
          <a:stretch/>
        </p:blipFill>
        <p:spPr bwMode="auto">
          <a:xfrm>
            <a:off x="5459497" y="643474"/>
            <a:ext cx="5587944" cy="5571059"/>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7771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ed sign with white text&#10;&#10;Description automatically generated">
            <a:extLst>
              <a:ext uri="{FF2B5EF4-FFF2-40B4-BE49-F238E27FC236}">
                <a16:creationId xmlns:a16="http://schemas.microsoft.com/office/drawing/2014/main" id="{0E759F60-ED89-5CC9-E4A6-1FD0252C72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2605254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71AC8CF-02E0-8463-CD90-393F327FDB1D}"/>
              </a:ext>
            </a:extLst>
          </p:cNvPr>
          <p:cNvSpPr txBox="1"/>
          <p:nvPr/>
        </p:nvSpPr>
        <p:spPr>
          <a:xfrm>
            <a:off x="1524003" y="420914"/>
            <a:ext cx="9144000" cy="434272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400" kern="1200" dirty="0">
                <a:solidFill>
                  <a:schemeClr val="tx1"/>
                </a:solidFill>
                <a:latin typeface="+mj-lt"/>
                <a:ea typeface="+mj-ea"/>
                <a:cs typeface="+mj-cs"/>
              </a:rPr>
              <a:t>Attentiveness</a:t>
            </a:r>
          </a:p>
          <a:p>
            <a:pPr algn="ctr">
              <a:lnSpc>
                <a:spcPct val="90000"/>
              </a:lnSpc>
              <a:spcBef>
                <a:spcPct val="0"/>
              </a:spcBef>
              <a:spcAft>
                <a:spcPts val="600"/>
              </a:spcAft>
            </a:pPr>
            <a:endParaRPr lang="en-US" sz="5400" kern="1200" dirty="0">
              <a:solidFill>
                <a:schemeClr val="tx1"/>
              </a:solidFill>
              <a:latin typeface="+mj-lt"/>
              <a:ea typeface="+mj-ea"/>
              <a:cs typeface="+mj-cs"/>
            </a:endParaRPr>
          </a:p>
          <a:p>
            <a:pPr algn="ctr">
              <a:lnSpc>
                <a:spcPct val="90000"/>
              </a:lnSpc>
              <a:spcBef>
                <a:spcPct val="0"/>
              </a:spcBef>
              <a:spcAft>
                <a:spcPts val="600"/>
              </a:spcAft>
            </a:pPr>
            <a:r>
              <a:rPr lang="en-US" sz="5400" kern="1200" dirty="0">
                <a:solidFill>
                  <a:schemeClr val="tx1"/>
                </a:solidFill>
                <a:latin typeface="+mj-lt"/>
                <a:ea typeface="+mj-ea"/>
                <a:cs typeface="+mj-cs"/>
              </a:rPr>
              <a:t>Hospitality</a:t>
            </a:r>
          </a:p>
          <a:p>
            <a:pPr algn="ctr">
              <a:lnSpc>
                <a:spcPct val="90000"/>
              </a:lnSpc>
              <a:spcBef>
                <a:spcPct val="0"/>
              </a:spcBef>
              <a:spcAft>
                <a:spcPts val="600"/>
              </a:spcAft>
            </a:pPr>
            <a:endParaRPr lang="en-US" sz="5400" kern="1200" dirty="0">
              <a:solidFill>
                <a:schemeClr val="tx1"/>
              </a:solidFill>
              <a:latin typeface="+mj-lt"/>
              <a:ea typeface="+mj-ea"/>
              <a:cs typeface="+mj-cs"/>
            </a:endParaRPr>
          </a:p>
          <a:p>
            <a:pPr algn="ctr">
              <a:lnSpc>
                <a:spcPct val="90000"/>
              </a:lnSpc>
              <a:spcBef>
                <a:spcPct val="0"/>
              </a:spcBef>
              <a:spcAft>
                <a:spcPts val="600"/>
              </a:spcAft>
            </a:pPr>
            <a:r>
              <a:rPr lang="en-US" sz="5400" kern="1200" dirty="0">
                <a:solidFill>
                  <a:schemeClr val="tx1"/>
                </a:solidFill>
                <a:latin typeface="+mj-lt"/>
                <a:ea typeface="+mj-ea"/>
                <a:cs typeface="+mj-cs"/>
              </a:rPr>
              <a:t>Compassion</a:t>
            </a:r>
            <a:endParaRPr lang="en-US" sz="4400" kern="1200" dirty="0">
              <a:solidFill>
                <a:schemeClr val="tx1"/>
              </a:solidFill>
              <a:latin typeface="+mj-lt"/>
              <a:ea typeface="+mj-ea"/>
              <a:cs typeface="+mj-cs"/>
            </a:endParaRP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7416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body of water with a body of water and a boat in the distance&#10;&#10;Description automatically generated">
            <a:extLst>
              <a:ext uri="{FF2B5EF4-FFF2-40B4-BE49-F238E27FC236}">
                <a16:creationId xmlns:a16="http://schemas.microsoft.com/office/drawing/2014/main" id="{449B0224-F0F7-7EF8-6432-FB10A0D9901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16429691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71AC8CF-02E0-8463-CD90-393F327FDB1D}"/>
              </a:ext>
            </a:extLst>
          </p:cNvPr>
          <p:cNvSpPr txBox="1"/>
          <p:nvPr/>
        </p:nvSpPr>
        <p:spPr>
          <a:xfrm>
            <a:off x="1524003" y="420914"/>
            <a:ext cx="9144000" cy="434272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400" kern="1200" dirty="0">
                <a:solidFill>
                  <a:schemeClr val="tx1"/>
                </a:solidFill>
                <a:latin typeface="+mj-lt"/>
                <a:ea typeface="+mj-ea"/>
                <a:cs typeface="+mj-cs"/>
              </a:rPr>
              <a:t>Attentive</a:t>
            </a:r>
          </a:p>
          <a:p>
            <a:pPr marL="685800" indent="-685800" algn="ctr">
              <a:lnSpc>
                <a:spcPct val="90000"/>
              </a:lnSpc>
              <a:spcBef>
                <a:spcPct val="0"/>
              </a:spcBef>
              <a:spcAft>
                <a:spcPts val="600"/>
              </a:spcAft>
              <a:buFontTx/>
              <a:buChar char="-"/>
            </a:pPr>
            <a:r>
              <a:rPr lang="en-US" sz="5400" dirty="0">
                <a:latin typeface="+mj-lt"/>
                <a:ea typeface="+mj-ea"/>
                <a:cs typeface="+mj-cs"/>
              </a:rPr>
              <a:t>to God</a:t>
            </a:r>
          </a:p>
          <a:p>
            <a:pPr marL="685800" indent="-685800" algn="ctr">
              <a:lnSpc>
                <a:spcPct val="90000"/>
              </a:lnSpc>
              <a:spcBef>
                <a:spcPct val="0"/>
              </a:spcBef>
              <a:spcAft>
                <a:spcPts val="600"/>
              </a:spcAft>
              <a:buFontTx/>
              <a:buChar char="-"/>
            </a:pPr>
            <a:r>
              <a:rPr lang="en-US" sz="5400" dirty="0">
                <a:latin typeface="+mj-lt"/>
                <a:ea typeface="+mj-ea"/>
                <a:cs typeface="+mj-cs"/>
              </a:rPr>
              <a:t>t</a:t>
            </a:r>
            <a:r>
              <a:rPr lang="en-US" sz="5400" kern="1200" dirty="0">
                <a:solidFill>
                  <a:schemeClr val="tx1"/>
                </a:solidFill>
                <a:latin typeface="+mj-lt"/>
                <a:ea typeface="+mj-ea"/>
                <a:cs typeface="+mj-cs"/>
              </a:rPr>
              <a:t>o ourselves</a:t>
            </a:r>
          </a:p>
          <a:p>
            <a:pPr marL="685800" indent="-685800" algn="ctr">
              <a:lnSpc>
                <a:spcPct val="90000"/>
              </a:lnSpc>
              <a:spcBef>
                <a:spcPct val="0"/>
              </a:spcBef>
              <a:spcAft>
                <a:spcPts val="600"/>
              </a:spcAft>
              <a:buFontTx/>
              <a:buChar char="-"/>
            </a:pPr>
            <a:r>
              <a:rPr lang="en-US" sz="5400" dirty="0">
                <a:latin typeface="+mj-lt"/>
                <a:ea typeface="+mj-ea"/>
                <a:cs typeface="+mj-cs"/>
              </a:rPr>
              <a:t>to the needs of others</a:t>
            </a:r>
            <a:endParaRPr lang="en-US" sz="5400" kern="1200" dirty="0">
              <a:solidFill>
                <a:schemeClr val="tx1"/>
              </a:solidFill>
              <a:latin typeface="+mj-lt"/>
              <a:ea typeface="+mj-ea"/>
              <a:cs typeface="+mj-cs"/>
            </a:endParaRP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81355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Why Do Catholics Pray the Rosary and What Does it Mean?">
            <a:extLst>
              <a:ext uri="{FF2B5EF4-FFF2-40B4-BE49-F238E27FC236}">
                <a16:creationId xmlns:a16="http://schemas.microsoft.com/office/drawing/2014/main" id="{2175F9E8-FBA7-07FC-FBD8-9AC64FA7FA5D}"/>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7" name="Rectangle 410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C3054A0-5F6E-F5C4-47F4-410BB7FCA7E8}"/>
              </a:ext>
            </a:extLst>
          </p:cNvPr>
          <p:cNvSpPr txBox="1"/>
          <p:nvPr/>
        </p:nvSpPr>
        <p:spPr>
          <a:xfrm>
            <a:off x="477981" y="1122363"/>
            <a:ext cx="6746982" cy="3204134"/>
          </a:xfrm>
          <a:prstGeom prst="rect">
            <a:avLst/>
          </a:prstGeom>
        </p:spPr>
        <p:txBody>
          <a:bodyPr vert="horz" lIns="91440" tIns="45720" rIns="91440" bIns="45720" rtlCol="0" anchor="b">
            <a:normAutofit fontScale="47500" lnSpcReduction="20000"/>
          </a:bodyPr>
          <a:lstStyle/>
          <a:p>
            <a:pPr>
              <a:lnSpc>
                <a:spcPct val="90000"/>
              </a:lnSpc>
              <a:spcBef>
                <a:spcPct val="0"/>
              </a:spcBef>
              <a:spcAft>
                <a:spcPts val="600"/>
              </a:spcAft>
            </a:pPr>
            <a:endParaRPr lang="en-US" sz="3000" dirty="0">
              <a:latin typeface="+mj-lt"/>
              <a:ea typeface="+mj-ea"/>
              <a:cs typeface="+mj-cs"/>
            </a:endParaRPr>
          </a:p>
          <a:p>
            <a:pPr>
              <a:lnSpc>
                <a:spcPct val="90000"/>
              </a:lnSpc>
              <a:spcBef>
                <a:spcPct val="0"/>
              </a:spcBef>
              <a:spcAft>
                <a:spcPts val="600"/>
              </a:spcAft>
            </a:pPr>
            <a:endParaRPr lang="en-US" sz="3000" dirty="0">
              <a:latin typeface="+mj-lt"/>
              <a:ea typeface="+mj-ea"/>
              <a:cs typeface="+mj-cs"/>
            </a:endParaRPr>
          </a:p>
          <a:p>
            <a:pPr>
              <a:lnSpc>
                <a:spcPct val="90000"/>
              </a:lnSpc>
              <a:spcBef>
                <a:spcPct val="0"/>
              </a:spcBef>
              <a:spcAft>
                <a:spcPts val="600"/>
              </a:spcAft>
            </a:pPr>
            <a:r>
              <a:rPr lang="en-US" sz="11400" dirty="0">
                <a:latin typeface="Californian FB" panose="0207040306080B030204" pitchFamily="18" charset="0"/>
                <a:ea typeface="+mj-ea"/>
                <a:cs typeface="+mj-cs"/>
              </a:rPr>
              <a:t>Am I Attentive to God?</a:t>
            </a:r>
          </a:p>
          <a:p>
            <a:pPr>
              <a:lnSpc>
                <a:spcPct val="90000"/>
              </a:lnSpc>
              <a:spcBef>
                <a:spcPct val="0"/>
              </a:spcBef>
              <a:spcAft>
                <a:spcPts val="600"/>
              </a:spcAft>
            </a:pPr>
            <a:endParaRPr lang="en-US" sz="5600" dirty="0">
              <a:latin typeface="Californian FB" panose="0207040306080B030204" pitchFamily="18" charset="0"/>
              <a:ea typeface="+mj-ea"/>
              <a:cs typeface="+mj-cs"/>
            </a:endParaRPr>
          </a:p>
          <a:p>
            <a:pPr>
              <a:lnSpc>
                <a:spcPct val="90000"/>
              </a:lnSpc>
              <a:spcBef>
                <a:spcPct val="0"/>
              </a:spcBef>
              <a:spcAft>
                <a:spcPts val="600"/>
              </a:spcAft>
            </a:pPr>
            <a:r>
              <a:rPr lang="en-US" sz="4400" dirty="0">
                <a:latin typeface="Californian FB" panose="0207040306080B030204" pitchFamily="18" charset="0"/>
                <a:ea typeface="+mj-ea"/>
                <a:cs typeface="+mj-cs"/>
              </a:rPr>
              <a:t>Praying the Hail Mary</a:t>
            </a:r>
          </a:p>
          <a:p>
            <a:pPr>
              <a:lnSpc>
                <a:spcPct val="90000"/>
              </a:lnSpc>
              <a:spcBef>
                <a:spcPct val="0"/>
              </a:spcBef>
              <a:spcAft>
                <a:spcPts val="600"/>
              </a:spcAft>
            </a:pPr>
            <a:endParaRPr lang="en-US" sz="3900" dirty="0">
              <a:latin typeface="+mj-lt"/>
              <a:ea typeface="+mj-ea"/>
              <a:cs typeface="+mj-cs"/>
            </a:endParaRPr>
          </a:p>
          <a:p>
            <a:pPr>
              <a:lnSpc>
                <a:spcPct val="90000"/>
              </a:lnSpc>
              <a:spcBef>
                <a:spcPct val="0"/>
              </a:spcBef>
              <a:spcAft>
                <a:spcPts val="600"/>
              </a:spcAft>
            </a:pPr>
            <a:r>
              <a:rPr lang="en-US" sz="3900" dirty="0">
                <a:latin typeface="+mj-lt"/>
                <a:ea typeface="+mj-ea"/>
                <a:cs typeface="+mj-cs"/>
              </a:rPr>
              <a:t>5.5 seconds in, 5.5 seconds out.</a:t>
            </a:r>
          </a:p>
          <a:p>
            <a:pPr>
              <a:lnSpc>
                <a:spcPct val="90000"/>
              </a:lnSpc>
              <a:spcBef>
                <a:spcPct val="0"/>
              </a:spcBef>
              <a:spcAft>
                <a:spcPts val="600"/>
              </a:spcAft>
            </a:pPr>
            <a:endParaRPr lang="en-US" sz="3900" dirty="0">
              <a:latin typeface="+mj-lt"/>
              <a:ea typeface="+mj-ea"/>
              <a:cs typeface="+mj-cs"/>
            </a:endParaRPr>
          </a:p>
          <a:p>
            <a:pPr>
              <a:lnSpc>
                <a:spcPct val="90000"/>
              </a:lnSpc>
              <a:spcBef>
                <a:spcPct val="0"/>
              </a:spcBef>
              <a:spcAft>
                <a:spcPts val="600"/>
              </a:spcAft>
            </a:pPr>
            <a:r>
              <a:rPr lang="en-US" sz="3900" dirty="0">
                <a:latin typeface="+mj-lt"/>
                <a:ea typeface="+mj-ea"/>
                <a:cs typeface="+mj-cs"/>
              </a:rPr>
              <a:t>James Nestor, </a:t>
            </a:r>
            <a:r>
              <a:rPr lang="en-US" sz="3900" i="1" dirty="0">
                <a:latin typeface="+mj-lt"/>
                <a:ea typeface="+mj-ea"/>
                <a:cs typeface="+mj-cs"/>
              </a:rPr>
              <a:t>Breath.</a:t>
            </a:r>
          </a:p>
          <a:p>
            <a:pPr>
              <a:lnSpc>
                <a:spcPct val="90000"/>
              </a:lnSpc>
              <a:spcBef>
                <a:spcPct val="0"/>
              </a:spcBef>
              <a:spcAft>
                <a:spcPts val="600"/>
              </a:spcAft>
            </a:pPr>
            <a:endParaRPr lang="en-US" sz="3000" i="1" dirty="0">
              <a:latin typeface="+mj-lt"/>
              <a:ea typeface="+mj-ea"/>
              <a:cs typeface="+mj-cs"/>
            </a:endParaRPr>
          </a:p>
          <a:p>
            <a:pPr>
              <a:lnSpc>
                <a:spcPct val="90000"/>
              </a:lnSpc>
              <a:spcBef>
                <a:spcPct val="0"/>
              </a:spcBef>
              <a:spcAft>
                <a:spcPts val="600"/>
              </a:spcAft>
            </a:pPr>
            <a:endParaRPr lang="en-US" sz="3000" dirty="0">
              <a:latin typeface="+mj-lt"/>
              <a:ea typeface="+mj-ea"/>
              <a:cs typeface="+mj-cs"/>
            </a:endParaRPr>
          </a:p>
        </p:txBody>
      </p:sp>
      <p:sp>
        <p:nvSpPr>
          <p:cNvPr id="4109" name="Rectangle 410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111" name="Rectangle 411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1199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9404236-284D-4205-0204-E170B0ACAF9F}"/>
              </a:ext>
            </a:extLst>
          </p:cNvPr>
          <p:cNvSpPr>
            <a:spLocks noGrp="1"/>
          </p:cNvSpPr>
          <p:nvPr>
            <p:ph type="ctrTitle"/>
          </p:nvPr>
        </p:nvSpPr>
        <p:spPr>
          <a:xfrm>
            <a:off x="1524003" y="1999615"/>
            <a:ext cx="9144000" cy="2764028"/>
          </a:xfrm>
        </p:spPr>
        <p:txBody>
          <a:bodyPr anchor="ctr">
            <a:normAutofit/>
          </a:bodyPr>
          <a:lstStyle/>
          <a:p>
            <a:r>
              <a:rPr lang="en-AU" sz="7200">
                <a:latin typeface="Californian FB" panose="0207040306080B030204" pitchFamily="18" charset="0"/>
              </a:rPr>
              <a:t>Am I Attentive to Myself?</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43815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3054A0-5F6E-F5C4-47F4-410BB7FCA7E8}"/>
              </a:ext>
            </a:extLst>
          </p:cNvPr>
          <p:cNvSpPr txBox="1"/>
          <p:nvPr/>
        </p:nvSpPr>
        <p:spPr>
          <a:xfrm>
            <a:off x="878305" y="511342"/>
            <a:ext cx="10533648" cy="6278642"/>
          </a:xfrm>
          <a:prstGeom prst="rect">
            <a:avLst/>
          </a:prstGeom>
          <a:noFill/>
        </p:spPr>
        <p:txBody>
          <a:bodyPr wrap="square" rtlCol="0">
            <a:spAutoFit/>
          </a:bodyPr>
          <a:lstStyle/>
          <a:p>
            <a:pPr algn="ctr"/>
            <a:r>
              <a:rPr lang="en-AU" sz="4000" dirty="0">
                <a:latin typeface="Californian FB" panose="0207040306080B030204" pitchFamily="18" charset="0"/>
              </a:rPr>
              <a:t>Unhealthy attachments</a:t>
            </a:r>
          </a:p>
          <a:p>
            <a:endParaRPr lang="en-AU" dirty="0"/>
          </a:p>
          <a:p>
            <a:pPr marL="457200" indent="-457200">
              <a:buFont typeface="Arial" panose="020B0604020202020204" pitchFamily="34" charset="0"/>
              <a:buChar char="•"/>
            </a:pPr>
            <a:r>
              <a:rPr lang="en-AU" sz="2800" dirty="0"/>
              <a:t>What time do I leave school…and why?</a:t>
            </a:r>
          </a:p>
          <a:p>
            <a:pPr marL="457200" indent="-457200">
              <a:buFont typeface="Arial" panose="020B0604020202020204" pitchFamily="34" charset="0"/>
              <a:buChar char="•"/>
            </a:pPr>
            <a:endParaRPr lang="en-AU" sz="2800" dirty="0"/>
          </a:p>
          <a:p>
            <a:pPr marL="457200" indent="-457200">
              <a:buFont typeface="Arial" panose="020B0604020202020204" pitchFamily="34" charset="0"/>
              <a:buChar char="•"/>
            </a:pPr>
            <a:r>
              <a:rPr lang="en-AU" sz="2800" dirty="0"/>
              <a:t>What notifications do I have on my phone…and why?</a:t>
            </a:r>
          </a:p>
          <a:p>
            <a:pPr marL="457200" indent="-457200">
              <a:buFont typeface="Arial" panose="020B0604020202020204" pitchFamily="34" charset="0"/>
              <a:buChar char="•"/>
            </a:pPr>
            <a:endParaRPr lang="en-AU" sz="2800" dirty="0"/>
          </a:p>
          <a:p>
            <a:pPr marL="457200" indent="-457200">
              <a:buFont typeface="Arial" panose="020B0604020202020204" pitchFamily="34" charset="0"/>
              <a:buChar char="•"/>
            </a:pPr>
            <a:r>
              <a:rPr lang="en-AU" sz="2800" dirty="0"/>
              <a:t>How involved do I get with my students…and why?</a:t>
            </a:r>
          </a:p>
          <a:p>
            <a:pPr marL="457200" indent="-457200">
              <a:buFont typeface="Arial" panose="020B0604020202020204" pitchFamily="34" charset="0"/>
              <a:buChar char="•"/>
            </a:pPr>
            <a:endParaRPr lang="en-AU" sz="2800" dirty="0"/>
          </a:p>
          <a:p>
            <a:pPr marL="457200" indent="-457200">
              <a:buFont typeface="Arial" panose="020B0604020202020204" pitchFamily="34" charset="0"/>
              <a:buChar char="•"/>
            </a:pPr>
            <a:r>
              <a:rPr lang="en-AU" sz="2800" dirty="0"/>
              <a:t>Do you identify yourself with your job, or with how God identifies you?</a:t>
            </a:r>
          </a:p>
          <a:p>
            <a:pPr marL="457200" indent="-457200">
              <a:buFont typeface="Arial" panose="020B0604020202020204" pitchFamily="34" charset="0"/>
              <a:buChar char="•"/>
            </a:pPr>
            <a:endParaRPr lang="en-AU" sz="2800" dirty="0"/>
          </a:p>
          <a:p>
            <a:pPr marL="457200" indent="-457200">
              <a:buFont typeface="Arial" panose="020B0604020202020204" pitchFamily="34" charset="0"/>
              <a:buChar char="•"/>
            </a:pPr>
            <a:r>
              <a:rPr lang="en-AU" sz="2800" dirty="0"/>
              <a:t>Do I trust in God enough to get on board for the journey, or am I trying to control the journey?</a:t>
            </a:r>
          </a:p>
          <a:p>
            <a:endParaRPr lang="en-AU" dirty="0"/>
          </a:p>
          <a:p>
            <a:endParaRPr lang="en-AU" dirty="0"/>
          </a:p>
        </p:txBody>
      </p:sp>
    </p:spTree>
    <p:extLst>
      <p:ext uri="{BB962C8B-B14F-4D97-AF65-F5344CB8AC3E}">
        <p14:creationId xmlns:p14="http://schemas.microsoft.com/office/powerpoint/2010/main" val="18686770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9404236-284D-4205-0204-E170B0ACAF9F}"/>
              </a:ext>
            </a:extLst>
          </p:cNvPr>
          <p:cNvSpPr>
            <a:spLocks noGrp="1"/>
          </p:cNvSpPr>
          <p:nvPr>
            <p:ph type="ctrTitle"/>
          </p:nvPr>
        </p:nvSpPr>
        <p:spPr>
          <a:xfrm>
            <a:off x="1524003" y="1999615"/>
            <a:ext cx="9144000" cy="2764028"/>
          </a:xfrm>
        </p:spPr>
        <p:txBody>
          <a:bodyPr anchor="ctr">
            <a:normAutofit/>
          </a:bodyPr>
          <a:lstStyle/>
          <a:p>
            <a:r>
              <a:rPr lang="en-AU" sz="7200" dirty="0">
                <a:latin typeface="Californian FB" panose="0207040306080B030204" pitchFamily="18" charset="0"/>
              </a:rPr>
              <a:t>Am I attentive to the needs of others?</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03154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71AC8CF-02E0-8463-CD90-393F327FDB1D}"/>
              </a:ext>
            </a:extLst>
          </p:cNvPr>
          <p:cNvSpPr txBox="1"/>
          <p:nvPr/>
        </p:nvSpPr>
        <p:spPr>
          <a:xfrm>
            <a:off x="1524000" y="1625600"/>
            <a:ext cx="9144000" cy="319314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400" kern="1200" dirty="0">
                <a:solidFill>
                  <a:schemeClr val="tx1"/>
                </a:solidFill>
                <a:latin typeface="Californian FB" panose="0207040306080B030204" pitchFamily="18" charset="0"/>
                <a:ea typeface="+mj-ea"/>
                <a:cs typeface="+mj-cs"/>
              </a:rPr>
              <a:t>Hospitable</a:t>
            </a:r>
          </a:p>
          <a:p>
            <a:pPr algn="ctr">
              <a:lnSpc>
                <a:spcPct val="90000"/>
              </a:lnSpc>
              <a:spcBef>
                <a:spcPct val="0"/>
              </a:spcBef>
              <a:spcAft>
                <a:spcPts val="600"/>
              </a:spcAft>
            </a:pPr>
            <a:r>
              <a:rPr lang="en-US" sz="5400" dirty="0">
                <a:latin typeface="+mj-lt"/>
                <a:ea typeface="+mj-ea"/>
                <a:cs typeface="+mj-cs"/>
              </a:rPr>
              <a:t>- towards all who seek shelter</a:t>
            </a:r>
            <a:endParaRPr lang="en-US" sz="5400" kern="1200" dirty="0">
              <a:solidFill>
                <a:schemeClr val="tx1"/>
              </a:solidFill>
              <a:latin typeface="+mj-lt"/>
              <a:ea typeface="+mj-ea"/>
              <a:cs typeface="+mj-cs"/>
            </a:endParaRP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94456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71AC8CF-02E0-8463-CD90-393F327FDB1D}"/>
              </a:ext>
            </a:extLst>
          </p:cNvPr>
          <p:cNvSpPr txBox="1"/>
          <p:nvPr/>
        </p:nvSpPr>
        <p:spPr>
          <a:xfrm>
            <a:off x="1057964" y="1632858"/>
            <a:ext cx="10076071" cy="319314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400" kern="1200" dirty="0">
                <a:solidFill>
                  <a:schemeClr val="tx1"/>
                </a:solidFill>
                <a:latin typeface="Californian FB" panose="0207040306080B030204" pitchFamily="18" charset="0"/>
                <a:ea typeface="+mj-ea"/>
                <a:cs typeface="+mj-cs"/>
              </a:rPr>
              <a:t>Compassionate</a:t>
            </a:r>
          </a:p>
          <a:p>
            <a:pPr marL="685800" indent="-685800" algn="ctr">
              <a:lnSpc>
                <a:spcPct val="90000"/>
              </a:lnSpc>
              <a:spcBef>
                <a:spcPct val="0"/>
              </a:spcBef>
              <a:spcAft>
                <a:spcPts val="600"/>
              </a:spcAft>
              <a:buFontTx/>
              <a:buChar char="-"/>
            </a:pPr>
            <a:r>
              <a:rPr lang="en-US" sz="5400" dirty="0">
                <a:latin typeface="+mj-lt"/>
                <a:ea typeface="+mj-ea"/>
                <a:cs typeface="+mj-cs"/>
              </a:rPr>
              <a:t>share in the suffering of others</a:t>
            </a:r>
          </a:p>
          <a:p>
            <a:pPr marL="685800" indent="-685800" algn="ctr">
              <a:lnSpc>
                <a:spcPct val="90000"/>
              </a:lnSpc>
              <a:spcBef>
                <a:spcPct val="0"/>
              </a:spcBef>
              <a:spcAft>
                <a:spcPts val="600"/>
              </a:spcAft>
              <a:buFontTx/>
              <a:buChar char="-"/>
            </a:pPr>
            <a:r>
              <a:rPr lang="en-US" sz="5400" kern="1200" dirty="0">
                <a:solidFill>
                  <a:schemeClr val="tx1"/>
                </a:solidFill>
                <a:latin typeface="+mj-lt"/>
                <a:ea typeface="+mj-ea"/>
                <a:cs typeface="+mj-cs"/>
              </a:rPr>
              <a:t>be with them on the journey</a:t>
            </a: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31817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71AC8CF-02E0-8463-CD90-393F327FDB1D}"/>
              </a:ext>
            </a:extLst>
          </p:cNvPr>
          <p:cNvSpPr txBox="1"/>
          <p:nvPr/>
        </p:nvSpPr>
        <p:spPr>
          <a:xfrm>
            <a:off x="1057964" y="1632858"/>
            <a:ext cx="10076071" cy="319314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400" kern="1200" dirty="0">
                <a:solidFill>
                  <a:schemeClr val="tx1"/>
                </a:solidFill>
                <a:latin typeface="Californian FB" panose="0207040306080B030204" pitchFamily="18" charset="0"/>
                <a:ea typeface="+mj-ea"/>
                <a:cs typeface="+mj-cs"/>
              </a:rPr>
              <a:t>The Story of Laila</a:t>
            </a: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14343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71AC8CF-02E0-8463-CD90-393F327FDB1D}"/>
              </a:ext>
            </a:extLst>
          </p:cNvPr>
          <p:cNvSpPr txBox="1"/>
          <p:nvPr/>
        </p:nvSpPr>
        <p:spPr>
          <a:xfrm>
            <a:off x="1057964" y="1632858"/>
            <a:ext cx="10076071" cy="319314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400" kern="1200" dirty="0">
                <a:solidFill>
                  <a:schemeClr val="tx1"/>
                </a:solidFill>
                <a:latin typeface="Californian FB" panose="0207040306080B030204" pitchFamily="18" charset="0"/>
                <a:ea typeface="+mj-ea"/>
                <a:cs typeface="+mj-cs"/>
              </a:rPr>
              <a:t>Do you need to “fix” </a:t>
            </a:r>
            <a:r>
              <a:rPr lang="en-US" sz="5400" kern="1200">
                <a:solidFill>
                  <a:schemeClr val="tx1"/>
                </a:solidFill>
                <a:latin typeface="Californian FB" panose="0207040306080B030204" pitchFamily="18" charset="0"/>
                <a:ea typeface="+mj-ea"/>
                <a:cs typeface="+mj-cs"/>
              </a:rPr>
              <a:t>your culture?</a:t>
            </a:r>
            <a:endParaRPr lang="en-US" sz="5400" kern="1200" dirty="0">
              <a:solidFill>
                <a:schemeClr val="tx1"/>
              </a:solidFill>
              <a:latin typeface="Californian FB" panose="0207040306080B030204" pitchFamily="18" charset="0"/>
              <a:ea typeface="+mj-ea"/>
              <a:cs typeface="+mj-cs"/>
            </a:endParaRP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9535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71AC8CF-02E0-8463-CD90-393F327FDB1D}"/>
              </a:ext>
            </a:extLst>
          </p:cNvPr>
          <p:cNvSpPr txBox="1"/>
          <p:nvPr/>
        </p:nvSpPr>
        <p:spPr>
          <a:xfrm>
            <a:off x="1057964" y="1632858"/>
            <a:ext cx="10076071" cy="319314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400" kern="1200" dirty="0">
                <a:solidFill>
                  <a:schemeClr val="tx1"/>
                </a:solidFill>
                <a:latin typeface="+mj-lt"/>
                <a:ea typeface="+mj-ea"/>
                <a:cs typeface="+mj-cs"/>
              </a:rPr>
              <a:t>What did you get out of today?</a:t>
            </a: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8727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body of water with rocks and a city in the background&#10;&#10;Description automatically generated">
            <a:extLst>
              <a:ext uri="{FF2B5EF4-FFF2-40B4-BE49-F238E27FC236}">
                <a16:creationId xmlns:a16="http://schemas.microsoft.com/office/drawing/2014/main" id="{E36E3064-2CF6-50B3-788F-902B36CAB4E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29415927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71AC8CF-02E0-8463-CD90-393F327FDB1D}"/>
              </a:ext>
            </a:extLst>
          </p:cNvPr>
          <p:cNvSpPr txBox="1"/>
          <p:nvPr/>
        </p:nvSpPr>
        <p:spPr>
          <a:xfrm>
            <a:off x="1057964" y="1632858"/>
            <a:ext cx="10076071" cy="319314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400" kern="1200" dirty="0">
                <a:solidFill>
                  <a:schemeClr val="tx1"/>
                </a:solidFill>
                <a:latin typeface="Californian FB" panose="0207040306080B030204" pitchFamily="18" charset="0"/>
                <a:ea typeface="+mj-ea"/>
                <a:cs typeface="+mj-cs"/>
              </a:rPr>
              <a:t>A Blessing for Each Other</a:t>
            </a: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53094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71AC8CF-02E0-8463-CD90-393F327FDB1D}"/>
              </a:ext>
            </a:extLst>
          </p:cNvPr>
          <p:cNvSpPr txBox="1"/>
          <p:nvPr/>
        </p:nvSpPr>
        <p:spPr>
          <a:xfrm>
            <a:off x="1057964" y="324854"/>
            <a:ext cx="10076071" cy="481263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dirty="0">
                <a:solidFill>
                  <a:schemeClr val="tx1"/>
                </a:solidFill>
                <a:latin typeface="+mj-lt"/>
                <a:ea typeface="+mj-ea"/>
                <a:cs typeface="+mj-cs"/>
              </a:rPr>
              <a:t>May you have warm words on a cold evening,</a:t>
            </a:r>
          </a:p>
          <a:p>
            <a:pPr>
              <a:lnSpc>
                <a:spcPct val="90000"/>
              </a:lnSpc>
              <a:spcBef>
                <a:spcPct val="0"/>
              </a:spcBef>
              <a:spcAft>
                <a:spcPts val="600"/>
              </a:spcAft>
            </a:pPr>
            <a:r>
              <a:rPr lang="en-US" sz="4000" dirty="0">
                <a:latin typeface="+mj-lt"/>
                <a:ea typeface="+mj-ea"/>
                <a:cs typeface="+mj-cs"/>
              </a:rPr>
              <a:t>A full moon on a dark night,</a:t>
            </a:r>
          </a:p>
          <a:p>
            <a:pPr>
              <a:lnSpc>
                <a:spcPct val="90000"/>
              </a:lnSpc>
              <a:spcBef>
                <a:spcPct val="0"/>
              </a:spcBef>
              <a:spcAft>
                <a:spcPts val="600"/>
              </a:spcAft>
            </a:pPr>
            <a:r>
              <a:rPr lang="en-US" sz="4000" kern="1200" dirty="0">
                <a:solidFill>
                  <a:schemeClr val="tx1"/>
                </a:solidFill>
                <a:latin typeface="+mj-lt"/>
                <a:ea typeface="+mj-ea"/>
                <a:cs typeface="+mj-cs"/>
              </a:rPr>
              <a:t>And the road downhill all the way to your door.</a:t>
            </a:r>
            <a:endParaRPr lang="en-US" sz="3200" kern="1200" dirty="0">
              <a:solidFill>
                <a:schemeClr val="tx1"/>
              </a:solidFill>
              <a:latin typeface="+mj-lt"/>
              <a:ea typeface="+mj-ea"/>
              <a:cs typeface="+mj-cs"/>
            </a:endParaRP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62941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71AC8CF-02E0-8463-CD90-393F327FDB1D}"/>
              </a:ext>
            </a:extLst>
          </p:cNvPr>
          <p:cNvSpPr txBox="1"/>
          <p:nvPr/>
        </p:nvSpPr>
        <p:spPr>
          <a:xfrm>
            <a:off x="1057964" y="324854"/>
            <a:ext cx="10076071" cy="481263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dirty="0">
                <a:solidFill>
                  <a:schemeClr val="tx1"/>
                </a:solidFill>
                <a:latin typeface="+mj-lt"/>
                <a:ea typeface="+mj-ea"/>
                <a:cs typeface="+mj-cs"/>
              </a:rPr>
              <a:t>May every hair on your head turn into a candle</a:t>
            </a:r>
          </a:p>
          <a:p>
            <a:pPr>
              <a:lnSpc>
                <a:spcPct val="90000"/>
              </a:lnSpc>
              <a:spcBef>
                <a:spcPct val="0"/>
              </a:spcBef>
              <a:spcAft>
                <a:spcPts val="600"/>
              </a:spcAft>
            </a:pPr>
            <a:r>
              <a:rPr lang="en-US" sz="4000" dirty="0">
                <a:latin typeface="+mj-lt"/>
                <a:ea typeface="+mj-ea"/>
                <a:cs typeface="+mj-cs"/>
              </a:rPr>
              <a:t>To light your way to heaven.</a:t>
            </a:r>
          </a:p>
          <a:p>
            <a:pPr>
              <a:lnSpc>
                <a:spcPct val="90000"/>
              </a:lnSpc>
              <a:spcBef>
                <a:spcPct val="0"/>
              </a:spcBef>
              <a:spcAft>
                <a:spcPts val="600"/>
              </a:spcAft>
            </a:pPr>
            <a:r>
              <a:rPr lang="en-US" sz="4000" kern="1200" dirty="0">
                <a:solidFill>
                  <a:schemeClr val="tx1"/>
                </a:solidFill>
                <a:latin typeface="+mj-lt"/>
                <a:ea typeface="+mj-ea"/>
                <a:cs typeface="+mj-cs"/>
              </a:rPr>
              <a:t>And may God and his Holy Mother</a:t>
            </a:r>
          </a:p>
          <a:p>
            <a:pPr>
              <a:lnSpc>
                <a:spcPct val="90000"/>
              </a:lnSpc>
              <a:spcBef>
                <a:spcPct val="0"/>
              </a:spcBef>
              <a:spcAft>
                <a:spcPts val="600"/>
              </a:spcAft>
            </a:pPr>
            <a:r>
              <a:rPr lang="en-US" sz="4000" dirty="0">
                <a:latin typeface="+mj-lt"/>
                <a:ea typeface="+mj-ea"/>
                <a:cs typeface="+mj-cs"/>
              </a:rPr>
              <a:t>Take the harm of the years away from you.</a:t>
            </a:r>
            <a:endParaRPr lang="en-US" sz="3200" kern="1200" dirty="0">
              <a:solidFill>
                <a:schemeClr val="tx1"/>
              </a:solidFill>
              <a:latin typeface="+mj-lt"/>
              <a:ea typeface="+mj-ea"/>
              <a:cs typeface="+mj-cs"/>
            </a:endParaRP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21913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71AC8CF-02E0-8463-CD90-393F327FDB1D}"/>
              </a:ext>
            </a:extLst>
          </p:cNvPr>
          <p:cNvSpPr txBox="1"/>
          <p:nvPr/>
        </p:nvSpPr>
        <p:spPr>
          <a:xfrm>
            <a:off x="1057964" y="324854"/>
            <a:ext cx="10076071" cy="481263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dirty="0">
                <a:solidFill>
                  <a:schemeClr val="tx1"/>
                </a:solidFill>
                <a:latin typeface="+mj-lt"/>
                <a:ea typeface="+mj-ea"/>
                <a:cs typeface="+mj-cs"/>
              </a:rPr>
              <a:t>And…may you have no frost on your spuds,</a:t>
            </a:r>
          </a:p>
          <a:p>
            <a:pPr>
              <a:lnSpc>
                <a:spcPct val="90000"/>
              </a:lnSpc>
              <a:spcBef>
                <a:spcPct val="0"/>
              </a:spcBef>
              <a:spcAft>
                <a:spcPts val="600"/>
              </a:spcAft>
            </a:pPr>
            <a:r>
              <a:rPr lang="en-US" sz="4000" dirty="0">
                <a:latin typeface="+mj-lt"/>
                <a:ea typeface="+mj-ea"/>
                <a:cs typeface="+mj-cs"/>
              </a:rPr>
              <a:t>No worms on your cabbage,</a:t>
            </a:r>
          </a:p>
          <a:p>
            <a:pPr>
              <a:lnSpc>
                <a:spcPct val="90000"/>
              </a:lnSpc>
              <a:spcBef>
                <a:spcPct val="0"/>
              </a:spcBef>
              <a:spcAft>
                <a:spcPts val="600"/>
              </a:spcAft>
            </a:pPr>
            <a:r>
              <a:rPr lang="en-US" sz="4000" kern="1200" dirty="0">
                <a:solidFill>
                  <a:schemeClr val="tx1"/>
                </a:solidFill>
                <a:latin typeface="+mj-lt"/>
                <a:ea typeface="+mj-ea"/>
                <a:cs typeface="+mj-cs"/>
              </a:rPr>
              <a:t>May your goat give plenty of milk,</a:t>
            </a:r>
          </a:p>
          <a:p>
            <a:pPr>
              <a:lnSpc>
                <a:spcPct val="90000"/>
              </a:lnSpc>
              <a:spcBef>
                <a:spcPct val="0"/>
              </a:spcBef>
              <a:spcAft>
                <a:spcPts val="600"/>
              </a:spcAft>
            </a:pPr>
            <a:r>
              <a:rPr lang="en-US" sz="4000" dirty="0">
                <a:latin typeface="+mj-lt"/>
                <a:ea typeface="+mj-ea"/>
                <a:cs typeface="+mj-cs"/>
              </a:rPr>
              <a:t>And if you should buy a donkey,</a:t>
            </a:r>
          </a:p>
          <a:p>
            <a:pPr>
              <a:lnSpc>
                <a:spcPct val="90000"/>
              </a:lnSpc>
              <a:spcBef>
                <a:spcPct val="0"/>
              </a:spcBef>
              <a:spcAft>
                <a:spcPts val="600"/>
              </a:spcAft>
            </a:pPr>
            <a:r>
              <a:rPr lang="en-US" sz="4000" kern="1200" dirty="0">
                <a:solidFill>
                  <a:schemeClr val="tx1"/>
                </a:solidFill>
                <a:latin typeface="+mj-lt"/>
                <a:ea typeface="+mj-ea"/>
                <a:cs typeface="+mj-cs"/>
              </a:rPr>
              <a:t>Please, God, she be pregnant.</a:t>
            </a:r>
            <a:endParaRPr lang="en-US" sz="3200" kern="1200" dirty="0">
              <a:solidFill>
                <a:schemeClr val="tx1"/>
              </a:solidFill>
              <a:latin typeface="+mj-lt"/>
              <a:ea typeface="+mj-ea"/>
              <a:cs typeface="+mj-cs"/>
            </a:endParaRP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9493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71AC8CF-02E0-8463-CD90-393F327FDB1D}"/>
              </a:ext>
            </a:extLst>
          </p:cNvPr>
          <p:cNvSpPr txBox="1"/>
          <p:nvPr/>
        </p:nvSpPr>
        <p:spPr>
          <a:xfrm>
            <a:off x="1057964" y="1632858"/>
            <a:ext cx="10076071" cy="319314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400" kern="1200" dirty="0">
                <a:solidFill>
                  <a:schemeClr val="tx1"/>
                </a:solidFill>
                <a:latin typeface="+mj-lt"/>
                <a:ea typeface="+mj-ea"/>
                <a:cs typeface="+mj-cs"/>
              </a:rPr>
              <a:t>Comments.</a:t>
            </a: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98983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71AC8CF-02E0-8463-CD90-393F327FDB1D}"/>
              </a:ext>
            </a:extLst>
          </p:cNvPr>
          <p:cNvSpPr txBox="1"/>
          <p:nvPr/>
        </p:nvSpPr>
        <p:spPr>
          <a:xfrm>
            <a:off x="1057964" y="1632858"/>
            <a:ext cx="10076071" cy="319314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400" kern="1200" dirty="0">
                <a:solidFill>
                  <a:schemeClr val="tx1"/>
                </a:solidFill>
                <a:latin typeface="+mj-lt"/>
                <a:ea typeface="+mj-ea"/>
                <a:cs typeface="+mj-cs"/>
              </a:rPr>
              <a:t>Thank </a:t>
            </a:r>
            <a:r>
              <a:rPr lang="en-US" sz="5400" kern="1200">
                <a:solidFill>
                  <a:schemeClr val="tx1"/>
                </a:solidFill>
                <a:latin typeface="+mj-lt"/>
                <a:ea typeface="+mj-ea"/>
                <a:cs typeface="+mj-cs"/>
              </a:rPr>
              <a:t>you.</a:t>
            </a:r>
          </a:p>
          <a:p>
            <a:pPr algn="ctr">
              <a:lnSpc>
                <a:spcPct val="90000"/>
              </a:lnSpc>
              <a:spcBef>
                <a:spcPct val="0"/>
              </a:spcBef>
              <a:spcAft>
                <a:spcPts val="600"/>
              </a:spcAft>
            </a:pPr>
            <a:r>
              <a:rPr lang="en-US" sz="5400" kern="1200">
                <a:solidFill>
                  <a:schemeClr val="tx1"/>
                </a:solidFill>
                <a:latin typeface="+mj-lt"/>
                <a:ea typeface="+mj-ea"/>
                <a:cs typeface="+mj-cs"/>
              </a:rPr>
              <a:t>And </a:t>
            </a:r>
            <a:r>
              <a:rPr lang="en-US" sz="5400" kern="1200" dirty="0">
                <a:solidFill>
                  <a:schemeClr val="tx1"/>
                </a:solidFill>
                <a:latin typeface="+mj-lt"/>
                <a:ea typeface="+mj-ea"/>
                <a:cs typeface="+mj-cs"/>
              </a:rPr>
              <a:t>try not to read the words on </a:t>
            </a:r>
            <a:r>
              <a:rPr lang="en-US" sz="5400" kern="1200">
                <a:solidFill>
                  <a:schemeClr val="tx1"/>
                </a:solidFill>
                <a:latin typeface="+mj-lt"/>
                <a:ea typeface="+mj-ea"/>
                <a:cs typeface="+mj-cs"/>
              </a:rPr>
              <a:t>this slide.</a:t>
            </a:r>
            <a:endParaRPr lang="en-US" sz="5400" kern="1200" dirty="0">
              <a:solidFill>
                <a:schemeClr val="tx1"/>
              </a:solidFill>
              <a:latin typeface="+mj-lt"/>
              <a:ea typeface="+mj-ea"/>
              <a:cs typeface="+mj-cs"/>
            </a:endParaRP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8830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body of water with a tree and a blue sky&#10;&#10;Description automatically generated">
            <a:extLst>
              <a:ext uri="{FF2B5EF4-FFF2-40B4-BE49-F238E27FC236}">
                <a16:creationId xmlns:a16="http://schemas.microsoft.com/office/drawing/2014/main" id="{7FE08CD9-73B5-C71E-F575-CF113171F9E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3358839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F49785-D2A3-D820-7A31-B43EB5AC2699}"/>
              </a:ext>
            </a:extLst>
          </p:cNvPr>
          <p:cNvSpPr>
            <a:spLocks noGrp="1"/>
          </p:cNvSpPr>
          <p:nvPr>
            <p:ph type="ctrTitle"/>
          </p:nvPr>
        </p:nvSpPr>
        <p:spPr>
          <a:xfrm>
            <a:off x="1524000" y="1293338"/>
            <a:ext cx="9144000" cy="3274592"/>
          </a:xfrm>
        </p:spPr>
        <p:txBody>
          <a:bodyPr anchor="ctr">
            <a:normAutofit/>
          </a:bodyPr>
          <a:lstStyle/>
          <a:p>
            <a:pPr rtl="0">
              <a:spcBef>
                <a:spcPts val="0"/>
              </a:spcBef>
              <a:spcAft>
                <a:spcPts val="0"/>
              </a:spcAft>
            </a:pPr>
            <a:r>
              <a:rPr lang="en-AU" sz="2300" b="0" i="1">
                <a:effectLst/>
                <a:latin typeface="Arial" panose="020B0604020202020204" pitchFamily="34" charset="0"/>
              </a:rPr>
              <a:t>The Grand Chancellor is located on the traditional lands of the Muwinina people of the South East Nation who lived with and cared for this land for many generations, and who are no longer here due to the impact of colonisation and invasion.</a:t>
            </a:r>
            <a:br>
              <a:rPr lang="en-AU" sz="2300" b="0" i="0">
                <a:effectLst/>
                <a:latin typeface="Arial" panose="020B0604020202020204" pitchFamily="34" charset="0"/>
              </a:rPr>
            </a:br>
            <a:r>
              <a:rPr lang="en-AU" sz="2300" b="0" i="1">
                <a:effectLst/>
                <a:latin typeface="Arial" panose="020B0604020202020204" pitchFamily="34" charset="0"/>
              </a:rPr>
              <a:t>We acknowledge and respect the Palawa people, and the deep connection that Tasmanian Aboriginal people have to Country and Culture. We acknowledge and respect the Tasmanian Aboriginal Community and pay our respect to Elders past and present.  </a:t>
            </a:r>
            <a:br>
              <a:rPr lang="en-AU" sz="2300" b="0" i="0">
                <a:effectLst/>
                <a:latin typeface="Arial" panose="020B0604020202020204" pitchFamily="34" charset="0"/>
              </a:rPr>
            </a:br>
            <a:r>
              <a:rPr lang="en-AU" sz="2300" b="0" i="1">
                <a:effectLst/>
                <a:latin typeface="Arial" panose="020B0604020202020204" pitchFamily="34" charset="0"/>
              </a:rPr>
              <a:t>We are committed to learning as a part of this community, and to supporting the continued sharing of knowledge and Culture.</a:t>
            </a:r>
            <a:endParaRPr lang="en-AU" sz="2300" b="0" i="0">
              <a:effectLst/>
              <a:latin typeface="Arial" panose="020B0604020202020204" pitchFamily="34" charset="0"/>
            </a:endParaRPr>
          </a:p>
        </p:txBody>
      </p:sp>
      <p:cxnSp>
        <p:nvCxnSpPr>
          <p:cNvPr id="18"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591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TotalTime>
  <Words>1336</Words>
  <Application>Microsoft Macintosh PowerPoint</Application>
  <PresentationFormat>Widescreen</PresentationFormat>
  <Paragraphs>126</Paragraphs>
  <Slides>75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75</vt:i4>
      </vt:variant>
    </vt:vector>
  </HeadingPairs>
  <TitlesOfParts>
    <vt:vector size="81" baseType="lpstr">
      <vt:lpstr>Arial</vt:lpstr>
      <vt:lpstr>Calibri</vt:lpstr>
      <vt:lpstr>Calibri Light</vt:lpstr>
      <vt:lpstr>Californian FB</vt:lpstr>
      <vt:lpstr>Lato</vt:lpstr>
      <vt:lpstr>Office Theme</vt:lpstr>
      <vt:lpstr>If you want to improve Wellbeing, fix your culture first.</vt:lpstr>
      <vt:lpstr>Richard Chapman</vt:lpstr>
      <vt:lpstr>PowerPoint Presentation</vt:lpstr>
      <vt:lpstr>PowerPoint Presentation</vt:lpstr>
      <vt:lpstr>PowerPoint Presentation</vt:lpstr>
      <vt:lpstr>PowerPoint Presentation</vt:lpstr>
      <vt:lpstr>PowerPoint Presentation</vt:lpstr>
      <vt:lpstr>PowerPoint Presentation</vt:lpstr>
      <vt:lpstr>The Grand Chancellor is located on the traditional lands of the Muwinina people of the South East Nation who lived with and cared for this land for many generations, and who are no longer here due to the impact of colonisation and invasion. We acknowledge and respect the Palawa people, and the deep connection that Tasmanian Aboriginal people have to Country and Culture. We acknowledge and respect the Tasmanian Aboriginal Community and pay our respect to Elders past and present.   We are committed to learning as a part of this community, and to supporting the continued sharing of knowledge and Culture.</vt:lpstr>
      <vt:lpstr>What are we doing today?</vt:lpstr>
      <vt:lpstr>I’m not here to tell people that what they are doing is wrong. I’m here to invite you to reflect.</vt:lpstr>
      <vt:lpstr>You don’t have to agree with anything that I say.</vt:lpstr>
      <vt:lpstr>Find someone who you have never met before and sit next to them.</vt:lpstr>
      <vt:lpstr>Introduce yourself. What school are you from? How long did it take to get here? Where were you born? Where do you come in your family? If you gave a TED talk, what would it be about?</vt:lpstr>
      <vt:lpstr>What do you, or what would your school, say WELLBEING means?</vt:lpstr>
      <vt:lpstr>Wellbeing encompasses quality of life and the ability of people and societies to contribute to the world with a sense of meaning and purpose.  - World Health Organisation</vt:lpstr>
      <vt:lpstr>Does your school have any wellbeing programs? What are they?</vt:lpstr>
      <vt:lpstr>Star of the Sea Catholic College</vt:lpstr>
      <vt:lpstr>PowerPoint Presentation</vt:lpstr>
      <vt:lpstr>PowerPoint Presentation</vt:lpstr>
      <vt:lpstr>PowerPoint Presentation</vt:lpstr>
      <vt:lpstr>PowerPoint Presentation</vt:lpstr>
      <vt:lpstr>Index of Community Socio-Educational Advantage (ICSEA)</vt:lpstr>
      <vt:lpstr>PowerPoint Presentation</vt:lpstr>
      <vt:lpstr>PowerPoint Presentation</vt:lpstr>
      <vt:lpstr>We are there to serve George Town.</vt:lpstr>
      <vt:lpstr>Our Wellbeing Programs</vt:lpstr>
      <vt:lpstr>PowerPoint Presentation</vt:lpstr>
      <vt:lpstr>PowerPoint Presentation</vt:lpstr>
      <vt:lpstr>Helping (judging people as having lesser strength) vs Fixing (judging people as broken) vs Serving (seeing people as whole)</vt:lpstr>
      <vt:lpstr>The difficulties with wellbeing programs.</vt:lpstr>
      <vt:lpstr>Not everyone is a wellbeing teacher…and not every teacher has great wellbeing.  Teacher turnover disrupts consistent messaging.  Quality of programs varies, as does how they treat the students.  Programs can be focused on the intellect.  Measuring their effectiveness can be a minefield.</vt:lpstr>
      <vt:lpstr>PowerPoint Presentation</vt:lpstr>
      <vt:lpstr>Talk with your partner.</vt:lpstr>
      <vt:lpstr>School Culture and Wellbeing</vt:lpstr>
      <vt:lpstr>Is the culture we promote in our school helping or harming wellbeing?</vt:lpstr>
      <vt:lpstr>Fr Richard Rohr, OFM</vt:lpstr>
      <vt:lpstr>PowerPoint Presentation</vt:lpstr>
      <vt:lpstr>PowerPoint Presentation</vt:lpstr>
      <vt:lpstr>PowerPoint Presentation</vt:lpstr>
      <vt:lpstr>PowerPoint Presentation</vt:lpstr>
      <vt:lpstr>Is the culture we promote in our school helping or harming wellbeing?</vt:lpstr>
      <vt:lpstr>Can each of your students answer yes to these questions:  Do I belong here? Am I known here? Can I be successful here?</vt:lpstr>
      <vt:lpstr>Can we think about the following in a non-dualistic way?  Can we sit with the tension?</vt:lpstr>
      <vt:lpstr>School Uniforms</vt:lpstr>
      <vt:lpstr>School Sport</vt:lpstr>
      <vt:lpstr>Student Leadership Positions</vt:lpstr>
      <vt:lpstr>Extra-curricular activities</vt:lpstr>
      <vt:lpstr>Power with students</vt:lpstr>
      <vt:lpstr>PowerPoint Presentation</vt:lpstr>
      <vt:lpstr>Does my school have the balance right?  What are the messages (either explicit or subtly) that we give to our students?</vt:lpstr>
      <vt:lpstr>Can each of your students answer yes to these questions:  Do I belong here? Am I known here? Can I be successful here?</vt:lpstr>
      <vt:lpstr>Schools can create environments which are harmful to student wellbeing.  The schools recognise students have poor wellbeing, so put in wellbeing programs with the idea of fixing it.  But the wellbeing program becomes just another thing we have to do, increasing the workload and messages of staff and students, which is not good for their wellbeing.  So we put in another wellbeing program to fix this…</vt:lpstr>
      <vt:lpstr>Instead of automatically looking for a wellbeing program as our first step, maybe we need to ask if our current school climate and culture is helping or harming the wellbeing of students and staff.</vt:lpstr>
      <vt:lpstr>Nano Nagle and Wellbeing</vt:lpstr>
      <vt:lpstr>PowerPoint Presentation</vt:lpstr>
      <vt:lpstr>PowerPoint Presentation</vt:lpstr>
      <vt:lpstr>PowerPoint Presentation</vt:lpstr>
      <vt:lpstr>PowerPoint Presentation</vt:lpstr>
      <vt:lpstr>PowerPoint Presentation</vt:lpstr>
      <vt:lpstr>PowerPoint Presentation</vt:lpstr>
      <vt:lpstr>Am I Attentive to Myself?</vt:lpstr>
      <vt:lpstr>PowerPoint Presentation</vt:lpstr>
      <vt:lpstr>Am I attentive to the needs of others?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 you want to improve Wellbeing, fix your culture first.</dc:title>
  <dc:creator>Richard Chapman</dc:creator>
  <cp:lastModifiedBy>Louise Gunther</cp:lastModifiedBy>
  <cp:revision>3</cp:revision>
  <dcterms:created xsi:type="dcterms:W3CDTF">2023-07-19T00:14:58Z</dcterms:created>
  <dcterms:modified xsi:type="dcterms:W3CDTF">2023-07-30T00:21:11Z</dcterms:modified>
</cp:coreProperties>
</file>