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4" r:id="rId3"/>
    <p:sldId id="266" r:id="rId4"/>
    <p:sldId id="256" r:id="rId5"/>
    <p:sldId id="257" r:id="rId6"/>
    <p:sldId id="258" r:id="rId7"/>
    <p:sldId id="259" r:id="rId8"/>
    <p:sldId id="260" r:id="rId9"/>
    <p:sldId id="261" r:id="rId10"/>
    <p:sldId id="263" r:id="rId11"/>
    <p:sldId id="262" r:id="rId12"/>
    <p:sldId id="268" r:id="rId13"/>
    <p:sldId id="267"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4694"/>
  </p:normalViewPr>
  <p:slideViewPr>
    <p:cSldViewPr snapToGrid="0" snapToObjects="1">
      <p:cViewPr varScale="1">
        <p:scale>
          <a:sx n="121" d="100"/>
          <a:sy n="121" d="100"/>
        </p:scale>
        <p:origin x="10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89C0E-07C7-4521-97E5-117C560E04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3D51C5-FA27-47A4-9542-055098CC4659}">
      <dgm:prSet/>
      <dgm:spPr/>
      <dgm:t>
        <a:bodyPr/>
        <a:lstStyle/>
        <a:p>
          <a:r>
            <a:rPr lang="en-US"/>
            <a:t>The annual subscription / membership fee has remained unchanged for the past five years. Fees are based on student enrolment numbers.</a:t>
          </a:r>
        </a:p>
      </dgm:t>
    </dgm:pt>
    <dgm:pt modelId="{923618E2-4E20-4D8E-92A1-C3B21B94D776}" type="parTrans" cxnId="{61CFA047-7D4C-4A4B-B413-4449C141D7E6}">
      <dgm:prSet/>
      <dgm:spPr/>
      <dgm:t>
        <a:bodyPr/>
        <a:lstStyle/>
        <a:p>
          <a:endParaRPr lang="en-US"/>
        </a:p>
      </dgm:t>
    </dgm:pt>
    <dgm:pt modelId="{62465E6F-C25D-4CF0-B130-087C57E5CCBD}" type="sibTrans" cxnId="{61CFA047-7D4C-4A4B-B413-4449C141D7E6}">
      <dgm:prSet/>
      <dgm:spPr/>
      <dgm:t>
        <a:bodyPr/>
        <a:lstStyle/>
        <a:p>
          <a:endParaRPr lang="en-US"/>
        </a:p>
      </dgm:t>
    </dgm:pt>
    <dgm:pt modelId="{AD97AB5A-F977-4F7A-8D2B-FAC71AFA4DC1}">
      <dgm:prSet/>
      <dgm:spPr/>
      <dgm:t>
        <a:bodyPr/>
        <a:lstStyle/>
        <a:p>
          <a:r>
            <a:rPr lang="en-US"/>
            <a:t>Primary fees - $3.00 + GST per student</a:t>
          </a:r>
        </a:p>
      </dgm:t>
    </dgm:pt>
    <dgm:pt modelId="{18916F7D-AC89-4B22-A7F3-B11D70DD943D}" type="parTrans" cxnId="{68D1F9A4-2590-46F1-AC53-07D3349763A5}">
      <dgm:prSet/>
      <dgm:spPr/>
      <dgm:t>
        <a:bodyPr/>
        <a:lstStyle/>
        <a:p>
          <a:endParaRPr lang="en-US"/>
        </a:p>
      </dgm:t>
    </dgm:pt>
    <dgm:pt modelId="{BE5D4539-5319-4DEF-9D47-8699B2CDF796}" type="sibTrans" cxnId="{68D1F9A4-2590-46F1-AC53-07D3349763A5}">
      <dgm:prSet/>
      <dgm:spPr/>
      <dgm:t>
        <a:bodyPr/>
        <a:lstStyle/>
        <a:p>
          <a:endParaRPr lang="en-US"/>
        </a:p>
      </dgm:t>
    </dgm:pt>
    <dgm:pt modelId="{6EBB59D0-37FC-4350-922F-C6AFF70328C3}">
      <dgm:prSet/>
      <dgm:spPr/>
      <dgm:t>
        <a:bodyPr/>
        <a:lstStyle/>
        <a:p>
          <a:r>
            <a:rPr lang="en-US"/>
            <a:t>Secondary fees - $4.50 + GST - per student (capped at $4500)</a:t>
          </a:r>
        </a:p>
      </dgm:t>
    </dgm:pt>
    <dgm:pt modelId="{A98753CC-6C79-4897-8E6B-DF6A88CDBBCF}" type="parTrans" cxnId="{F6EDF2FC-B026-4127-B9DC-7434E08A4FC8}">
      <dgm:prSet/>
      <dgm:spPr/>
      <dgm:t>
        <a:bodyPr/>
        <a:lstStyle/>
        <a:p>
          <a:endParaRPr lang="en-US"/>
        </a:p>
      </dgm:t>
    </dgm:pt>
    <dgm:pt modelId="{54A407C1-0269-4337-8A98-842013F3BFB8}" type="sibTrans" cxnId="{F6EDF2FC-B026-4127-B9DC-7434E08A4FC8}">
      <dgm:prSet/>
      <dgm:spPr/>
      <dgm:t>
        <a:bodyPr/>
        <a:lstStyle/>
        <a:p>
          <a:endParaRPr lang="en-US"/>
        </a:p>
      </dgm:t>
    </dgm:pt>
    <dgm:pt modelId="{653A7DB2-EEEC-4658-88E6-0D93DAAF1A2C}">
      <dgm:prSet/>
      <dgm:spPr/>
      <dgm:t>
        <a:bodyPr/>
        <a:lstStyle/>
        <a:p>
          <a:r>
            <a:rPr lang="en-US" b="1"/>
            <a:t>Motion: </a:t>
          </a:r>
          <a:r>
            <a:rPr lang="en-US"/>
            <a:t>That the annual subscription fees remain at $3.00 (primary) and $4.50 (secondary) for 2022.</a:t>
          </a:r>
        </a:p>
      </dgm:t>
    </dgm:pt>
    <dgm:pt modelId="{5F14D116-BAC7-42C3-B2B4-9ED8E57EFA84}" type="parTrans" cxnId="{54649325-E018-4836-9F98-8035FADC4FF2}">
      <dgm:prSet/>
      <dgm:spPr/>
      <dgm:t>
        <a:bodyPr/>
        <a:lstStyle/>
        <a:p>
          <a:endParaRPr lang="en-US"/>
        </a:p>
      </dgm:t>
    </dgm:pt>
    <dgm:pt modelId="{21BAE240-3599-4445-97E9-8513E7D68BB7}" type="sibTrans" cxnId="{54649325-E018-4836-9F98-8035FADC4FF2}">
      <dgm:prSet/>
      <dgm:spPr/>
      <dgm:t>
        <a:bodyPr/>
        <a:lstStyle/>
        <a:p>
          <a:endParaRPr lang="en-US"/>
        </a:p>
      </dgm:t>
    </dgm:pt>
    <dgm:pt modelId="{FA689679-2FF2-42A4-BF06-77A2654BB78E}" type="pres">
      <dgm:prSet presAssocID="{74889C0E-07C7-4521-97E5-117C560E04DD}" presName="root" presStyleCnt="0">
        <dgm:presLayoutVars>
          <dgm:dir/>
          <dgm:resizeHandles val="exact"/>
        </dgm:presLayoutVars>
      </dgm:prSet>
      <dgm:spPr/>
    </dgm:pt>
    <dgm:pt modelId="{1AD8C835-E32D-4849-9934-B5AA93E97B2C}" type="pres">
      <dgm:prSet presAssocID="{593D51C5-FA27-47A4-9542-055098CC4659}" presName="compNode" presStyleCnt="0"/>
      <dgm:spPr/>
    </dgm:pt>
    <dgm:pt modelId="{788A49A1-ED10-442B-B031-E6E1C5491392}" type="pres">
      <dgm:prSet presAssocID="{593D51C5-FA27-47A4-9542-055098CC4659}" presName="bgRect" presStyleLbl="bgShp" presStyleIdx="0" presStyleCnt="4"/>
      <dgm:spPr/>
    </dgm:pt>
    <dgm:pt modelId="{60ED8957-037A-43C4-ACB7-1678151C7114}" type="pres">
      <dgm:prSet presAssocID="{593D51C5-FA27-47A4-9542-055098CC46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4CD20828-D814-406A-BD13-76494678CCA1}" type="pres">
      <dgm:prSet presAssocID="{593D51C5-FA27-47A4-9542-055098CC4659}" presName="spaceRect" presStyleCnt="0"/>
      <dgm:spPr/>
    </dgm:pt>
    <dgm:pt modelId="{9E4F1908-2A9E-4D05-9F0D-842DA1165B1D}" type="pres">
      <dgm:prSet presAssocID="{593D51C5-FA27-47A4-9542-055098CC4659}" presName="parTx" presStyleLbl="revTx" presStyleIdx="0" presStyleCnt="4">
        <dgm:presLayoutVars>
          <dgm:chMax val="0"/>
          <dgm:chPref val="0"/>
        </dgm:presLayoutVars>
      </dgm:prSet>
      <dgm:spPr/>
    </dgm:pt>
    <dgm:pt modelId="{550A2B0D-50BD-4053-9EA6-43BFCA815FAA}" type="pres">
      <dgm:prSet presAssocID="{62465E6F-C25D-4CF0-B130-087C57E5CCBD}" presName="sibTrans" presStyleCnt="0"/>
      <dgm:spPr/>
    </dgm:pt>
    <dgm:pt modelId="{16C5B6CF-CBD8-4C95-AC8F-87BEB597413A}" type="pres">
      <dgm:prSet presAssocID="{AD97AB5A-F977-4F7A-8D2B-FAC71AFA4DC1}" presName="compNode" presStyleCnt="0"/>
      <dgm:spPr/>
    </dgm:pt>
    <dgm:pt modelId="{32A634AD-4566-4B26-A044-35213EE1A3D8}" type="pres">
      <dgm:prSet presAssocID="{AD97AB5A-F977-4F7A-8D2B-FAC71AFA4DC1}" presName="bgRect" presStyleLbl="bgShp" presStyleIdx="1" presStyleCnt="4"/>
      <dgm:spPr/>
    </dgm:pt>
    <dgm:pt modelId="{47AEBFD6-D292-454C-A4AD-3B0EE16127E9}" type="pres">
      <dgm:prSet presAssocID="{AD97AB5A-F977-4F7A-8D2B-FAC71AFA4D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A21A88A2-B45E-4184-8705-3022870DD028}" type="pres">
      <dgm:prSet presAssocID="{AD97AB5A-F977-4F7A-8D2B-FAC71AFA4DC1}" presName="spaceRect" presStyleCnt="0"/>
      <dgm:spPr/>
    </dgm:pt>
    <dgm:pt modelId="{D46E4C0B-0EB9-4E55-B09F-3EAC47DC9EDD}" type="pres">
      <dgm:prSet presAssocID="{AD97AB5A-F977-4F7A-8D2B-FAC71AFA4DC1}" presName="parTx" presStyleLbl="revTx" presStyleIdx="1" presStyleCnt="4">
        <dgm:presLayoutVars>
          <dgm:chMax val="0"/>
          <dgm:chPref val="0"/>
        </dgm:presLayoutVars>
      </dgm:prSet>
      <dgm:spPr/>
    </dgm:pt>
    <dgm:pt modelId="{D97CAD39-88B3-44E1-ACA6-F9B1D659C0EA}" type="pres">
      <dgm:prSet presAssocID="{BE5D4539-5319-4DEF-9D47-8699B2CDF796}" presName="sibTrans" presStyleCnt="0"/>
      <dgm:spPr/>
    </dgm:pt>
    <dgm:pt modelId="{BAED4AA2-2F0A-4B0C-A5A8-F2C63E1AA0FA}" type="pres">
      <dgm:prSet presAssocID="{6EBB59D0-37FC-4350-922F-C6AFF70328C3}" presName="compNode" presStyleCnt="0"/>
      <dgm:spPr/>
    </dgm:pt>
    <dgm:pt modelId="{EDD356DC-E829-4123-B03E-CA6C7F830701}" type="pres">
      <dgm:prSet presAssocID="{6EBB59D0-37FC-4350-922F-C6AFF70328C3}" presName="bgRect" presStyleLbl="bgShp" presStyleIdx="2" presStyleCnt="4"/>
      <dgm:spPr/>
    </dgm:pt>
    <dgm:pt modelId="{3A2CE5C2-5875-4AA8-AC9C-B83F96C6FBE0}" type="pres">
      <dgm:prSet presAssocID="{6EBB59D0-37FC-4350-922F-C6AFF70328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00D7290-8E11-4F67-8485-9A5968B59345}" type="pres">
      <dgm:prSet presAssocID="{6EBB59D0-37FC-4350-922F-C6AFF70328C3}" presName="spaceRect" presStyleCnt="0"/>
      <dgm:spPr/>
    </dgm:pt>
    <dgm:pt modelId="{3630CBC7-D111-498E-947E-2577ED7003D9}" type="pres">
      <dgm:prSet presAssocID="{6EBB59D0-37FC-4350-922F-C6AFF70328C3}" presName="parTx" presStyleLbl="revTx" presStyleIdx="2" presStyleCnt="4">
        <dgm:presLayoutVars>
          <dgm:chMax val="0"/>
          <dgm:chPref val="0"/>
        </dgm:presLayoutVars>
      </dgm:prSet>
      <dgm:spPr/>
    </dgm:pt>
    <dgm:pt modelId="{C53525B9-B182-4C1A-9E82-417E1B0BC262}" type="pres">
      <dgm:prSet presAssocID="{54A407C1-0269-4337-8A98-842013F3BFB8}" presName="sibTrans" presStyleCnt="0"/>
      <dgm:spPr/>
    </dgm:pt>
    <dgm:pt modelId="{1A0F07DE-8E19-4CE8-82E4-78DEC8E4341F}" type="pres">
      <dgm:prSet presAssocID="{653A7DB2-EEEC-4658-88E6-0D93DAAF1A2C}" presName="compNode" presStyleCnt="0"/>
      <dgm:spPr/>
    </dgm:pt>
    <dgm:pt modelId="{E4A4983C-D7C4-4A75-84B0-AE77AE0024F4}" type="pres">
      <dgm:prSet presAssocID="{653A7DB2-EEEC-4658-88E6-0D93DAAF1A2C}" presName="bgRect" presStyleLbl="bgShp" presStyleIdx="3" presStyleCnt="4"/>
      <dgm:spPr/>
    </dgm:pt>
    <dgm:pt modelId="{BD611B9D-C9CD-4D70-B080-1A493B38EE9B}" type="pres">
      <dgm:prSet presAssocID="{653A7DB2-EEEC-4658-88E6-0D93DAAF1A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edit card"/>
        </a:ext>
      </dgm:extLst>
    </dgm:pt>
    <dgm:pt modelId="{77BCA9DB-6F29-4F83-B8D3-F45C64A1EFC2}" type="pres">
      <dgm:prSet presAssocID="{653A7DB2-EEEC-4658-88E6-0D93DAAF1A2C}" presName="spaceRect" presStyleCnt="0"/>
      <dgm:spPr/>
    </dgm:pt>
    <dgm:pt modelId="{05AFDB29-6FB4-45F1-B7C4-D527C60FF337}" type="pres">
      <dgm:prSet presAssocID="{653A7DB2-EEEC-4658-88E6-0D93DAAF1A2C}" presName="parTx" presStyleLbl="revTx" presStyleIdx="3" presStyleCnt="4">
        <dgm:presLayoutVars>
          <dgm:chMax val="0"/>
          <dgm:chPref val="0"/>
        </dgm:presLayoutVars>
      </dgm:prSet>
      <dgm:spPr/>
    </dgm:pt>
  </dgm:ptLst>
  <dgm:cxnLst>
    <dgm:cxn modelId="{E60F6602-881C-4489-8EA3-28C1FD97BD2C}" type="presOf" srcId="{6EBB59D0-37FC-4350-922F-C6AFF70328C3}" destId="{3630CBC7-D111-498E-947E-2577ED7003D9}" srcOrd="0" destOrd="0" presId="urn:microsoft.com/office/officeart/2018/2/layout/IconVerticalSolidList"/>
    <dgm:cxn modelId="{B85EFC05-A5A3-4681-9575-E00684F5CA10}" type="presOf" srcId="{593D51C5-FA27-47A4-9542-055098CC4659}" destId="{9E4F1908-2A9E-4D05-9F0D-842DA1165B1D}" srcOrd="0" destOrd="0" presId="urn:microsoft.com/office/officeart/2018/2/layout/IconVerticalSolidList"/>
    <dgm:cxn modelId="{54649325-E018-4836-9F98-8035FADC4FF2}" srcId="{74889C0E-07C7-4521-97E5-117C560E04DD}" destId="{653A7DB2-EEEC-4658-88E6-0D93DAAF1A2C}" srcOrd="3" destOrd="0" parTransId="{5F14D116-BAC7-42C3-B2B4-9ED8E57EFA84}" sibTransId="{21BAE240-3599-4445-97E9-8513E7D68BB7}"/>
    <dgm:cxn modelId="{61CFA047-7D4C-4A4B-B413-4449C141D7E6}" srcId="{74889C0E-07C7-4521-97E5-117C560E04DD}" destId="{593D51C5-FA27-47A4-9542-055098CC4659}" srcOrd="0" destOrd="0" parTransId="{923618E2-4E20-4D8E-92A1-C3B21B94D776}" sibTransId="{62465E6F-C25D-4CF0-B130-087C57E5CCBD}"/>
    <dgm:cxn modelId="{3C8C0164-CF7A-4B0C-9AFF-C460B5DF8460}" type="presOf" srcId="{74889C0E-07C7-4521-97E5-117C560E04DD}" destId="{FA689679-2FF2-42A4-BF06-77A2654BB78E}" srcOrd="0" destOrd="0" presId="urn:microsoft.com/office/officeart/2018/2/layout/IconVerticalSolidList"/>
    <dgm:cxn modelId="{68D1F9A4-2590-46F1-AC53-07D3349763A5}" srcId="{74889C0E-07C7-4521-97E5-117C560E04DD}" destId="{AD97AB5A-F977-4F7A-8D2B-FAC71AFA4DC1}" srcOrd="1" destOrd="0" parTransId="{18916F7D-AC89-4B22-A7F3-B11D70DD943D}" sibTransId="{BE5D4539-5319-4DEF-9D47-8699B2CDF796}"/>
    <dgm:cxn modelId="{A2C108BA-BE88-4D0C-A0A3-02FD53C8B741}" type="presOf" srcId="{653A7DB2-EEEC-4658-88E6-0D93DAAF1A2C}" destId="{05AFDB29-6FB4-45F1-B7C4-D527C60FF337}" srcOrd="0" destOrd="0" presId="urn:microsoft.com/office/officeart/2018/2/layout/IconVerticalSolidList"/>
    <dgm:cxn modelId="{0BF4B2BD-1132-4CAB-8773-9C7DDB5C4161}" type="presOf" srcId="{AD97AB5A-F977-4F7A-8D2B-FAC71AFA4DC1}" destId="{D46E4C0B-0EB9-4E55-B09F-3EAC47DC9EDD}" srcOrd="0" destOrd="0" presId="urn:microsoft.com/office/officeart/2018/2/layout/IconVerticalSolidList"/>
    <dgm:cxn modelId="{F6EDF2FC-B026-4127-B9DC-7434E08A4FC8}" srcId="{74889C0E-07C7-4521-97E5-117C560E04DD}" destId="{6EBB59D0-37FC-4350-922F-C6AFF70328C3}" srcOrd="2" destOrd="0" parTransId="{A98753CC-6C79-4897-8E6B-DF6A88CDBBCF}" sibTransId="{54A407C1-0269-4337-8A98-842013F3BFB8}"/>
    <dgm:cxn modelId="{B0FE311D-9D17-4FA7-9091-93901D5AFCB6}" type="presParOf" srcId="{FA689679-2FF2-42A4-BF06-77A2654BB78E}" destId="{1AD8C835-E32D-4849-9934-B5AA93E97B2C}" srcOrd="0" destOrd="0" presId="urn:microsoft.com/office/officeart/2018/2/layout/IconVerticalSolidList"/>
    <dgm:cxn modelId="{E8EC08A6-C781-4912-9390-449247DC5DC5}" type="presParOf" srcId="{1AD8C835-E32D-4849-9934-B5AA93E97B2C}" destId="{788A49A1-ED10-442B-B031-E6E1C5491392}" srcOrd="0" destOrd="0" presId="urn:microsoft.com/office/officeart/2018/2/layout/IconVerticalSolidList"/>
    <dgm:cxn modelId="{6453956F-E19E-4174-96CF-118D82B0209C}" type="presParOf" srcId="{1AD8C835-E32D-4849-9934-B5AA93E97B2C}" destId="{60ED8957-037A-43C4-ACB7-1678151C7114}" srcOrd="1" destOrd="0" presId="urn:microsoft.com/office/officeart/2018/2/layout/IconVerticalSolidList"/>
    <dgm:cxn modelId="{AD6C0DA1-D8AF-4313-B88B-AD8DAD23E660}" type="presParOf" srcId="{1AD8C835-E32D-4849-9934-B5AA93E97B2C}" destId="{4CD20828-D814-406A-BD13-76494678CCA1}" srcOrd="2" destOrd="0" presId="urn:microsoft.com/office/officeart/2018/2/layout/IconVerticalSolidList"/>
    <dgm:cxn modelId="{5483FB10-A661-4929-9C7D-EB33883017BC}" type="presParOf" srcId="{1AD8C835-E32D-4849-9934-B5AA93E97B2C}" destId="{9E4F1908-2A9E-4D05-9F0D-842DA1165B1D}" srcOrd="3" destOrd="0" presId="urn:microsoft.com/office/officeart/2018/2/layout/IconVerticalSolidList"/>
    <dgm:cxn modelId="{44ED18EE-A305-4B63-9AC5-8256B9AD38AC}" type="presParOf" srcId="{FA689679-2FF2-42A4-BF06-77A2654BB78E}" destId="{550A2B0D-50BD-4053-9EA6-43BFCA815FAA}" srcOrd="1" destOrd="0" presId="urn:microsoft.com/office/officeart/2018/2/layout/IconVerticalSolidList"/>
    <dgm:cxn modelId="{EF413694-B770-4B8A-9781-918C0FC2FFD4}" type="presParOf" srcId="{FA689679-2FF2-42A4-BF06-77A2654BB78E}" destId="{16C5B6CF-CBD8-4C95-AC8F-87BEB597413A}" srcOrd="2" destOrd="0" presId="urn:microsoft.com/office/officeart/2018/2/layout/IconVerticalSolidList"/>
    <dgm:cxn modelId="{4C3F48A5-29CB-4B85-8E09-BDB13B0103A9}" type="presParOf" srcId="{16C5B6CF-CBD8-4C95-AC8F-87BEB597413A}" destId="{32A634AD-4566-4B26-A044-35213EE1A3D8}" srcOrd="0" destOrd="0" presId="urn:microsoft.com/office/officeart/2018/2/layout/IconVerticalSolidList"/>
    <dgm:cxn modelId="{9418E784-4C89-46CF-9459-B91CB6D1A80D}" type="presParOf" srcId="{16C5B6CF-CBD8-4C95-AC8F-87BEB597413A}" destId="{47AEBFD6-D292-454C-A4AD-3B0EE16127E9}" srcOrd="1" destOrd="0" presId="urn:microsoft.com/office/officeart/2018/2/layout/IconVerticalSolidList"/>
    <dgm:cxn modelId="{A508A2B8-F7D3-43A8-9426-5E9CB830D9F7}" type="presParOf" srcId="{16C5B6CF-CBD8-4C95-AC8F-87BEB597413A}" destId="{A21A88A2-B45E-4184-8705-3022870DD028}" srcOrd="2" destOrd="0" presId="urn:microsoft.com/office/officeart/2018/2/layout/IconVerticalSolidList"/>
    <dgm:cxn modelId="{730AE587-EC4C-4730-9B17-A733D5165D03}" type="presParOf" srcId="{16C5B6CF-CBD8-4C95-AC8F-87BEB597413A}" destId="{D46E4C0B-0EB9-4E55-B09F-3EAC47DC9EDD}" srcOrd="3" destOrd="0" presId="urn:microsoft.com/office/officeart/2018/2/layout/IconVerticalSolidList"/>
    <dgm:cxn modelId="{5879D148-5D8E-423B-AF96-31C0546AFBAB}" type="presParOf" srcId="{FA689679-2FF2-42A4-BF06-77A2654BB78E}" destId="{D97CAD39-88B3-44E1-ACA6-F9B1D659C0EA}" srcOrd="3" destOrd="0" presId="urn:microsoft.com/office/officeart/2018/2/layout/IconVerticalSolidList"/>
    <dgm:cxn modelId="{BC224DCC-93E3-4F17-95F9-06A714B72519}" type="presParOf" srcId="{FA689679-2FF2-42A4-BF06-77A2654BB78E}" destId="{BAED4AA2-2F0A-4B0C-A5A8-F2C63E1AA0FA}" srcOrd="4" destOrd="0" presId="urn:microsoft.com/office/officeart/2018/2/layout/IconVerticalSolidList"/>
    <dgm:cxn modelId="{31C6226E-8035-4A60-ADDF-4DB78D31EBD6}" type="presParOf" srcId="{BAED4AA2-2F0A-4B0C-A5A8-F2C63E1AA0FA}" destId="{EDD356DC-E829-4123-B03E-CA6C7F830701}" srcOrd="0" destOrd="0" presId="urn:microsoft.com/office/officeart/2018/2/layout/IconVerticalSolidList"/>
    <dgm:cxn modelId="{42188055-DEC3-4DE7-A29E-77EBDB6803FF}" type="presParOf" srcId="{BAED4AA2-2F0A-4B0C-A5A8-F2C63E1AA0FA}" destId="{3A2CE5C2-5875-4AA8-AC9C-B83F96C6FBE0}" srcOrd="1" destOrd="0" presId="urn:microsoft.com/office/officeart/2018/2/layout/IconVerticalSolidList"/>
    <dgm:cxn modelId="{27C0AFC4-EE8B-4178-A5BC-7543E25A39F8}" type="presParOf" srcId="{BAED4AA2-2F0A-4B0C-A5A8-F2C63E1AA0FA}" destId="{500D7290-8E11-4F67-8485-9A5968B59345}" srcOrd="2" destOrd="0" presId="urn:microsoft.com/office/officeart/2018/2/layout/IconVerticalSolidList"/>
    <dgm:cxn modelId="{F3CFCB02-0775-4F0A-96BC-018AD7CAE0E2}" type="presParOf" srcId="{BAED4AA2-2F0A-4B0C-A5A8-F2C63E1AA0FA}" destId="{3630CBC7-D111-498E-947E-2577ED7003D9}" srcOrd="3" destOrd="0" presId="urn:microsoft.com/office/officeart/2018/2/layout/IconVerticalSolidList"/>
    <dgm:cxn modelId="{323B7AFA-662B-40BB-903F-EE28CEC2E41A}" type="presParOf" srcId="{FA689679-2FF2-42A4-BF06-77A2654BB78E}" destId="{C53525B9-B182-4C1A-9E82-417E1B0BC262}" srcOrd="5" destOrd="0" presId="urn:microsoft.com/office/officeart/2018/2/layout/IconVerticalSolidList"/>
    <dgm:cxn modelId="{6C878C75-3069-481C-8E57-548525315A25}" type="presParOf" srcId="{FA689679-2FF2-42A4-BF06-77A2654BB78E}" destId="{1A0F07DE-8E19-4CE8-82E4-78DEC8E4341F}" srcOrd="6" destOrd="0" presId="urn:microsoft.com/office/officeart/2018/2/layout/IconVerticalSolidList"/>
    <dgm:cxn modelId="{BD967A27-05FC-4809-8686-4BE8A8B0C2CB}" type="presParOf" srcId="{1A0F07DE-8E19-4CE8-82E4-78DEC8E4341F}" destId="{E4A4983C-D7C4-4A75-84B0-AE77AE0024F4}" srcOrd="0" destOrd="0" presId="urn:microsoft.com/office/officeart/2018/2/layout/IconVerticalSolidList"/>
    <dgm:cxn modelId="{CFE4CBC0-A314-4A9B-B99D-ABE4BCF3D724}" type="presParOf" srcId="{1A0F07DE-8E19-4CE8-82E4-78DEC8E4341F}" destId="{BD611B9D-C9CD-4D70-B080-1A493B38EE9B}" srcOrd="1" destOrd="0" presId="urn:microsoft.com/office/officeart/2018/2/layout/IconVerticalSolidList"/>
    <dgm:cxn modelId="{2806F4C6-4496-48ED-9955-9241E383237E}" type="presParOf" srcId="{1A0F07DE-8E19-4CE8-82E4-78DEC8E4341F}" destId="{77BCA9DB-6F29-4F83-B8D3-F45C64A1EFC2}" srcOrd="2" destOrd="0" presId="urn:microsoft.com/office/officeart/2018/2/layout/IconVerticalSolidList"/>
    <dgm:cxn modelId="{3D35210C-3302-40A7-96E6-0EBA42416706}" type="presParOf" srcId="{1A0F07DE-8E19-4CE8-82E4-78DEC8E4341F}" destId="{05AFDB29-6FB4-45F1-B7C4-D527C60FF3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A49A1-ED10-442B-B031-E6E1C5491392}">
      <dsp:nvSpPr>
        <dsp:cNvPr id="0" name=""/>
        <dsp:cNvSpPr/>
      </dsp:nvSpPr>
      <dsp:spPr>
        <a:xfrm>
          <a:off x="0" y="22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D8957-037A-43C4-ACB7-1678151C7114}">
      <dsp:nvSpPr>
        <dsp:cNvPr id="0" name=""/>
        <dsp:cNvSpPr/>
      </dsp:nvSpPr>
      <dsp:spPr>
        <a:xfrm>
          <a:off x="350270" y="262816"/>
          <a:ext cx="636855" cy="63685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4F1908-2A9E-4D05-9F0D-842DA1165B1D}">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a:t>The annual subscription / membership fee has remained unchanged for the past five years. Fees are based on student enrolment numbers.</a:t>
          </a:r>
        </a:p>
      </dsp:txBody>
      <dsp:txXfrm>
        <a:off x="1337397" y="2284"/>
        <a:ext cx="4926242" cy="1157919"/>
      </dsp:txXfrm>
    </dsp:sp>
    <dsp:sp modelId="{32A634AD-4566-4B26-A044-35213EE1A3D8}">
      <dsp:nvSpPr>
        <dsp:cNvPr id="0" name=""/>
        <dsp:cNvSpPr/>
      </dsp:nvSpPr>
      <dsp:spPr>
        <a:xfrm>
          <a:off x="0" y="1449684"/>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EBFD6-D292-454C-A4AD-3B0EE16127E9}">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6E4C0B-0EB9-4E55-B09F-3EAC47DC9EDD}">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a:t>Primary fees - $3.00 + GST per student</a:t>
          </a:r>
        </a:p>
      </dsp:txBody>
      <dsp:txXfrm>
        <a:off x="1337397" y="1449684"/>
        <a:ext cx="4926242" cy="1157919"/>
      </dsp:txXfrm>
    </dsp:sp>
    <dsp:sp modelId="{EDD356DC-E829-4123-B03E-CA6C7F830701}">
      <dsp:nvSpPr>
        <dsp:cNvPr id="0" name=""/>
        <dsp:cNvSpPr/>
      </dsp:nvSpPr>
      <dsp:spPr>
        <a:xfrm>
          <a:off x="0" y="28970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CE5C2-5875-4AA8-AC9C-B83F96C6FBE0}">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0CBC7-D111-498E-947E-2577ED7003D9}">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kern="1200"/>
            <a:t>Secondary fees - $4.50 + GST - per student (capped at $4500)</a:t>
          </a:r>
        </a:p>
      </dsp:txBody>
      <dsp:txXfrm>
        <a:off x="1337397" y="2897083"/>
        <a:ext cx="4926242" cy="1157919"/>
      </dsp:txXfrm>
    </dsp:sp>
    <dsp:sp modelId="{E4A4983C-D7C4-4A75-84B0-AE77AE0024F4}">
      <dsp:nvSpPr>
        <dsp:cNvPr id="0" name=""/>
        <dsp:cNvSpPr/>
      </dsp:nvSpPr>
      <dsp:spPr>
        <a:xfrm>
          <a:off x="0" y="4344483"/>
          <a:ext cx="6263640" cy="11579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11B9D-C9CD-4D70-B080-1A493B38EE9B}">
      <dsp:nvSpPr>
        <dsp:cNvPr id="0" name=""/>
        <dsp:cNvSpPr/>
      </dsp:nvSpPr>
      <dsp:spPr>
        <a:xfrm>
          <a:off x="350270" y="4605015"/>
          <a:ext cx="636855" cy="63685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AFDB29-6FB4-45F1-B7C4-D527C60FF337}">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844550">
            <a:lnSpc>
              <a:spcPct val="90000"/>
            </a:lnSpc>
            <a:spcBef>
              <a:spcPct val="0"/>
            </a:spcBef>
            <a:spcAft>
              <a:spcPct val="35000"/>
            </a:spcAft>
            <a:buNone/>
          </a:pPr>
          <a:r>
            <a:rPr lang="en-US" sz="1900" b="1" kern="1200"/>
            <a:t>Motion: </a:t>
          </a:r>
          <a:r>
            <a:rPr lang="en-US" sz="1900" kern="1200"/>
            <a:t>That the annual subscription fees remain at $3.00 (primary) and $4.50 (secondary) for 2022.</a:t>
          </a:r>
        </a:p>
      </dsp:txBody>
      <dsp:txXfrm>
        <a:off x="1337397" y="4344483"/>
        <a:ext cx="4926242" cy="11579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307A-4912-724A-93A7-9D6EC0FEAD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561DCAA-D9CD-7D43-9EB2-0FE90F7A80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08C28D-7B92-6D4E-B4EF-37017A8C2664}"/>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5" name="Footer Placeholder 4">
            <a:extLst>
              <a:ext uri="{FF2B5EF4-FFF2-40B4-BE49-F238E27FC236}">
                <a16:creationId xmlns:a16="http://schemas.microsoft.com/office/drawing/2014/main" id="{C8DD38B5-D4C5-DD4B-B579-D6092530F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6BC01-EBDA-134D-A4A9-EBB522780B5E}"/>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380105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DF58-0EEF-9E45-B30D-1E4F2D2856C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8CDDDE-974A-2343-A29B-6A15AF7DA3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A93E2F-2202-1248-932B-7AE4591054A4}"/>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5" name="Footer Placeholder 4">
            <a:extLst>
              <a:ext uri="{FF2B5EF4-FFF2-40B4-BE49-F238E27FC236}">
                <a16:creationId xmlns:a16="http://schemas.microsoft.com/office/drawing/2014/main" id="{33EF1CFC-17D7-C245-B297-C82F92E73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E2FC0-9C96-4245-852C-9BE8E981F4B2}"/>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169192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62E16F-0986-F24F-AAE4-26C2523187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19C1A2E-93CA-2748-9845-83C8F1884A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449E4B-B891-9E40-8F23-9FFA21B5D3D7}"/>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5" name="Footer Placeholder 4">
            <a:extLst>
              <a:ext uri="{FF2B5EF4-FFF2-40B4-BE49-F238E27FC236}">
                <a16:creationId xmlns:a16="http://schemas.microsoft.com/office/drawing/2014/main" id="{4DB4E1B4-28AF-EF4E-B4E7-DF22059C2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BE3C7-359F-4243-A21B-15A24767F2AA}"/>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94207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559A-6BD2-5544-9DF4-005B1627A4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78EC48-B265-5D48-BA36-03F59B3B41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369C2-7556-5F40-B6FB-2E4DFADF6559}"/>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5" name="Footer Placeholder 4">
            <a:extLst>
              <a:ext uri="{FF2B5EF4-FFF2-40B4-BE49-F238E27FC236}">
                <a16:creationId xmlns:a16="http://schemas.microsoft.com/office/drawing/2014/main" id="{C37659F6-9044-A548-A9AF-1C957BBC2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2DB2F-A8DF-6F4C-8DF6-34C655EC6F78}"/>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42200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19B9-B02B-914A-8C91-5EDE0314A2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8855F7-7C5E-C44C-A838-A9057F991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DF8BB6-3B02-C541-B1CE-F07AB802C43A}"/>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5" name="Footer Placeholder 4">
            <a:extLst>
              <a:ext uri="{FF2B5EF4-FFF2-40B4-BE49-F238E27FC236}">
                <a16:creationId xmlns:a16="http://schemas.microsoft.com/office/drawing/2014/main" id="{06178C10-E24F-594C-9E08-7BE3DF838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961F2-3127-E645-A1FF-D98BE057718F}"/>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401709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0185-2266-1247-8504-5840A50608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E4A807-D328-B34F-8E6F-B79C9D4FDC4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DA25D6C-179C-EB4D-A564-8C7D4E7A75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94E50F-DE0F-5640-AC1A-E999D7840ABA}"/>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6" name="Footer Placeholder 5">
            <a:extLst>
              <a:ext uri="{FF2B5EF4-FFF2-40B4-BE49-F238E27FC236}">
                <a16:creationId xmlns:a16="http://schemas.microsoft.com/office/drawing/2014/main" id="{80F855C8-2497-1F44-A0A2-C8256453E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2CEBA-57DD-C14C-A565-0A0823890344}"/>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278132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B84C-CD72-5F4D-BD1A-D38551AFB54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307C00-1BA4-DC4D-9B54-6806D7965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A02A2-66A0-6546-A75F-D4BDB37B91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23C5A7-908F-9744-A968-588508AD2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6F5CD15-EA50-0A4C-AA51-8487BCFDA1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3B138C-17B2-C84A-B627-6A639839EBD6}"/>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8" name="Footer Placeholder 7">
            <a:extLst>
              <a:ext uri="{FF2B5EF4-FFF2-40B4-BE49-F238E27FC236}">
                <a16:creationId xmlns:a16="http://schemas.microsoft.com/office/drawing/2014/main" id="{485D125E-A0A4-ED45-94D3-C0E0D65356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040F32-3DC2-C942-8DED-42C694E34633}"/>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271019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087A-C66F-7B49-939C-E8153850A1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FB9D530-89F3-FA41-871E-E746AB9D36B2}"/>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4" name="Footer Placeholder 3">
            <a:extLst>
              <a:ext uri="{FF2B5EF4-FFF2-40B4-BE49-F238E27FC236}">
                <a16:creationId xmlns:a16="http://schemas.microsoft.com/office/drawing/2014/main" id="{2FC969D6-E1C6-3942-9E3B-EB1FFDCE71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33107-A7AE-A246-BAC0-A1CA88D1ABD0}"/>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135069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782869-7585-934A-AAB8-158307FD99C1}"/>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3" name="Footer Placeholder 2">
            <a:extLst>
              <a:ext uri="{FF2B5EF4-FFF2-40B4-BE49-F238E27FC236}">
                <a16:creationId xmlns:a16="http://schemas.microsoft.com/office/drawing/2014/main" id="{A8F1566F-8468-6347-A977-CF5D83BE08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4E684E-6C63-0543-A79F-DCB9F137FE7E}"/>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208329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E688-7B2E-984F-AF8E-EEB84830C1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91EB6C9-6708-8C4F-B52D-1585F0EEA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24F1202-A170-D641-B0B3-FBDB7EAAB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90A2DF-0B8E-3748-8086-D7F9B3F23AEF}"/>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6" name="Footer Placeholder 5">
            <a:extLst>
              <a:ext uri="{FF2B5EF4-FFF2-40B4-BE49-F238E27FC236}">
                <a16:creationId xmlns:a16="http://schemas.microsoft.com/office/drawing/2014/main" id="{E4A7E468-FD9B-C64E-AD2D-DB1C3E87F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C108A-3145-1C4D-A55C-2F6732B963AA}"/>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56770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CA7C-08EC-AF44-98DF-43DFAADA4B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595DE4E-4B1A-794B-9A98-226A287F7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B1F42D-736C-8345-838C-399D157F1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726A4F-252F-B944-9B5E-FFC14A9FB780}"/>
              </a:ext>
            </a:extLst>
          </p:cNvPr>
          <p:cNvSpPr>
            <a:spLocks noGrp="1"/>
          </p:cNvSpPr>
          <p:nvPr>
            <p:ph type="dt" sz="half" idx="10"/>
          </p:nvPr>
        </p:nvSpPr>
        <p:spPr/>
        <p:txBody>
          <a:bodyPr/>
          <a:lstStyle/>
          <a:p>
            <a:fld id="{80859E77-83E4-174C-8847-1F4EB57BBFCF}" type="datetimeFigureOut">
              <a:rPr lang="en-US" smtClean="0"/>
              <a:t>5/3/21</a:t>
            </a:fld>
            <a:endParaRPr lang="en-US"/>
          </a:p>
        </p:txBody>
      </p:sp>
      <p:sp>
        <p:nvSpPr>
          <p:cNvPr id="6" name="Footer Placeholder 5">
            <a:extLst>
              <a:ext uri="{FF2B5EF4-FFF2-40B4-BE49-F238E27FC236}">
                <a16:creationId xmlns:a16="http://schemas.microsoft.com/office/drawing/2014/main" id="{CB2D0C7A-9ED2-444C-A68F-84BBE1E0B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5A1BC-BBE6-324A-A0F7-2B3F47C864C8}"/>
              </a:ext>
            </a:extLst>
          </p:cNvPr>
          <p:cNvSpPr>
            <a:spLocks noGrp="1"/>
          </p:cNvSpPr>
          <p:nvPr>
            <p:ph type="sldNum" sz="quarter" idx="12"/>
          </p:nvPr>
        </p:nvSpPr>
        <p:spPr/>
        <p:txBody>
          <a:bodyPr/>
          <a:lstStyle/>
          <a:p>
            <a:fld id="{79A878D1-60F8-024E-8B9A-4FD5920E0B0D}" type="slidenum">
              <a:rPr lang="en-US" smtClean="0"/>
              <a:t>‹#›</a:t>
            </a:fld>
            <a:endParaRPr lang="en-US"/>
          </a:p>
        </p:txBody>
      </p:sp>
    </p:spTree>
    <p:extLst>
      <p:ext uri="{BB962C8B-B14F-4D97-AF65-F5344CB8AC3E}">
        <p14:creationId xmlns:p14="http://schemas.microsoft.com/office/powerpoint/2010/main" val="248320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6C48E-13DB-7843-B8A9-60151B077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9F7147-6440-9B47-BE89-4A3A766CC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A406F0-2879-4143-9228-D4B087744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59E77-83E4-174C-8847-1F4EB57BBFCF}" type="datetimeFigureOut">
              <a:rPr lang="en-US" smtClean="0"/>
              <a:t>5/3/21</a:t>
            </a:fld>
            <a:endParaRPr lang="en-US"/>
          </a:p>
        </p:txBody>
      </p:sp>
      <p:sp>
        <p:nvSpPr>
          <p:cNvPr id="5" name="Footer Placeholder 4">
            <a:extLst>
              <a:ext uri="{FF2B5EF4-FFF2-40B4-BE49-F238E27FC236}">
                <a16:creationId xmlns:a16="http://schemas.microsoft.com/office/drawing/2014/main" id="{1CDE20B9-6F83-C44A-B521-2B6E0740C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D67F67-6CB0-234B-B657-58EEDC3E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878D1-60F8-024E-8B9A-4FD5920E0B0D}" type="slidenum">
              <a:rPr lang="en-US" smtClean="0"/>
              <a:t>‹#›</a:t>
            </a:fld>
            <a:endParaRPr lang="en-US"/>
          </a:p>
        </p:txBody>
      </p:sp>
    </p:spTree>
    <p:extLst>
      <p:ext uri="{BB962C8B-B14F-4D97-AF65-F5344CB8AC3E}">
        <p14:creationId xmlns:p14="http://schemas.microsoft.com/office/powerpoint/2010/main" val="319125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1">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27474478-6D39-DF4B-B279-5B1FC32D0586}"/>
              </a:ext>
            </a:extLst>
          </p:cNvPr>
          <p:cNvSpPr>
            <a:spLocks noGrp="1"/>
          </p:cNvSpPr>
          <p:nvPr>
            <p:ph type="title"/>
          </p:nvPr>
        </p:nvSpPr>
        <p:spPr>
          <a:xfrm>
            <a:off x="1304924" y="627385"/>
            <a:ext cx="9620251" cy="856248"/>
          </a:xfrm>
        </p:spPr>
        <p:txBody>
          <a:bodyPr>
            <a:normAutofit/>
          </a:bodyPr>
          <a:lstStyle/>
          <a:p>
            <a:pPr algn="ctr"/>
            <a:r>
              <a:rPr lang="en-US" sz="4000"/>
              <a:t>Nagle Education Alliance of Australia (NEAA)</a:t>
            </a:r>
          </a:p>
        </p:txBody>
      </p:sp>
      <p:sp>
        <p:nvSpPr>
          <p:cNvPr id="19" name="Freeform: Shape 13">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Shape&#10;&#10;Description automatically generated">
            <a:extLst>
              <a:ext uri="{FF2B5EF4-FFF2-40B4-BE49-F238E27FC236}">
                <a16:creationId xmlns:a16="http://schemas.microsoft.com/office/drawing/2014/main" id="{CA25081D-3481-5949-98EA-14304DBA1D96}"/>
              </a:ext>
            </a:extLst>
          </p:cNvPr>
          <p:cNvPicPr>
            <a:picLocks noChangeAspect="1"/>
          </p:cNvPicPr>
          <p:nvPr/>
        </p:nvPicPr>
        <p:blipFill>
          <a:blip r:embed="rId2"/>
          <a:stretch>
            <a:fillRect/>
          </a:stretch>
        </p:blipFill>
        <p:spPr>
          <a:xfrm>
            <a:off x="3034413" y="1765254"/>
            <a:ext cx="6082958" cy="2630878"/>
          </a:xfrm>
          <a:prstGeom prst="rect">
            <a:avLst/>
          </a:prstGeom>
        </p:spPr>
      </p:pic>
      <p:sp>
        <p:nvSpPr>
          <p:cNvPr id="5" name="Text Placeholder 4">
            <a:extLst>
              <a:ext uri="{FF2B5EF4-FFF2-40B4-BE49-F238E27FC236}">
                <a16:creationId xmlns:a16="http://schemas.microsoft.com/office/drawing/2014/main" id="{2BEDDE5A-FBC3-9443-8409-0EE858945CD9}"/>
              </a:ext>
            </a:extLst>
          </p:cNvPr>
          <p:cNvSpPr>
            <a:spLocks noGrp="1"/>
          </p:cNvSpPr>
          <p:nvPr>
            <p:ph idx="1"/>
          </p:nvPr>
        </p:nvSpPr>
        <p:spPr>
          <a:xfrm>
            <a:off x="1819275" y="4845083"/>
            <a:ext cx="8572500" cy="1374741"/>
          </a:xfrm>
        </p:spPr>
        <p:txBody>
          <a:bodyPr anchor="ctr">
            <a:normAutofit/>
          </a:bodyPr>
          <a:lstStyle/>
          <a:p>
            <a:pPr marL="0" indent="0" algn="ctr">
              <a:buNone/>
            </a:pPr>
            <a:r>
              <a:rPr lang="en-US" sz="2000" b="1" dirty="0"/>
              <a:t>Annual General Meeting – Wednesday 3 March 2021</a:t>
            </a:r>
          </a:p>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244444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30A2-46EA-864A-9F9B-AD4D7030B101}"/>
              </a:ext>
            </a:extLst>
          </p:cNvPr>
          <p:cNvSpPr>
            <a:spLocks noGrp="1"/>
          </p:cNvSpPr>
          <p:nvPr>
            <p:ph type="title"/>
          </p:nvPr>
        </p:nvSpPr>
        <p:spPr>
          <a:xfrm>
            <a:off x="1653363" y="365760"/>
            <a:ext cx="9367203" cy="1188720"/>
          </a:xfrm>
        </p:spPr>
        <p:txBody>
          <a:bodyPr>
            <a:normAutofit/>
          </a:bodyPr>
          <a:lstStyle/>
          <a:p>
            <a:r>
              <a:rPr lang="en-US" sz="4100"/>
              <a:t>Executive Officer / President Report (Cont.)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89CF623-2FDB-0B4B-A7F3-BDD177FAB458}"/>
              </a:ext>
            </a:extLst>
          </p:cNvPr>
          <p:cNvSpPr>
            <a:spLocks noGrp="1"/>
          </p:cNvSpPr>
          <p:nvPr>
            <p:ph idx="1"/>
          </p:nvPr>
        </p:nvSpPr>
        <p:spPr>
          <a:xfrm>
            <a:off x="1653363" y="2176272"/>
            <a:ext cx="9367204" cy="4041648"/>
          </a:xfrm>
        </p:spPr>
        <p:txBody>
          <a:bodyPr anchor="t">
            <a:normAutofit/>
          </a:bodyPr>
          <a:lstStyle/>
          <a:p>
            <a:pPr marL="0" indent="0">
              <a:buNone/>
            </a:pPr>
            <a:r>
              <a:rPr lang="en-AU" sz="2400" dirty="0">
                <a:latin typeface="Arial" panose="020B0604020202020204" pitchFamily="34" charset="0"/>
                <a:cs typeface="Arial" panose="020B0604020202020204" pitchFamily="34" charset="0"/>
              </a:rPr>
              <a:t>Events of 2020 -</a:t>
            </a:r>
          </a:p>
          <a:p>
            <a:r>
              <a:rPr lang="en-US" sz="2400" dirty="0"/>
              <a:t>Prior to the lockdown we held a Spirituality Leadership Forum in Perth on 13 &amp; 14 March. Our two speakers: Professor Anne Tuohy and Dr Michelle Jones spoke on </a:t>
            </a:r>
            <a:r>
              <a:rPr lang="en-US" sz="2400" i="1" dirty="0"/>
              <a:t>Presentation Charism and the Simplicity of Nano Nagle. </a:t>
            </a:r>
            <a:r>
              <a:rPr lang="en-US" sz="2000" i="1" dirty="0"/>
              <a:t>We were grateful to BBI (The Australian Institute of Theological Education) for their support of our speakers</a:t>
            </a:r>
            <a:r>
              <a:rPr lang="en-US" sz="2400" dirty="0"/>
              <a:t>.</a:t>
            </a:r>
          </a:p>
          <a:p>
            <a:r>
              <a:rPr lang="en-US" sz="2400" dirty="0"/>
              <a:t>Principal’s Zoom meeting</a:t>
            </a:r>
          </a:p>
          <a:p>
            <a:r>
              <a:rPr lang="en-US" sz="2400" dirty="0"/>
              <a:t>Senior student leader’s forum</a:t>
            </a:r>
          </a:p>
          <a:p>
            <a:r>
              <a:rPr lang="en-US" sz="2400" dirty="0"/>
              <a:t>Term newsletters and other relevant news and updates share via email or social media</a:t>
            </a:r>
          </a:p>
        </p:txBody>
      </p:sp>
    </p:spTree>
    <p:extLst>
      <p:ext uri="{BB962C8B-B14F-4D97-AF65-F5344CB8AC3E}">
        <p14:creationId xmlns:p14="http://schemas.microsoft.com/office/powerpoint/2010/main" val="26495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56D1B-8FD4-EE4B-A7E8-E0944AD2D1C7}"/>
              </a:ext>
            </a:extLst>
          </p:cNvPr>
          <p:cNvSpPr>
            <a:spLocks noGrp="1"/>
          </p:cNvSpPr>
          <p:nvPr>
            <p:ph type="title"/>
          </p:nvPr>
        </p:nvSpPr>
        <p:spPr>
          <a:xfrm>
            <a:off x="686834" y="1153572"/>
            <a:ext cx="3200400" cy="4461163"/>
          </a:xfrm>
        </p:spPr>
        <p:txBody>
          <a:bodyPr>
            <a:normAutofit/>
          </a:bodyPr>
          <a:lstStyle/>
          <a:p>
            <a:r>
              <a:rPr lang="en-US">
                <a:solidFill>
                  <a:srgbClr val="FFFFFF"/>
                </a:solidFill>
              </a:rPr>
              <a:t>Executive Officer / President Report (Cont.)</a:t>
            </a:r>
          </a:p>
        </p:txBody>
      </p:sp>
      <p:sp>
        <p:nvSpPr>
          <p:cNvPr id="6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2906D6-D9C5-314C-838B-651008B1A7AE}"/>
              </a:ext>
            </a:extLst>
          </p:cNvPr>
          <p:cNvSpPr>
            <a:spLocks noGrp="1"/>
          </p:cNvSpPr>
          <p:nvPr>
            <p:ph idx="1"/>
          </p:nvPr>
        </p:nvSpPr>
        <p:spPr>
          <a:xfrm>
            <a:off x="4447308" y="591344"/>
            <a:ext cx="6906491" cy="5585619"/>
          </a:xfrm>
        </p:spPr>
        <p:txBody>
          <a:bodyPr anchor="ctr">
            <a:normAutofit/>
          </a:bodyPr>
          <a:lstStyle/>
          <a:p>
            <a:pPr marL="0" indent="0">
              <a:buNone/>
            </a:pPr>
            <a:r>
              <a:rPr lang="en-US" dirty="0"/>
              <a:t>We wish to thank the following executive committee members who have finished their time on the executive committee:</a:t>
            </a:r>
          </a:p>
          <a:p>
            <a:pPr marL="0" indent="0">
              <a:buNone/>
            </a:pPr>
            <a:endParaRPr lang="en-US" dirty="0"/>
          </a:p>
          <a:p>
            <a:r>
              <a:rPr lang="en-US" dirty="0"/>
              <a:t>Catherine Dunbar –  St Ursula’s College, Yeppoon, QLD</a:t>
            </a:r>
          </a:p>
          <a:p>
            <a:r>
              <a:rPr lang="en-US" dirty="0"/>
              <a:t>Vivienne Awad – Domremy College, Five Dock, NSW</a:t>
            </a:r>
          </a:p>
          <a:p>
            <a:r>
              <a:rPr lang="en-US" dirty="0"/>
              <a:t>Filina Virgato – Presentation College Windsor, VIC</a:t>
            </a:r>
          </a:p>
        </p:txBody>
      </p:sp>
    </p:spTree>
    <p:extLst>
      <p:ext uri="{BB962C8B-B14F-4D97-AF65-F5344CB8AC3E}">
        <p14:creationId xmlns:p14="http://schemas.microsoft.com/office/powerpoint/2010/main" val="328066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receipt, screenshot&#10;&#10;Description automatically generated">
            <a:extLst>
              <a:ext uri="{FF2B5EF4-FFF2-40B4-BE49-F238E27FC236}">
                <a16:creationId xmlns:a16="http://schemas.microsoft.com/office/drawing/2014/main" id="{209861A1-8F1F-7A43-8F39-F5D017983C42}"/>
              </a:ext>
            </a:extLst>
          </p:cNvPr>
          <p:cNvPicPr>
            <a:picLocks noGrp="1" noChangeAspect="1"/>
          </p:cNvPicPr>
          <p:nvPr>
            <p:ph idx="1"/>
          </p:nvPr>
        </p:nvPicPr>
        <p:blipFill>
          <a:blip r:embed="rId2"/>
          <a:stretch>
            <a:fillRect/>
          </a:stretch>
        </p:blipFill>
        <p:spPr>
          <a:xfrm>
            <a:off x="3881501" y="643467"/>
            <a:ext cx="4428997" cy="5571066"/>
          </a:xfrm>
          <a:prstGeom prst="rect">
            <a:avLst/>
          </a:prstGeom>
        </p:spPr>
      </p:pic>
    </p:spTree>
    <p:extLst>
      <p:ext uri="{BB962C8B-B14F-4D97-AF65-F5344CB8AC3E}">
        <p14:creationId xmlns:p14="http://schemas.microsoft.com/office/powerpoint/2010/main" val="219556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16">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7" name="Title 6">
            <a:extLst>
              <a:ext uri="{FF2B5EF4-FFF2-40B4-BE49-F238E27FC236}">
                <a16:creationId xmlns:a16="http://schemas.microsoft.com/office/drawing/2014/main" id="{8899F4CE-653B-2740-BEEC-F63FA2C748A2}"/>
              </a:ext>
            </a:extLst>
          </p:cNvPr>
          <p:cNvSpPr>
            <a:spLocks noGrp="1"/>
          </p:cNvSpPr>
          <p:nvPr>
            <p:ph type="title"/>
          </p:nvPr>
        </p:nvSpPr>
        <p:spPr>
          <a:xfrm>
            <a:off x="1102368" y="3306515"/>
            <a:ext cx="3826286" cy="3215373"/>
          </a:xfrm>
        </p:spPr>
        <p:txBody>
          <a:bodyPr>
            <a:normAutofit/>
          </a:bodyPr>
          <a:lstStyle/>
          <a:p>
            <a:pPr algn="ctr"/>
            <a:r>
              <a:rPr lang="en-US">
                <a:solidFill>
                  <a:schemeClr val="bg1"/>
                </a:solidFill>
              </a:rPr>
              <a:t>Election of Committee members</a:t>
            </a:r>
          </a:p>
        </p:txBody>
      </p:sp>
      <p:sp>
        <p:nvSpPr>
          <p:cNvPr id="19" name="Freeform: Shape 18">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eform: Shape 24">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Content Placeholder 7">
            <a:extLst>
              <a:ext uri="{FF2B5EF4-FFF2-40B4-BE49-F238E27FC236}">
                <a16:creationId xmlns:a16="http://schemas.microsoft.com/office/drawing/2014/main" id="{C9C778AA-0FCA-1041-B1D6-242058A84F0C}"/>
              </a:ext>
            </a:extLst>
          </p:cNvPr>
          <p:cNvSpPr>
            <a:spLocks noGrp="1"/>
          </p:cNvSpPr>
          <p:nvPr>
            <p:ph idx="1"/>
          </p:nvPr>
        </p:nvSpPr>
        <p:spPr>
          <a:xfrm>
            <a:off x="5211448" y="706508"/>
            <a:ext cx="5217173" cy="4351338"/>
          </a:xfrm>
        </p:spPr>
        <p:txBody>
          <a:bodyPr>
            <a:normAutofit/>
          </a:bodyPr>
          <a:lstStyle/>
          <a:p>
            <a:pPr marL="0" indent="0">
              <a:buNone/>
            </a:pPr>
            <a:r>
              <a:rPr lang="en-US" sz="2200">
                <a:solidFill>
                  <a:schemeClr val="bg1"/>
                </a:solidFill>
              </a:rPr>
              <a:t>Continuing executive committee members:</a:t>
            </a:r>
          </a:p>
          <a:p>
            <a:pPr marL="0" indent="0">
              <a:buNone/>
            </a:pPr>
            <a:r>
              <a:rPr lang="en-US" sz="2200">
                <a:solidFill>
                  <a:schemeClr val="bg1"/>
                </a:solidFill>
              </a:rPr>
              <a:t>* Dale Morrow, Delma Horan, Valerie Thomas, Susan Miller, Ray Rose, Des Fox</a:t>
            </a:r>
          </a:p>
          <a:p>
            <a:pPr marL="0" indent="0">
              <a:buNone/>
            </a:pPr>
            <a:r>
              <a:rPr lang="en-US" sz="2200">
                <a:solidFill>
                  <a:schemeClr val="bg1"/>
                </a:solidFill>
              </a:rPr>
              <a:t>* Helen Spencer will be replacing Brigid Knight for 2021 and we welcome Deborah Ryan – St Ursula's College, Yeppoon, QLD</a:t>
            </a:r>
          </a:p>
          <a:p>
            <a:pPr marL="0" indent="0">
              <a:buNone/>
            </a:pPr>
            <a:r>
              <a:rPr lang="en-US" sz="2200">
                <a:solidFill>
                  <a:schemeClr val="bg1"/>
                </a:solidFill>
              </a:rPr>
              <a:t>* Dale Morrow will be stepping down as President and we would like to thank her for her leadership over the past four years.</a:t>
            </a:r>
          </a:p>
          <a:p>
            <a:pPr marL="0" indent="0">
              <a:buNone/>
            </a:pPr>
            <a:r>
              <a:rPr lang="en-US" sz="2200">
                <a:solidFill>
                  <a:schemeClr val="bg1"/>
                </a:solidFill>
              </a:rPr>
              <a:t>* Delma Horan will take on the role as President</a:t>
            </a:r>
          </a:p>
          <a:p>
            <a:endParaRPr lang="en-US" sz="2200">
              <a:solidFill>
                <a:schemeClr val="bg1"/>
              </a:solidFill>
            </a:endParaRPr>
          </a:p>
        </p:txBody>
      </p:sp>
      <p:grpSp>
        <p:nvGrpSpPr>
          <p:cNvPr id="2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8" name="Freeform: Shape 27">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886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4C16-22CB-A546-A7DB-380E54F89A3D}"/>
              </a:ext>
            </a:extLst>
          </p:cNvPr>
          <p:cNvSpPr>
            <a:spLocks noGrp="1"/>
          </p:cNvSpPr>
          <p:nvPr>
            <p:ph type="title"/>
          </p:nvPr>
        </p:nvSpPr>
        <p:spPr>
          <a:xfrm>
            <a:off x="524741" y="620392"/>
            <a:ext cx="3808268" cy="5504688"/>
          </a:xfrm>
        </p:spPr>
        <p:txBody>
          <a:bodyPr>
            <a:normAutofit/>
          </a:bodyPr>
          <a:lstStyle/>
          <a:p>
            <a:r>
              <a:rPr lang="en-US" sz="5100"/>
              <a:t>Annual subscription / Membership fee</a:t>
            </a:r>
          </a:p>
        </p:txBody>
      </p:sp>
      <p:sp>
        <p:nvSpPr>
          <p:cNvPr id="9" name="Rectangle 8">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D199EEA-EA35-4F31-9334-276F64A81530}"/>
              </a:ext>
            </a:extLst>
          </p:cNvPr>
          <p:cNvGraphicFramePr>
            <a:graphicFrameLocks noGrp="1"/>
          </p:cNvGraphicFramePr>
          <p:nvPr>
            <p:ph idx="1"/>
            <p:extLst>
              <p:ext uri="{D42A27DB-BD31-4B8C-83A1-F6EECF244321}">
                <p14:modId xmlns:p14="http://schemas.microsoft.com/office/powerpoint/2010/main" val="416841419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95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AB8D0C1-F04D-5A46-A3B8-47B18D8282F5}"/>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Upcoming events:</a:t>
            </a: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70530648-C266-B443-8ECC-84EAF8A50FBD}"/>
              </a:ext>
            </a:extLst>
          </p:cNvPr>
          <p:cNvSpPr>
            <a:spLocks noGrp="1"/>
          </p:cNvSpPr>
          <p:nvPr>
            <p:ph idx="1"/>
          </p:nvPr>
        </p:nvSpPr>
        <p:spPr>
          <a:xfrm>
            <a:off x="5001584" y="540048"/>
            <a:ext cx="5652097" cy="5641293"/>
          </a:xfrm>
        </p:spPr>
        <p:txBody>
          <a:bodyPr anchor="ctr">
            <a:normAutofit/>
          </a:bodyPr>
          <a:lstStyle/>
          <a:p>
            <a:pPr marL="0" indent="0">
              <a:buNone/>
            </a:pPr>
            <a:r>
              <a:rPr lang="en-US" sz="1800" b="1" dirty="0">
                <a:solidFill>
                  <a:schemeClr val="tx2"/>
                </a:solidFill>
              </a:rPr>
              <a:t>Wednesday 10 March </a:t>
            </a:r>
            <a:r>
              <a:rPr lang="en-US" sz="1800" dirty="0">
                <a:solidFill>
                  <a:schemeClr val="tx2"/>
                </a:solidFill>
              </a:rPr>
              <a:t>– Sharing our Stories, hear from a range of staff in our primary and secondary NEAA schools </a:t>
            </a:r>
          </a:p>
          <a:p>
            <a:pPr marL="0" indent="0">
              <a:buNone/>
            </a:pPr>
            <a:r>
              <a:rPr lang="en-AU" sz="1800" b="1" dirty="0">
                <a:solidFill>
                  <a:schemeClr val="tx2"/>
                </a:solidFill>
                <a:latin typeface="Arial" panose="020B0604020202020204" pitchFamily="34" charset="0"/>
                <a:cs typeface="Arial" panose="020B0604020202020204" pitchFamily="34" charset="0"/>
              </a:rPr>
              <a:t>4:00pm - 5:00pm </a:t>
            </a:r>
            <a:r>
              <a:rPr lang="en-AU" sz="1800" dirty="0">
                <a:solidFill>
                  <a:schemeClr val="tx2"/>
                </a:solidFill>
                <a:latin typeface="Arial" panose="020B0604020202020204" pitchFamily="34" charset="0"/>
                <a:cs typeface="Arial" panose="020B0604020202020204" pitchFamily="34" charset="0"/>
              </a:rPr>
              <a:t>(VIC, NSW, TAS) </a:t>
            </a:r>
            <a:r>
              <a:rPr lang="en-AU" sz="1800" b="1" dirty="0">
                <a:solidFill>
                  <a:schemeClr val="tx2"/>
                </a:solidFill>
                <a:latin typeface="Arial" panose="020B0604020202020204" pitchFamily="34" charset="0"/>
                <a:cs typeface="Arial" panose="020B0604020202020204" pitchFamily="34" charset="0"/>
              </a:rPr>
              <a:t>3:00pm - 4:00pm </a:t>
            </a:r>
            <a:r>
              <a:rPr lang="en-AU" sz="1800" dirty="0">
                <a:solidFill>
                  <a:schemeClr val="tx2"/>
                </a:solidFill>
                <a:latin typeface="Arial" panose="020B0604020202020204" pitchFamily="34" charset="0"/>
                <a:cs typeface="Arial" panose="020B0604020202020204" pitchFamily="34" charset="0"/>
              </a:rPr>
              <a:t>(QLD) </a:t>
            </a:r>
            <a:r>
              <a:rPr lang="en-AU" sz="1800" b="1" dirty="0">
                <a:solidFill>
                  <a:schemeClr val="tx2"/>
                </a:solidFill>
                <a:latin typeface="Arial" panose="020B0604020202020204" pitchFamily="34" charset="0"/>
                <a:cs typeface="Arial" panose="020B0604020202020204" pitchFamily="34" charset="0"/>
              </a:rPr>
              <a:t>1:00pm - 2:00pm </a:t>
            </a:r>
            <a:r>
              <a:rPr lang="en-AU" sz="1800" dirty="0">
                <a:solidFill>
                  <a:schemeClr val="tx2"/>
                </a:solidFill>
                <a:latin typeface="Arial" panose="020B0604020202020204" pitchFamily="34" charset="0"/>
                <a:cs typeface="Arial" panose="020B0604020202020204" pitchFamily="34" charset="0"/>
              </a:rPr>
              <a:t>(WA) </a:t>
            </a:r>
          </a:p>
          <a:p>
            <a:pPr marL="0" indent="0">
              <a:buNone/>
            </a:pPr>
            <a:r>
              <a:rPr lang="en-US" sz="1800" dirty="0">
                <a:solidFill>
                  <a:schemeClr val="tx2"/>
                </a:solidFill>
              </a:rPr>
              <a:t> </a:t>
            </a:r>
          </a:p>
          <a:p>
            <a:pPr marL="0" indent="0">
              <a:buNone/>
            </a:pPr>
            <a:r>
              <a:rPr lang="en-US" sz="1800" b="1" dirty="0">
                <a:solidFill>
                  <a:schemeClr val="tx2"/>
                </a:solidFill>
              </a:rPr>
              <a:t>Friday 7 May 2021 </a:t>
            </a:r>
            <a:r>
              <a:rPr lang="en-US" sz="1800" dirty="0">
                <a:solidFill>
                  <a:schemeClr val="tx2"/>
                </a:solidFill>
              </a:rPr>
              <a:t>– Staff Virtual Conference, all day event with keynote speakers and breakout sessions (flyer)</a:t>
            </a:r>
          </a:p>
          <a:p>
            <a:pPr marL="0" indent="0">
              <a:buNone/>
            </a:pPr>
            <a:endParaRPr lang="en-US" sz="1800" dirty="0">
              <a:solidFill>
                <a:schemeClr val="tx2"/>
              </a:solidFill>
            </a:endParaRPr>
          </a:p>
          <a:p>
            <a:pPr marL="0" indent="0">
              <a:buNone/>
            </a:pPr>
            <a:r>
              <a:rPr lang="en-US" sz="1800" dirty="0">
                <a:solidFill>
                  <a:schemeClr val="tx2"/>
                </a:solidFill>
              </a:rPr>
              <a:t>Please support these events and encourage your staff to attend</a:t>
            </a:r>
          </a:p>
          <a:p>
            <a:pPr marL="0" indent="0">
              <a:buNone/>
            </a:pPr>
            <a:endParaRPr lang="en-US" sz="1800" dirty="0">
              <a:solidFill>
                <a:schemeClr val="tx2"/>
              </a:solidFill>
            </a:endParaRPr>
          </a:p>
          <a:p>
            <a:pPr marL="0" indent="0">
              <a:buNone/>
            </a:pPr>
            <a:r>
              <a:rPr lang="en-US" sz="1800" dirty="0">
                <a:solidFill>
                  <a:schemeClr val="tx2"/>
                </a:solidFill>
              </a:rPr>
              <a:t>New NEAA website – please look out notifications</a:t>
            </a:r>
          </a:p>
        </p:txBody>
      </p:sp>
    </p:spTree>
    <p:extLst>
      <p:ext uri="{BB962C8B-B14F-4D97-AF65-F5344CB8AC3E}">
        <p14:creationId xmlns:p14="http://schemas.microsoft.com/office/powerpoint/2010/main" val="199831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675F7FE-057F-1D4E-825A-CB543BAB4B3F}"/>
              </a:ext>
            </a:extLst>
          </p:cNvPr>
          <p:cNvPicPr>
            <a:picLocks noChangeAspect="1"/>
          </p:cNvPicPr>
          <p:nvPr/>
        </p:nvPicPr>
        <p:blipFill>
          <a:blip r:embed="rId2"/>
          <a:stretch>
            <a:fillRect/>
          </a:stretch>
        </p:blipFill>
        <p:spPr>
          <a:xfrm>
            <a:off x="2198322" y="643466"/>
            <a:ext cx="3938212" cy="5566833"/>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0296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DBD888-384D-D042-9308-0F79E2253D5C}"/>
              </a:ext>
            </a:extLst>
          </p:cNvPr>
          <p:cNvSpPr>
            <a:spLocks noGrp="1"/>
          </p:cNvSpPr>
          <p:nvPr>
            <p:ph type="title"/>
          </p:nvPr>
        </p:nvSpPr>
        <p:spPr>
          <a:xfrm>
            <a:off x="643467" y="321734"/>
            <a:ext cx="10905066" cy="1135737"/>
          </a:xfrm>
        </p:spPr>
        <p:txBody>
          <a:bodyPr>
            <a:normAutofit/>
          </a:bodyPr>
          <a:lstStyle/>
          <a:p>
            <a:r>
              <a:rPr lang="en-US" sz="3600" b="1" dirty="0">
                <a:latin typeface="Arial" panose="020B0604020202020204" pitchFamily="34" charset="0"/>
                <a:cs typeface="Arial" panose="020B0604020202020204" pitchFamily="34" charset="0"/>
              </a:rPr>
              <a:t>Prayer NEAA - AGM </a:t>
            </a:r>
          </a:p>
        </p:txBody>
      </p:sp>
      <p:sp>
        <p:nvSpPr>
          <p:cNvPr id="3" name="Content Placeholder 2">
            <a:extLst>
              <a:ext uri="{FF2B5EF4-FFF2-40B4-BE49-F238E27FC236}">
                <a16:creationId xmlns:a16="http://schemas.microsoft.com/office/drawing/2014/main" id="{398B20FA-4902-334D-A612-D4BB7F883584}"/>
              </a:ext>
            </a:extLst>
          </p:cNvPr>
          <p:cNvSpPr>
            <a:spLocks noGrp="1"/>
          </p:cNvSpPr>
          <p:nvPr>
            <p:ph idx="1"/>
          </p:nvPr>
        </p:nvSpPr>
        <p:spPr>
          <a:xfrm>
            <a:off x="643467" y="1782981"/>
            <a:ext cx="10905066" cy="4393982"/>
          </a:xfrm>
        </p:spPr>
        <p:txBody>
          <a:bodyPr>
            <a:normAutofit/>
          </a:bodyPr>
          <a:lstStyle/>
          <a:p>
            <a:pPr marL="0" indent="0">
              <a:buNone/>
            </a:pPr>
            <a:r>
              <a:rPr lang="en-AU" sz="2000" dirty="0"/>
              <a:t>Dear God I come to you for strength—strength of body, strength of mind and strength of soul. I feel the infilling of your Spirit. I feel the assurance of your upholding presence. </a:t>
            </a:r>
          </a:p>
          <a:p>
            <a:pPr marL="0" indent="0">
              <a:buNone/>
            </a:pPr>
            <a:r>
              <a:rPr lang="en-AU" sz="2000" b="1" dirty="0"/>
              <a:t>All: Thank you, God, for strength.</a:t>
            </a:r>
          </a:p>
          <a:p>
            <a:pPr marL="0" indent="0">
              <a:buNone/>
            </a:pPr>
            <a:r>
              <a:rPr lang="en-AU" sz="2000" dirty="0"/>
              <a:t>Dear God I come to you for wisdom—wisdom to know what I should do, wisdom to choose the course that means growth and understanding. </a:t>
            </a:r>
          </a:p>
          <a:p>
            <a:pPr marL="0" indent="0">
              <a:buNone/>
            </a:pPr>
            <a:r>
              <a:rPr lang="en-AU" sz="2000" b="1" dirty="0"/>
              <a:t>All: Thank you, God, for wisdom. </a:t>
            </a:r>
          </a:p>
          <a:p>
            <a:pPr marL="0" indent="0">
              <a:buNone/>
            </a:pPr>
            <a:r>
              <a:rPr lang="en-AU" sz="2000" dirty="0"/>
              <a:t>Dear God I come to you for courage—courage to face every experience, courage to stand strong and firm in the midst of situations that require much of me.</a:t>
            </a:r>
          </a:p>
          <a:p>
            <a:pPr marL="0" indent="0">
              <a:buNone/>
            </a:pPr>
            <a:r>
              <a:rPr lang="en-AU" sz="2000" dirty="0"/>
              <a:t> </a:t>
            </a:r>
            <a:r>
              <a:rPr lang="en-AU" sz="2000" b="1" dirty="0"/>
              <a:t>All: Thank you, God, for courage.</a:t>
            </a:r>
          </a:p>
          <a:p>
            <a:pPr marL="0" indent="0">
              <a:buNone/>
            </a:pPr>
            <a:r>
              <a:rPr lang="en-AU" sz="2000" dirty="0"/>
              <a:t>Dear God I come to you for serenity—serenity of heart and spirit. Bless me with your untroubled Spirit of peace. I feel your calming touch upon my heart. I feel your love enfolding me.</a:t>
            </a:r>
          </a:p>
          <a:p>
            <a:pPr marL="0" indent="0">
              <a:buNone/>
            </a:pPr>
            <a:r>
              <a:rPr lang="en-AU" sz="2000" b="1" dirty="0"/>
              <a:t> All: Thank You, God, for serenity.</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4381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D4D02C-1DAB-384B-86B5-C425167D2B33}"/>
              </a:ext>
            </a:extLst>
          </p:cNvPr>
          <p:cNvSpPr>
            <a:spLocks noGrp="1"/>
          </p:cNvSpPr>
          <p:nvPr>
            <p:ph type="title"/>
          </p:nvPr>
        </p:nvSpPr>
        <p:spPr>
          <a:xfrm>
            <a:off x="643467" y="1698171"/>
            <a:ext cx="3962061" cy="4516360"/>
          </a:xfrm>
        </p:spPr>
        <p:txBody>
          <a:bodyPr anchor="t">
            <a:normAutofit/>
          </a:bodyPr>
          <a:lstStyle/>
          <a:p>
            <a:r>
              <a:rPr lang="en-US" sz="3600"/>
              <a:t>AGM - AGENDA</a:t>
            </a:r>
          </a:p>
        </p:txBody>
      </p:sp>
      <p:sp>
        <p:nvSpPr>
          <p:cNvPr id="3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10C0357-7E00-2848-BB10-2D4E3EBA66F6}"/>
              </a:ext>
            </a:extLst>
          </p:cNvPr>
          <p:cNvSpPr>
            <a:spLocks noGrp="1"/>
          </p:cNvSpPr>
          <p:nvPr>
            <p:ph idx="1"/>
          </p:nvPr>
        </p:nvSpPr>
        <p:spPr>
          <a:xfrm>
            <a:off x="5070020" y="1698170"/>
            <a:ext cx="6478513" cy="4516361"/>
          </a:xfrm>
        </p:spPr>
        <p:txBody>
          <a:bodyPr>
            <a:normAutofit/>
          </a:bodyPr>
          <a:lstStyle/>
          <a:p>
            <a:pPr marL="514350" indent="-514350">
              <a:buAutoNum type="arabicPeriod"/>
            </a:pPr>
            <a:r>
              <a:rPr lang="en-US" sz="2000" dirty="0"/>
              <a:t>Welcome and Prayer – Dale Morrow</a:t>
            </a:r>
          </a:p>
          <a:p>
            <a:pPr marL="514350" indent="-514350">
              <a:buAutoNum type="arabicPeriod"/>
            </a:pPr>
            <a:r>
              <a:rPr lang="en-US" sz="2000" dirty="0"/>
              <a:t>Apologies – </a:t>
            </a:r>
          </a:p>
          <a:p>
            <a:pPr marL="514350" indent="-514350">
              <a:buAutoNum type="arabicPeriod"/>
            </a:pPr>
            <a:r>
              <a:rPr lang="en-US" sz="2000" dirty="0"/>
              <a:t>Minutes of AGM Saturday 14 March 2020 </a:t>
            </a:r>
            <a:r>
              <a:rPr lang="en-US" sz="1600" dirty="0"/>
              <a:t>(sent previously)</a:t>
            </a:r>
          </a:p>
          <a:p>
            <a:pPr marL="514350" indent="-514350">
              <a:buAutoNum type="arabicPeriod"/>
            </a:pPr>
            <a:r>
              <a:rPr lang="en-US" sz="2000" dirty="0"/>
              <a:t>Annual Report –Executive Officer: Louise Gunther and Dale Morrow – President</a:t>
            </a:r>
          </a:p>
          <a:p>
            <a:pPr marL="514350" indent="-514350">
              <a:buAutoNum type="arabicPeriod"/>
            </a:pPr>
            <a:r>
              <a:rPr lang="en-US" sz="2000" dirty="0"/>
              <a:t>Financial Report</a:t>
            </a:r>
          </a:p>
          <a:p>
            <a:pPr marL="514350" indent="-514350">
              <a:buAutoNum type="arabicPeriod"/>
            </a:pPr>
            <a:r>
              <a:rPr lang="en-US" sz="2000" dirty="0"/>
              <a:t>Election of Committee</a:t>
            </a:r>
          </a:p>
          <a:p>
            <a:pPr marL="514350" indent="-514350">
              <a:buAutoNum type="arabicPeriod"/>
            </a:pPr>
            <a:r>
              <a:rPr lang="en-US" sz="2000" dirty="0"/>
              <a:t>Annual Subscription</a:t>
            </a:r>
          </a:p>
          <a:p>
            <a:pPr marL="514350" indent="-514350">
              <a:buAutoNum type="arabicPeriod"/>
            </a:pPr>
            <a:r>
              <a:rPr lang="en-US" sz="2000" dirty="0"/>
              <a:t>Virtual Staff Conference May 7, 2021</a:t>
            </a:r>
          </a:p>
          <a:p>
            <a:pPr marL="514350" indent="-514350">
              <a:buAutoNum type="arabicPeriod"/>
            </a:pPr>
            <a:r>
              <a:rPr lang="en-US" sz="2000" dirty="0"/>
              <a:t>AOB – new website</a:t>
            </a:r>
          </a:p>
        </p:txBody>
      </p:sp>
      <p:sp>
        <p:nvSpPr>
          <p:cNvPr id="34"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714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CE8544A2-D8CA-2047-AE20-9F27F5B372BD}"/>
              </a:ext>
            </a:extLst>
          </p:cNvPr>
          <p:cNvSpPr>
            <a:spLocks noGrp="1"/>
          </p:cNvSpPr>
          <p:nvPr>
            <p:ph type="subTitle" idx="1"/>
          </p:nvPr>
        </p:nvSpPr>
        <p:spPr>
          <a:xfrm>
            <a:off x="4439633" y="4518923"/>
            <a:ext cx="3312734" cy="1141851"/>
          </a:xfrm>
          <a:noFill/>
        </p:spPr>
        <p:txBody>
          <a:bodyPr>
            <a:normAutofit/>
          </a:bodyPr>
          <a:lstStyle/>
          <a:p>
            <a:endParaRPr lang="en-US" sz="2000">
              <a:solidFill>
                <a:srgbClr val="080808"/>
              </a:solidFill>
            </a:endParaRPr>
          </a:p>
          <a:p>
            <a:r>
              <a:rPr lang="en-US" sz="2000">
                <a:solidFill>
                  <a:srgbClr val="080808"/>
                </a:solidFill>
              </a:rPr>
              <a:t>2020 a Year in Review</a:t>
            </a:r>
          </a:p>
        </p:txBody>
      </p:sp>
      <p:sp>
        <p:nvSpPr>
          <p:cNvPr id="2" name="Title 1">
            <a:extLst>
              <a:ext uri="{FF2B5EF4-FFF2-40B4-BE49-F238E27FC236}">
                <a16:creationId xmlns:a16="http://schemas.microsoft.com/office/drawing/2014/main" id="{3E1EBDB0-424C-E348-972E-656070E54136}"/>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Nagle Education Alliance of Australia (NEAA)</a:t>
            </a:r>
          </a:p>
        </p:txBody>
      </p:sp>
      <p:sp>
        <p:nvSpPr>
          <p:cNvPr id="45"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281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C69B4B-D11C-FD44-80DB-704C7CCDD80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NEAA - 2020</a:t>
            </a:r>
          </a:p>
        </p:txBody>
      </p:sp>
      <p:sp>
        <p:nvSpPr>
          <p:cNvPr id="3" name="Content Placeholder 2">
            <a:extLst>
              <a:ext uri="{FF2B5EF4-FFF2-40B4-BE49-F238E27FC236}">
                <a16:creationId xmlns:a16="http://schemas.microsoft.com/office/drawing/2014/main" id="{48A7A5FE-3CFE-2E48-A419-2D50F149E264}"/>
              </a:ext>
            </a:extLst>
          </p:cNvPr>
          <p:cNvSpPr>
            <a:spLocks noGrp="1"/>
          </p:cNvSpPr>
          <p:nvPr>
            <p:ph idx="1"/>
          </p:nvPr>
        </p:nvSpPr>
        <p:spPr>
          <a:xfrm>
            <a:off x="1179226" y="3092970"/>
            <a:ext cx="9833548" cy="2693976"/>
          </a:xfrm>
        </p:spPr>
        <p:txBody>
          <a:bodyPr>
            <a:normAutofit/>
          </a:bodyPr>
          <a:lstStyle/>
          <a:p>
            <a:r>
              <a:rPr lang="en-AU" sz="2000">
                <a:solidFill>
                  <a:srgbClr val="000000"/>
                </a:solidFill>
              </a:rPr>
              <a:t>The Nagle Education Alliance of Australia (NEAA) is an organisation of schools committed to the Presentation charism and the legacy of Nano Nagle. It developed from an earlier, smaller grouping of schools and, with expanded membership, was launched and incorporated in 2014.</a:t>
            </a:r>
          </a:p>
          <a:p>
            <a:r>
              <a:rPr lang="en-AU" sz="2000">
                <a:solidFill>
                  <a:srgbClr val="000000"/>
                </a:solidFill>
              </a:rPr>
              <a:t>The NEAA believes that the Presentation charism has lasting value. The continued relevance of the Nano Nagle story is an inspiration for Presentation People to make a difference in their world and in the way we live the Gospel.</a:t>
            </a:r>
            <a:endParaRPr lang="en-US" sz="2000">
              <a:solidFill>
                <a:srgbClr val="000000"/>
              </a:solidFill>
            </a:endParaRPr>
          </a:p>
        </p:txBody>
      </p:sp>
    </p:spTree>
    <p:extLst>
      <p:ext uri="{BB962C8B-B14F-4D97-AF65-F5344CB8AC3E}">
        <p14:creationId xmlns:p14="http://schemas.microsoft.com/office/powerpoint/2010/main" val="141658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8EAF-87A9-B347-B680-5BA0CB9C2563}"/>
              </a:ext>
            </a:extLst>
          </p:cNvPr>
          <p:cNvSpPr>
            <a:spLocks noGrp="1"/>
          </p:cNvSpPr>
          <p:nvPr>
            <p:ph type="title"/>
          </p:nvPr>
        </p:nvSpPr>
        <p:spPr>
          <a:xfrm>
            <a:off x="841249" y="365760"/>
            <a:ext cx="9912072" cy="1188404"/>
          </a:xfrm>
        </p:spPr>
        <p:txBody>
          <a:bodyPr>
            <a:normAutofit/>
          </a:bodyPr>
          <a:lstStyle/>
          <a:p>
            <a:r>
              <a:rPr lang="en-US"/>
              <a:t>NEAA 2020</a:t>
            </a:r>
          </a:p>
        </p:txBody>
      </p:sp>
      <p:sp>
        <p:nvSpPr>
          <p:cNvPr id="39" name="Freeform: Shape 23">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35224F-3DBC-4F48-8D42-500B71F01138}"/>
              </a:ext>
            </a:extLst>
          </p:cNvPr>
          <p:cNvSpPr>
            <a:spLocks noGrp="1"/>
          </p:cNvSpPr>
          <p:nvPr>
            <p:ph idx="1"/>
          </p:nvPr>
        </p:nvSpPr>
        <p:spPr>
          <a:xfrm>
            <a:off x="841248" y="2174358"/>
            <a:ext cx="7731642" cy="4045467"/>
          </a:xfrm>
        </p:spPr>
        <p:txBody>
          <a:bodyPr anchor="t">
            <a:normAutofit/>
          </a:bodyPr>
          <a:lstStyle/>
          <a:p>
            <a:pPr marL="0" indent="0">
              <a:buNone/>
            </a:pPr>
            <a:r>
              <a:rPr lang="en-AU" sz="2000" dirty="0">
                <a:solidFill>
                  <a:schemeClr val="bg1"/>
                </a:solidFill>
              </a:rPr>
              <a:t>Vision </a:t>
            </a:r>
          </a:p>
          <a:p>
            <a:pPr marL="0" indent="0">
              <a:buNone/>
            </a:pPr>
            <a:r>
              <a:rPr lang="en-AU" sz="2000" dirty="0">
                <a:solidFill>
                  <a:schemeClr val="bg1"/>
                </a:solidFill>
              </a:rPr>
              <a:t>• The Nagle Education Alliance of Australia is committed to perpetuating the legacy of Nano Nagle in Australian education. The NEAA provides leadership to school communities across Australia in their endeavour to identify with, express and live out the Presentation charism and mission by sharing resources and experiences. </a:t>
            </a:r>
          </a:p>
          <a:p>
            <a:pPr marL="0" indent="0">
              <a:buNone/>
            </a:pPr>
            <a:r>
              <a:rPr lang="en-AU" sz="2000" dirty="0">
                <a:solidFill>
                  <a:schemeClr val="bg1"/>
                </a:solidFill>
              </a:rPr>
              <a:t>Mission </a:t>
            </a:r>
          </a:p>
          <a:p>
            <a:pPr marL="0" indent="0">
              <a:buNone/>
            </a:pPr>
            <a:r>
              <a:rPr lang="en-AU" sz="2000" dirty="0">
                <a:solidFill>
                  <a:schemeClr val="bg1"/>
                </a:solidFill>
              </a:rPr>
              <a:t>• Bringing Australian Presentation People together through education and social justice. • The NEAA works in collaboration with the Society of Australian Congregation of the Presentation of the Blessed Virgin Mary and the Presentation Sisters who form the Society's membership.</a:t>
            </a:r>
            <a:endParaRPr lang="en-US" sz="2000" dirty="0">
              <a:solidFill>
                <a:schemeClr val="bg1"/>
              </a:solidFill>
            </a:endParaRPr>
          </a:p>
        </p:txBody>
      </p:sp>
    </p:spTree>
    <p:extLst>
      <p:ext uri="{BB962C8B-B14F-4D97-AF65-F5344CB8AC3E}">
        <p14:creationId xmlns:p14="http://schemas.microsoft.com/office/powerpoint/2010/main" val="414859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92D82E-832B-1546-9EA2-2FCB45B35762}"/>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Executive Committee 2020</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357FC76-928F-7049-A89D-787277E4D9CC}"/>
              </a:ext>
            </a:extLst>
          </p:cNvPr>
          <p:cNvSpPr>
            <a:spLocks noGrp="1"/>
          </p:cNvSpPr>
          <p:nvPr>
            <p:ph idx="1"/>
          </p:nvPr>
        </p:nvSpPr>
        <p:spPr>
          <a:xfrm>
            <a:off x="5221862" y="1719618"/>
            <a:ext cx="5948831" cy="4334629"/>
          </a:xfrm>
        </p:spPr>
        <p:txBody>
          <a:bodyPr anchor="ctr">
            <a:normAutofit/>
          </a:bodyPr>
          <a:lstStyle/>
          <a:p>
            <a:r>
              <a:rPr lang="en-US" sz="1900">
                <a:solidFill>
                  <a:srgbClr val="FEFFFF"/>
                </a:solidFill>
              </a:rPr>
              <a:t>Dale Morrow – President</a:t>
            </a:r>
          </a:p>
          <a:p>
            <a:r>
              <a:rPr lang="en-US" sz="1900">
                <a:solidFill>
                  <a:srgbClr val="FEFFFF"/>
                </a:solidFill>
              </a:rPr>
              <a:t>Delma Horan</a:t>
            </a:r>
          </a:p>
          <a:p>
            <a:r>
              <a:rPr lang="en-US" sz="1900">
                <a:solidFill>
                  <a:srgbClr val="FEFFFF"/>
                </a:solidFill>
              </a:rPr>
              <a:t>Catherine Dunbar</a:t>
            </a:r>
          </a:p>
          <a:p>
            <a:r>
              <a:rPr lang="en-US" sz="1900">
                <a:solidFill>
                  <a:srgbClr val="FEFFFF"/>
                </a:solidFill>
              </a:rPr>
              <a:t>Valerie Thomas</a:t>
            </a:r>
          </a:p>
          <a:p>
            <a:r>
              <a:rPr lang="en-US" sz="1900">
                <a:solidFill>
                  <a:srgbClr val="FEFFFF"/>
                </a:solidFill>
              </a:rPr>
              <a:t>Vivienne Awad</a:t>
            </a:r>
          </a:p>
          <a:p>
            <a:r>
              <a:rPr lang="en-US" sz="1900">
                <a:solidFill>
                  <a:srgbClr val="FEFFFF"/>
                </a:solidFill>
              </a:rPr>
              <a:t>Susan Miller</a:t>
            </a:r>
          </a:p>
          <a:p>
            <a:r>
              <a:rPr lang="en-US" sz="1900">
                <a:solidFill>
                  <a:srgbClr val="FEFFFF"/>
                </a:solidFill>
              </a:rPr>
              <a:t>Filina Virgato</a:t>
            </a:r>
          </a:p>
          <a:p>
            <a:r>
              <a:rPr lang="en-US" sz="1900">
                <a:solidFill>
                  <a:srgbClr val="FEFFFF"/>
                </a:solidFill>
              </a:rPr>
              <a:t>Brigid Knight</a:t>
            </a:r>
          </a:p>
          <a:p>
            <a:r>
              <a:rPr lang="en-US" sz="1900">
                <a:solidFill>
                  <a:srgbClr val="FEFFFF"/>
                </a:solidFill>
              </a:rPr>
              <a:t>Ray Rose</a:t>
            </a:r>
          </a:p>
          <a:p>
            <a:endParaRPr lang="en-US" sz="1900">
              <a:solidFill>
                <a:srgbClr val="FEFFFF"/>
              </a:solidFill>
            </a:endParaRPr>
          </a:p>
          <a:p>
            <a:r>
              <a:rPr lang="en-US" sz="1900">
                <a:solidFill>
                  <a:srgbClr val="FEFFFF"/>
                </a:solidFill>
              </a:rPr>
              <a:t>Executive Officer – Louise Gunther</a:t>
            </a:r>
          </a:p>
        </p:txBody>
      </p:sp>
    </p:spTree>
    <p:extLst>
      <p:ext uri="{BB962C8B-B14F-4D97-AF65-F5344CB8AC3E}">
        <p14:creationId xmlns:p14="http://schemas.microsoft.com/office/powerpoint/2010/main" val="19600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46B92-F866-B84C-A8DF-AAE8A57AFC31}"/>
              </a:ext>
            </a:extLst>
          </p:cNvPr>
          <p:cNvSpPr>
            <a:spLocks noGrp="1"/>
          </p:cNvSpPr>
          <p:nvPr>
            <p:ph type="title"/>
          </p:nvPr>
        </p:nvSpPr>
        <p:spPr>
          <a:xfrm>
            <a:off x="1463040" y="1091821"/>
            <a:ext cx="3801581" cy="4674358"/>
          </a:xfrm>
        </p:spPr>
        <p:txBody>
          <a:bodyPr anchor="ctr">
            <a:normAutofit/>
          </a:bodyPr>
          <a:lstStyle/>
          <a:p>
            <a:r>
              <a:rPr lang="en-US" sz="6600">
                <a:solidFill>
                  <a:schemeClr val="tx1">
                    <a:lumMod val="85000"/>
                    <a:lumOff val="15000"/>
                  </a:schemeClr>
                </a:solidFill>
              </a:rPr>
              <a:t>Executive Officer / President Report</a:t>
            </a:r>
          </a:p>
        </p:txBody>
      </p:sp>
      <p:sp>
        <p:nvSpPr>
          <p:cNvPr id="25" name="Freeform: Shape 24">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9FF4E5-140B-AA4D-9AB7-B727EA7EE131}"/>
              </a:ext>
            </a:extLst>
          </p:cNvPr>
          <p:cNvSpPr>
            <a:spLocks noGrp="1"/>
          </p:cNvSpPr>
          <p:nvPr>
            <p:ph idx="1"/>
          </p:nvPr>
        </p:nvSpPr>
        <p:spPr>
          <a:xfrm>
            <a:off x="6284793" y="1760562"/>
            <a:ext cx="3582537" cy="3336876"/>
          </a:xfrm>
        </p:spPr>
        <p:txBody>
          <a:bodyPr anchor="ctr">
            <a:normAutofit/>
          </a:bodyPr>
          <a:lstStyle/>
          <a:p>
            <a:pPr marL="0" indent="0">
              <a:buNone/>
            </a:pPr>
            <a:r>
              <a:rPr lang="en-AU" sz="1800" dirty="0">
                <a:solidFill>
                  <a:srgbClr val="FFFFFF"/>
                </a:solidFill>
              </a:rPr>
              <a:t>• As a member-based organisation, our members (schools and Presentation communities) remain our core focus. Since the decision by the National Presentation Principals Group (NPPG) to dissolve and form the new entity the Nagle Education Alliance of Australia (NEAA), the direction and growth of the NEAA has continued in a positive manner. </a:t>
            </a:r>
            <a:endParaRPr lang="en-US" sz="1800" dirty="0">
              <a:solidFill>
                <a:srgbClr val="FFFFFF"/>
              </a:solidFill>
            </a:endParaRPr>
          </a:p>
        </p:txBody>
      </p:sp>
    </p:spTree>
    <p:extLst>
      <p:ext uri="{BB962C8B-B14F-4D97-AF65-F5344CB8AC3E}">
        <p14:creationId xmlns:p14="http://schemas.microsoft.com/office/powerpoint/2010/main" val="283233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2A9D-B0D7-2C44-9DCB-12A467590A0C}"/>
              </a:ext>
            </a:extLst>
          </p:cNvPr>
          <p:cNvSpPr>
            <a:spLocks noGrp="1"/>
          </p:cNvSpPr>
          <p:nvPr>
            <p:ph type="title"/>
          </p:nvPr>
        </p:nvSpPr>
        <p:spPr>
          <a:xfrm>
            <a:off x="1653363" y="365760"/>
            <a:ext cx="9367203" cy="1188720"/>
          </a:xfrm>
        </p:spPr>
        <p:txBody>
          <a:bodyPr>
            <a:normAutofit/>
          </a:bodyPr>
          <a:lstStyle/>
          <a:p>
            <a:r>
              <a:rPr lang="en-US" sz="4100" dirty="0"/>
              <a:t>Executive Officer / President Report (Cont.)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6C2EDC-2C73-7B40-A562-24B488E48C2B}"/>
              </a:ext>
            </a:extLst>
          </p:cNvPr>
          <p:cNvSpPr>
            <a:spLocks noGrp="1"/>
          </p:cNvSpPr>
          <p:nvPr>
            <p:ph idx="1"/>
          </p:nvPr>
        </p:nvSpPr>
        <p:spPr>
          <a:xfrm>
            <a:off x="1653363" y="2176272"/>
            <a:ext cx="9367204" cy="4041648"/>
          </a:xfrm>
        </p:spPr>
        <p:txBody>
          <a:bodyPr anchor="t">
            <a:normAutofit/>
          </a:bodyPr>
          <a:lstStyle/>
          <a:p>
            <a:pPr marL="0" indent="0">
              <a:buNone/>
            </a:pPr>
            <a:r>
              <a:rPr lang="en-AU" sz="2400" dirty="0">
                <a:latin typeface="Arial" panose="020B0604020202020204" pitchFamily="34" charset="0"/>
                <a:cs typeface="Arial" panose="020B0604020202020204" pitchFamily="34" charset="0"/>
              </a:rPr>
              <a:t>2020 was a year unlike any other experienced in recent history</a:t>
            </a:r>
          </a:p>
          <a:p>
            <a:r>
              <a:rPr lang="en-AU" sz="2400" dirty="0">
                <a:latin typeface="Arial" panose="020B0604020202020204" pitchFamily="34" charset="0"/>
                <a:cs typeface="Arial" panose="020B0604020202020204" pitchFamily="34" charset="0"/>
              </a:rPr>
              <a:t>As a member-based not-for-profit organisation, we faced a set of highly unique circumstances in 2020 as a result of the COVID-19 pandemic. </a:t>
            </a:r>
          </a:p>
          <a:p>
            <a:r>
              <a:rPr lang="en-AU" sz="2400" dirty="0">
                <a:latin typeface="Arial" panose="020B0604020202020204" pitchFamily="34" charset="0"/>
                <a:cs typeface="Arial" panose="020B0604020202020204" pitchFamily="34" charset="0"/>
              </a:rPr>
              <a:t>Specifically, we were forced to postpone both our pilgrimage to Ireland and our student conference that was to be hosted by Mater Dei, Wagga Wagga as well as some professional development for staff in schools</a:t>
            </a:r>
          </a:p>
          <a:p>
            <a:r>
              <a:rPr lang="en-AU" sz="2400" dirty="0"/>
              <a:t>Like everyone we made some adjustments and set about connecting via Zoom </a:t>
            </a:r>
          </a:p>
          <a:p>
            <a:endParaRPr lang="en-US" sz="2400" dirty="0"/>
          </a:p>
        </p:txBody>
      </p:sp>
    </p:spTree>
    <p:extLst>
      <p:ext uri="{BB962C8B-B14F-4D97-AF65-F5344CB8AC3E}">
        <p14:creationId xmlns:p14="http://schemas.microsoft.com/office/powerpoint/2010/main" val="1630938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1037</Words>
  <Application>Microsoft Macintosh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Nagle Education Alliance of Australia (NEAA)</vt:lpstr>
      <vt:lpstr>Prayer NEAA - AGM </vt:lpstr>
      <vt:lpstr>AGM - AGENDA</vt:lpstr>
      <vt:lpstr>Nagle Education Alliance of Australia (NEAA)</vt:lpstr>
      <vt:lpstr>NEAA - 2020</vt:lpstr>
      <vt:lpstr>NEAA 2020</vt:lpstr>
      <vt:lpstr>Executive Committee 2020</vt:lpstr>
      <vt:lpstr>Executive Officer / President Report</vt:lpstr>
      <vt:lpstr>Executive Officer / President Report (Cont.)</vt:lpstr>
      <vt:lpstr>Executive Officer / President Report (Cont.)</vt:lpstr>
      <vt:lpstr>Executive Officer / President Report (Cont.)</vt:lpstr>
      <vt:lpstr>PowerPoint Presentation</vt:lpstr>
      <vt:lpstr>Election of Committee members</vt:lpstr>
      <vt:lpstr>Annual subscription / Membership fee</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Nagle Education Alliance of Australia (NEAA)</dc:title>
  <dc:creator>Louise Gunther</dc:creator>
  <cp:lastModifiedBy>Louise Gunther</cp:lastModifiedBy>
  <cp:revision>3</cp:revision>
  <cp:lastPrinted>2021-03-02T01:14:38Z</cp:lastPrinted>
  <dcterms:created xsi:type="dcterms:W3CDTF">2021-03-02T00:44:39Z</dcterms:created>
  <dcterms:modified xsi:type="dcterms:W3CDTF">2021-05-03T06:35:15Z</dcterms:modified>
</cp:coreProperties>
</file>