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36"/>
  </p:notesMasterIdLst>
  <p:sldIdLst>
    <p:sldId id="675" r:id="rId5"/>
    <p:sldId id="571" r:id="rId6"/>
    <p:sldId id="695" r:id="rId7"/>
    <p:sldId id="708" r:id="rId8"/>
    <p:sldId id="697" r:id="rId9"/>
    <p:sldId id="706" r:id="rId10"/>
    <p:sldId id="685" r:id="rId11"/>
    <p:sldId id="724" r:id="rId12"/>
    <p:sldId id="721" r:id="rId13"/>
    <p:sldId id="728" r:id="rId14"/>
    <p:sldId id="434" r:id="rId15"/>
    <p:sldId id="339" r:id="rId16"/>
    <p:sldId id="405" r:id="rId17"/>
    <p:sldId id="409" r:id="rId18"/>
    <p:sldId id="402" r:id="rId19"/>
    <p:sldId id="710" r:id="rId20"/>
    <p:sldId id="723" r:id="rId21"/>
    <p:sldId id="722" r:id="rId22"/>
    <p:sldId id="726" r:id="rId23"/>
    <p:sldId id="730" r:id="rId24"/>
    <p:sldId id="727" r:id="rId25"/>
    <p:sldId id="711" r:id="rId26"/>
    <p:sldId id="729" r:id="rId27"/>
    <p:sldId id="714" r:id="rId28"/>
    <p:sldId id="734" r:id="rId29"/>
    <p:sldId id="705" r:id="rId30"/>
    <p:sldId id="733" r:id="rId31"/>
    <p:sldId id="731" r:id="rId32"/>
    <p:sldId id="732" r:id="rId33"/>
    <p:sldId id="737" r:id="rId34"/>
    <p:sldId id="67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9864" autoAdjust="0"/>
  </p:normalViewPr>
  <p:slideViewPr>
    <p:cSldViewPr snapToGrid="0">
      <p:cViewPr varScale="1">
        <p:scale>
          <a:sx n="101" d="100"/>
          <a:sy n="101" d="100"/>
        </p:scale>
        <p:origin x="1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0FD87-4F23-454E-8C5A-63645FB7711A}" type="datetimeFigureOut">
              <a:rPr lang="en-AU" smtClean="0"/>
              <a:t>1/8/2023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7F8BE-D73A-4474-811B-E8E0C16B861E}" type="slidenum">
              <a:rPr lang="en-AU" smtClean="0"/>
              <a:t>‹#›</a:t>
            </a:fld>
            <a:endParaRPr lang="en-AU"/>
          </a:p>
        </p:txBody>
      </p:sp>
    </p:spTree>
    <p:extLst>
      <p:ext uri="{BB962C8B-B14F-4D97-AF65-F5344CB8AC3E}">
        <p14:creationId xmlns:p14="http://schemas.microsoft.com/office/powerpoint/2010/main" val="326551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1</a:t>
            </a:fld>
            <a:endParaRPr lang="en-AU"/>
          </a:p>
        </p:txBody>
      </p:sp>
    </p:spTree>
    <p:extLst>
      <p:ext uri="{BB962C8B-B14F-4D97-AF65-F5344CB8AC3E}">
        <p14:creationId xmlns:p14="http://schemas.microsoft.com/office/powerpoint/2010/main" val="279179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Make it clear here that you are unfolding the structure of the book.</a:t>
            </a:r>
          </a:p>
          <a:p>
            <a:endParaRPr lang="en-AU" dirty="0"/>
          </a:p>
          <a:p>
            <a:r>
              <a:rPr lang="en-AU" dirty="0"/>
              <a:t>Note the sub headings in the slide as descriptions of each of the components.</a:t>
            </a:r>
          </a:p>
          <a:p>
            <a:endParaRPr lang="en-AU" dirty="0"/>
          </a:p>
          <a:p>
            <a:r>
              <a:rPr lang="en-AU" dirty="0"/>
              <a:t>TRACK Section to be sent as PDF before the visit</a:t>
            </a:r>
            <a:r>
              <a:rPr lang="en-AU" baseline="0" dirty="0"/>
              <a:t> with the expectation of student engagement</a:t>
            </a:r>
          </a:p>
          <a:p>
            <a:r>
              <a:rPr lang="en-AU" sz="1200" kern="1200" dirty="0">
                <a:solidFill>
                  <a:schemeClr val="tx1"/>
                </a:solidFill>
                <a:effectLst/>
                <a:latin typeface="+mn-lt"/>
                <a:ea typeface="+mn-ea"/>
                <a:cs typeface="+mn-cs"/>
              </a:rPr>
              <a:t>We suggest that the TRACK section is dealt with by the school as a Staff Meeting exercise in preparation for the CCE Design workshop. Laying down foundational understandings are important but we don’t wish to give it too much time within the workshop so that time is maximised around ‘using the model’. </a:t>
            </a:r>
            <a:endParaRPr lang="en-US"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419318A1-CDC1-436F-9221-904B7FB37F32}" type="slidenum">
              <a:rPr lang="en-US" smtClean="0"/>
              <a:t>13</a:t>
            </a:fld>
            <a:endParaRPr lang="en-US"/>
          </a:p>
        </p:txBody>
      </p:sp>
    </p:spTree>
    <p:extLst>
      <p:ext uri="{BB962C8B-B14F-4D97-AF65-F5344CB8AC3E}">
        <p14:creationId xmlns:p14="http://schemas.microsoft.com/office/powerpoint/2010/main" val="16953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Mention that the TRACK summary is also a summary or revision of the foundation laid</a:t>
            </a:r>
            <a:r>
              <a:rPr lang="en-AU" baseline="0" dirty="0"/>
              <a:t> out in Certificate of Christian Education </a:t>
            </a:r>
            <a:endParaRPr lang="en-AU" dirty="0"/>
          </a:p>
        </p:txBody>
      </p:sp>
      <p:sp>
        <p:nvSpPr>
          <p:cNvPr id="4" name="Slide Number Placeholder 3"/>
          <p:cNvSpPr>
            <a:spLocks noGrp="1"/>
          </p:cNvSpPr>
          <p:nvPr>
            <p:ph type="sldNum" sz="quarter" idx="10"/>
          </p:nvPr>
        </p:nvSpPr>
        <p:spPr/>
        <p:txBody>
          <a:bodyPr/>
          <a:lstStyle/>
          <a:p>
            <a:fld id="{419318A1-CDC1-436F-9221-904B7FB37F32}" type="slidenum">
              <a:rPr lang="en-US" smtClean="0"/>
              <a:t>14</a:t>
            </a:fld>
            <a:endParaRPr lang="en-US"/>
          </a:p>
        </p:txBody>
      </p:sp>
    </p:spTree>
    <p:extLst>
      <p:ext uri="{BB962C8B-B14F-4D97-AF65-F5344CB8AC3E}">
        <p14:creationId xmlns:p14="http://schemas.microsoft.com/office/powerpoint/2010/main" val="597331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dirty="0"/>
              <a:t>This</a:t>
            </a:r>
            <a:r>
              <a:rPr lang="en-AU" baseline="0" dirty="0"/>
              <a:t> resource provides a framework for how to work with any prescribed curriculum. We are not taking curriculum and trying to make it sacred or tack on a Biblical perspective or Christianise it. Instead we shape and design the material, teaching and outcomes with the ‘Biblical threads and Biblical perspectives’ as the key shapers and drivers.</a:t>
            </a:r>
          </a:p>
          <a:p>
            <a:pPr marL="158750" indent="0">
              <a:buNone/>
            </a:pPr>
            <a:endParaRPr lang="en-US" dirty="0"/>
          </a:p>
        </p:txBody>
      </p:sp>
      <p:sp>
        <p:nvSpPr>
          <p:cNvPr id="4" name="Slide Number Placeholder 3"/>
          <p:cNvSpPr>
            <a:spLocks noGrp="1"/>
          </p:cNvSpPr>
          <p:nvPr>
            <p:ph type="sldNum" sz="quarter" idx="10"/>
          </p:nvPr>
        </p:nvSpPr>
        <p:spPr/>
        <p:txBody>
          <a:bodyPr/>
          <a:lstStyle/>
          <a:p>
            <a:fld id="{419318A1-CDC1-436F-9221-904B7FB37F32}" type="slidenum">
              <a:rPr lang="en-US" smtClean="0"/>
              <a:t>15</a:t>
            </a:fld>
            <a:endParaRPr lang="en-US"/>
          </a:p>
        </p:txBody>
      </p:sp>
    </p:spTree>
    <p:extLst>
      <p:ext uri="{BB962C8B-B14F-4D97-AF65-F5344CB8AC3E}">
        <p14:creationId xmlns:p14="http://schemas.microsoft.com/office/powerpoint/2010/main" val="3930826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16</a:t>
            </a:fld>
            <a:endParaRPr lang="en-AU"/>
          </a:p>
        </p:txBody>
      </p:sp>
    </p:spTree>
    <p:extLst>
      <p:ext uri="{BB962C8B-B14F-4D97-AF65-F5344CB8AC3E}">
        <p14:creationId xmlns:p14="http://schemas.microsoft.com/office/powerpoint/2010/main" val="868809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17</a:t>
            </a:fld>
            <a:endParaRPr lang="en-AU"/>
          </a:p>
        </p:txBody>
      </p:sp>
    </p:spTree>
    <p:extLst>
      <p:ext uri="{BB962C8B-B14F-4D97-AF65-F5344CB8AC3E}">
        <p14:creationId xmlns:p14="http://schemas.microsoft.com/office/powerpoint/2010/main" val="2489668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https://whatiflearning.com/examples/</a:t>
            </a:r>
          </a:p>
        </p:txBody>
      </p:sp>
      <p:sp>
        <p:nvSpPr>
          <p:cNvPr id="4" name="Slide Number Placeholder 3"/>
          <p:cNvSpPr>
            <a:spLocks noGrp="1"/>
          </p:cNvSpPr>
          <p:nvPr>
            <p:ph type="sldNum" sz="quarter" idx="5"/>
          </p:nvPr>
        </p:nvSpPr>
        <p:spPr/>
        <p:txBody>
          <a:bodyPr/>
          <a:lstStyle/>
          <a:p>
            <a:fld id="{E50592EF-550D-4660-8923-ADD240247AFF}" type="slidenum">
              <a:rPr lang="en-AU" smtClean="0"/>
              <a:t>18</a:t>
            </a:fld>
            <a:endParaRPr lang="en-AU"/>
          </a:p>
        </p:txBody>
      </p:sp>
    </p:spTree>
    <p:extLst>
      <p:ext uri="{BB962C8B-B14F-4D97-AF65-F5344CB8AC3E}">
        <p14:creationId xmlns:p14="http://schemas.microsoft.com/office/powerpoint/2010/main" val="1623671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19</a:t>
            </a:fld>
            <a:endParaRPr lang="en-AU"/>
          </a:p>
        </p:txBody>
      </p:sp>
    </p:spTree>
    <p:extLst>
      <p:ext uri="{BB962C8B-B14F-4D97-AF65-F5344CB8AC3E}">
        <p14:creationId xmlns:p14="http://schemas.microsoft.com/office/powerpoint/2010/main" val="164734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20</a:t>
            </a:fld>
            <a:endParaRPr lang="en-AU"/>
          </a:p>
        </p:txBody>
      </p:sp>
    </p:spTree>
    <p:extLst>
      <p:ext uri="{BB962C8B-B14F-4D97-AF65-F5344CB8AC3E}">
        <p14:creationId xmlns:p14="http://schemas.microsoft.com/office/powerpoint/2010/main" val="410303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21</a:t>
            </a:fld>
            <a:endParaRPr lang="en-AU"/>
          </a:p>
        </p:txBody>
      </p:sp>
    </p:spTree>
    <p:extLst>
      <p:ext uri="{BB962C8B-B14F-4D97-AF65-F5344CB8AC3E}">
        <p14:creationId xmlns:p14="http://schemas.microsoft.com/office/powerpoint/2010/main" val="1898247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22</a:t>
            </a:fld>
            <a:endParaRPr lang="en-AU"/>
          </a:p>
        </p:txBody>
      </p:sp>
    </p:spTree>
    <p:extLst>
      <p:ext uri="{BB962C8B-B14F-4D97-AF65-F5344CB8AC3E}">
        <p14:creationId xmlns:p14="http://schemas.microsoft.com/office/powerpoint/2010/main" val="166632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4</a:t>
            </a:fld>
            <a:endParaRPr lang="en-AU"/>
          </a:p>
        </p:txBody>
      </p:sp>
    </p:spTree>
    <p:extLst>
      <p:ext uri="{BB962C8B-B14F-4D97-AF65-F5344CB8AC3E}">
        <p14:creationId xmlns:p14="http://schemas.microsoft.com/office/powerpoint/2010/main" val="379537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23</a:t>
            </a:fld>
            <a:endParaRPr lang="en-AU"/>
          </a:p>
        </p:txBody>
      </p:sp>
    </p:spTree>
    <p:extLst>
      <p:ext uri="{BB962C8B-B14F-4D97-AF65-F5344CB8AC3E}">
        <p14:creationId xmlns:p14="http://schemas.microsoft.com/office/powerpoint/2010/main" val="3140539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24</a:t>
            </a:fld>
            <a:endParaRPr lang="en-AU"/>
          </a:p>
        </p:txBody>
      </p:sp>
    </p:spTree>
    <p:extLst>
      <p:ext uri="{BB962C8B-B14F-4D97-AF65-F5344CB8AC3E}">
        <p14:creationId xmlns:p14="http://schemas.microsoft.com/office/powerpoint/2010/main" val="2660761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https://pli.education.tas.gov.au/wp-content/uploads/2021/08/TIPP-Student-Brochure-PDF-Version.pdf</a:t>
            </a:r>
          </a:p>
        </p:txBody>
      </p:sp>
      <p:sp>
        <p:nvSpPr>
          <p:cNvPr id="4" name="Slide Number Placeholder 3"/>
          <p:cNvSpPr>
            <a:spLocks noGrp="1"/>
          </p:cNvSpPr>
          <p:nvPr>
            <p:ph type="sldNum" sz="quarter" idx="5"/>
          </p:nvPr>
        </p:nvSpPr>
        <p:spPr/>
        <p:txBody>
          <a:bodyPr/>
          <a:lstStyle/>
          <a:p>
            <a:fld id="{8A77F8BE-D73A-4474-811B-E8E0C16B861E}" type="slidenum">
              <a:rPr lang="en-AU" smtClean="0"/>
              <a:t>25</a:t>
            </a:fld>
            <a:endParaRPr lang="en-AU"/>
          </a:p>
        </p:txBody>
      </p:sp>
    </p:spTree>
    <p:extLst>
      <p:ext uri="{BB962C8B-B14F-4D97-AF65-F5344CB8AC3E}">
        <p14:creationId xmlns:p14="http://schemas.microsoft.com/office/powerpoint/2010/main" val="229016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Roboto" panose="02000000000000000000" pitchFamily="2" charset="0"/>
                <a:ea typeface="Roboto" panose="02000000000000000000" pitchFamily="2" charset="0"/>
              </a:rPr>
              <a:t>Verdouw, J. (2023). </a:t>
            </a:r>
          </a:p>
        </p:txBody>
      </p:sp>
      <p:sp>
        <p:nvSpPr>
          <p:cNvPr id="4" name="Slide Number Placeholder 3"/>
          <p:cNvSpPr>
            <a:spLocks noGrp="1"/>
          </p:cNvSpPr>
          <p:nvPr>
            <p:ph type="sldNum" sz="quarter" idx="5"/>
          </p:nvPr>
        </p:nvSpPr>
        <p:spPr/>
        <p:txBody>
          <a:bodyPr/>
          <a:lstStyle/>
          <a:p>
            <a:fld id="{8A77F8BE-D73A-4474-811B-E8E0C16B861E}" type="slidenum">
              <a:rPr lang="en-AU" smtClean="0"/>
              <a:t>26</a:t>
            </a:fld>
            <a:endParaRPr lang="en-AU"/>
          </a:p>
        </p:txBody>
      </p:sp>
    </p:spTree>
    <p:extLst>
      <p:ext uri="{BB962C8B-B14F-4D97-AF65-F5344CB8AC3E}">
        <p14:creationId xmlns:p14="http://schemas.microsoft.com/office/powerpoint/2010/main" val="29167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https://www.cst.tas.edu.au/teaching-hub</a:t>
            </a:r>
          </a:p>
        </p:txBody>
      </p:sp>
      <p:sp>
        <p:nvSpPr>
          <p:cNvPr id="4" name="Slide Number Placeholder 3"/>
          <p:cNvSpPr>
            <a:spLocks noGrp="1"/>
          </p:cNvSpPr>
          <p:nvPr>
            <p:ph type="sldNum" sz="quarter" idx="5"/>
          </p:nvPr>
        </p:nvSpPr>
        <p:spPr/>
        <p:txBody>
          <a:bodyPr/>
          <a:lstStyle/>
          <a:p>
            <a:fld id="{8A77F8BE-D73A-4474-811B-E8E0C16B861E}" type="slidenum">
              <a:rPr lang="en-AU" smtClean="0"/>
              <a:t>27</a:t>
            </a:fld>
            <a:endParaRPr lang="en-AU"/>
          </a:p>
        </p:txBody>
      </p:sp>
    </p:spTree>
    <p:extLst>
      <p:ext uri="{BB962C8B-B14F-4D97-AF65-F5344CB8AC3E}">
        <p14:creationId xmlns:p14="http://schemas.microsoft.com/office/powerpoint/2010/main" val="167188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https://catholic.tas.edu.au/teaching-schools</a:t>
            </a:r>
          </a:p>
        </p:txBody>
      </p:sp>
      <p:sp>
        <p:nvSpPr>
          <p:cNvPr id="4" name="Slide Number Placeholder 3"/>
          <p:cNvSpPr>
            <a:spLocks noGrp="1"/>
          </p:cNvSpPr>
          <p:nvPr>
            <p:ph type="sldNum" sz="quarter" idx="5"/>
          </p:nvPr>
        </p:nvSpPr>
        <p:spPr/>
        <p:txBody>
          <a:bodyPr/>
          <a:lstStyle/>
          <a:p>
            <a:fld id="{8A77F8BE-D73A-4474-811B-E8E0C16B861E}" type="slidenum">
              <a:rPr lang="en-AU" smtClean="0"/>
              <a:t>28</a:t>
            </a:fld>
            <a:endParaRPr lang="en-AU"/>
          </a:p>
        </p:txBody>
      </p:sp>
    </p:spTree>
    <p:extLst>
      <p:ext uri="{BB962C8B-B14F-4D97-AF65-F5344CB8AC3E}">
        <p14:creationId xmlns:p14="http://schemas.microsoft.com/office/powerpoint/2010/main" val="135449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https://catholic.tas.edu.au/teaching-schools</a:t>
            </a:r>
          </a:p>
        </p:txBody>
      </p:sp>
      <p:sp>
        <p:nvSpPr>
          <p:cNvPr id="4" name="Slide Number Placeholder 3"/>
          <p:cNvSpPr>
            <a:spLocks noGrp="1"/>
          </p:cNvSpPr>
          <p:nvPr>
            <p:ph type="sldNum" sz="quarter" idx="5"/>
          </p:nvPr>
        </p:nvSpPr>
        <p:spPr/>
        <p:txBody>
          <a:bodyPr/>
          <a:lstStyle/>
          <a:p>
            <a:fld id="{8A77F8BE-D73A-4474-811B-E8E0C16B861E}" type="slidenum">
              <a:rPr lang="en-AU" smtClean="0"/>
              <a:t>29</a:t>
            </a:fld>
            <a:endParaRPr lang="en-AU"/>
          </a:p>
        </p:txBody>
      </p:sp>
    </p:spTree>
    <p:extLst>
      <p:ext uri="{BB962C8B-B14F-4D97-AF65-F5344CB8AC3E}">
        <p14:creationId xmlns:p14="http://schemas.microsoft.com/office/powerpoint/2010/main" val="406755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30</a:t>
            </a:fld>
            <a:endParaRPr lang="en-AU"/>
          </a:p>
        </p:txBody>
      </p:sp>
    </p:spTree>
    <p:extLst>
      <p:ext uri="{BB962C8B-B14F-4D97-AF65-F5344CB8AC3E}">
        <p14:creationId xmlns:p14="http://schemas.microsoft.com/office/powerpoint/2010/main" val="1190993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31</a:t>
            </a:fld>
            <a:endParaRPr lang="en-AU"/>
          </a:p>
        </p:txBody>
      </p:sp>
    </p:spTree>
    <p:extLst>
      <p:ext uri="{BB962C8B-B14F-4D97-AF65-F5344CB8AC3E}">
        <p14:creationId xmlns:p14="http://schemas.microsoft.com/office/powerpoint/2010/main" val="117431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Brown, B. (2018). </a:t>
            </a:r>
            <a:r>
              <a:rPr lang="en-AU" sz="1800" i="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Dare to lead.</a:t>
            </a:r>
            <a:r>
              <a:rPr lang="en-AU" sz="18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Penguin Random House. </a:t>
            </a:r>
            <a:endParaRPr lang="en-AU" sz="18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5</a:t>
            </a:fld>
            <a:endParaRPr lang="en-AU"/>
          </a:p>
        </p:txBody>
      </p:sp>
    </p:spTree>
    <p:extLst>
      <p:ext uri="{BB962C8B-B14F-4D97-AF65-F5344CB8AC3E}">
        <p14:creationId xmlns:p14="http://schemas.microsoft.com/office/powerpoint/2010/main" val="72157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7</a:t>
            </a:fld>
            <a:endParaRPr lang="en-AU"/>
          </a:p>
        </p:txBody>
      </p:sp>
    </p:spTree>
    <p:extLst>
      <p:ext uri="{BB962C8B-B14F-4D97-AF65-F5344CB8AC3E}">
        <p14:creationId xmlns:p14="http://schemas.microsoft.com/office/powerpoint/2010/main" val="260538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8</a:t>
            </a:fld>
            <a:endParaRPr lang="en-AU"/>
          </a:p>
        </p:txBody>
      </p:sp>
    </p:spTree>
    <p:extLst>
      <p:ext uri="{BB962C8B-B14F-4D97-AF65-F5344CB8AC3E}">
        <p14:creationId xmlns:p14="http://schemas.microsoft.com/office/powerpoint/2010/main" val="3322128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9</a:t>
            </a:fld>
            <a:endParaRPr lang="en-AU"/>
          </a:p>
        </p:txBody>
      </p:sp>
    </p:spTree>
    <p:extLst>
      <p:ext uri="{BB962C8B-B14F-4D97-AF65-F5344CB8AC3E}">
        <p14:creationId xmlns:p14="http://schemas.microsoft.com/office/powerpoint/2010/main" val="207450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10</a:t>
            </a:fld>
            <a:endParaRPr lang="en-AU"/>
          </a:p>
        </p:txBody>
      </p:sp>
    </p:spTree>
    <p:extLst>
      <p:ext uri="{BB962C8B-B14F-4D97-AF65-F5344CB8AC3E}">
        <p14:creationId xmlns:p14="http://schemas.microsoft.com/office/powerpoint/2010/main" val="210557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21AE7-9628-4017-94D3-0B1224DA56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617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19318A1-CDC1-436F-9221-904B7FB37F32}" type="slidenum">
              <a:rPr lang="en-US" smtClean="0"/>
              <a:t>12</a:t>
            </a:fld>
            <a:endParaRPr lang="en-US"/>
          </a:p>
        </p:txBody>
      </p:sp>
    </p:spTree>
    <p:extLst>
      <p:ext uri="{BB962C8B-B14F-4D97-AF65-F5344CB8AC3E}">
        <p14:creationId xmlns:p14="http://schemas.microsoft.com/office/powerpoint/2010/main" val="990881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871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84850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7359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74187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9816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26548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25286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1B54F1-39DD-4AB5-A91D-B6B425C956C5}" type="datetimeFigureOut">
              <a:rPr lang="en-AU" smtClean="0"/>
              <a:t>1/8/2023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39181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B54F1-39DD-4AB5-A91D-B6B425C956C5}" type="datetimeFigureOut">
              <a:rPr lang="en-AU" smtClean="0"/>
              <a:t>1/8/2023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3106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B54F1-39DD-4AB5-A91D-B6B425C956C5}" type="datetimeFigureOut">
              <a:rPr lang="en-AU" smtClean="0"/>
              <a:t>1/8/2023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84509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4577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3174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66555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2880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9260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0502-46D1-6807-139F-05CCCFA830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6994E02-2817-A737-E86D-76E31B898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C8880F3-B8B5-A804-964E-6107B39E1512}"/>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88FEADC7-B250-FD24-53FC-D6E7D1FC50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BD2055-EFA9-5742-7EC2-E9411483AA9C}"/>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18398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8AA1-925B-7EE6-268A-A67696FCA5C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2C6A632-27E2-F96A-4159-4E6DA7760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BF779-51B6-EA1B-135A-DBEB129C8293}"/>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30BE1B2E-3185-B8BD-67C7-75406B6D00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DF27A5-B25B-2096-2027-72A617926CA5}"/>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25394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1AC4-AC8D-F843-9325-A9E9FBCCCB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174E3C7-14A6-7EDB-651A-4BCD0A74C0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8011F-BE02-2A30-ECC7-6F5329ED16EB}"/>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86624BAD-A634-90C5-EF7B-E3AF66ACCD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C1C467-4776-CA29-BD89-909AC41C3BD1}"/>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26542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DB39-7F67-189A-A084-0DD10494222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06AE7EB-9EB9-0C55-78B1-3A0B58E4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E3624F9-22ED-6421-989A-DAB64403E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7822CB2-803D-E7F7-E44B-97F08B5B2060}"/>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a:extLst>
              <a:ext uri="{FF2B5EF4-FFF2-40B4-BE49-F238E27FC236}">
                <a16:creationId xmlns:a16="http://schemas.microsoft.com/office/drawing/2014/main" id="{6A01F258-1E48-D653-92A5-46BB8FA9E9A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C339523-D17F-7C58-5B62-757130794B5A}"/>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9904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AA30-0358-D041-B4CA-F47554FC620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F696ED3-C942-400F-FD83-5B55A439E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9F09-8266-02F2-2E78-3C144B6B03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06BC4AD-B90C-97BA-2FD7-0385F602E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14CB6E-337E-9206-3A28-01E85E4BD2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6680FFD-5F0D-CE95-1591-C3ED1B847FA3}"/>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8" name="Footer Placeholder 7">
            <a:extLst>
              <a:ext uri="{FF2B5EF4-FFF2-40B4-BE49-F238E27FC236}">
                <a16:creationId xmlns:a16="http://schemas.microsoft.com/office/drawing/2014/main" id="{FF6D0D58-305E-EE28-FB51-68948B586F0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7958E9B-237A-09B2-77DD-E366BC6C4E89}"/>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3207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0C44-3833-8BE0-AEA1-73F2D77D315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D96D050-351B-A491-5E99-DA10599888DA}"/>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4" name="Footer Placeholder 3">
            <a:extLst>
              <a:ext uri="{FF2B5EF4-FFF2-40B4-BE49-F238E27FC236}">
                <a16:creationId xmlns:a16="http://schemas.microsoft.com/office/drawing/2014/main" id="{79F94821-E3B4-5DFA-4BE1-56B3C725C8D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5182A72-A0B2-02D5-5152-06CF536DF5C4}"/>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05291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5993C-4878-F8F5-9B24-25AA8378FF10}"/>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3" name="Footer Placeholder 2">
            <a:extLst>
              <a:ext uri="{FF2B5EF4-FFF2-40B4-BE49-F238E27FC236}">
                <a16:creationId xmlns:a16="http://schemas.microsoft.com/office/drawing/2014/main" id="{E8B81CC2-BA1B-DA46-6063-3C59563BE38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332C62C-1FB7-1DF4-6642-CDCA5FF9C294}"/>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16880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0213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E6AC-98DE-91F9-EC35-08A4EE0A1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5197EFE-6ECD-92CE-C619-22B45B6C9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30C217A-7023-24F4-51CA-90CDD5F52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939E0-665E-338B-35D6-B570D4BA37CF}"/>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a:extLst>
              <a:ext uri="{FF2B5EF4-FFF2-40B4-BE49-F238E27FC236}">
                <a16:creationId xmlns:a16="http://schemas.microsoft.com/office/drawing/2014/main" id="{544D06FC-426B-A973-CDB4-CB99052586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4BB87ED-5997-E01C-6C9E-AB52EB3C5BC3}"/>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44839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B46A-C47E-101B-BFD6-D66E34F59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3625EA1-D041-9842-2F01-796D224ECA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AA4AA44-9219-9852-4DD0-490801A9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73780-EBB0-93FA-E52E-539CEBA4B68C}"/>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a:extLst>
              <a:ext uri="{FF2B5EF4-FFF2-40B4-BE49-F238E27FC236}">
                <a16:creationId xmlns:a16="http://schemas.microsoft.com/office/drawing/2014/main" id="{1EE3F26C-8B63-A107-0FCB-6DA8B379A1E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94A8DB0-699F-A93B-DC62-B8345FF3832A}"/>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1178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8100-C92C-5812-BC83-7F66D4265A9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6171D5B-021A-ABC1-15A1-2CC819C66D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D7A86D-54F1-2D95-C008-0AE349C7BEB5}"/>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3C98E05B-C91C-CA08-EFA6-B33337286E6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F660F0-A2A5-5F2A-3BD8-3A9B23B4958C}"/>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86731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77EBB-C79E-EE0F-2691-342FF704C9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F3F085-884C-0707-53A4-3B169210FC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22657C-E6B5-40EB-DEFC-E287B25F2629}"/>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EFD56639-6BCB-0C1F-B355-4E0330C727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5FD0145-3968-1163-B391-4B4ADBE8C9FF}"/>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50136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0502-46D1-6807-139F-05CCCFA830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6994E02-2817-A737-E86D-76E31B898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C8880F3-B8B5-A804-964E-6107B39E1512}"/>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88FEADC7-B250-FD24-53FC-D6E7D1FC50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BD2055-EFA9-5742-7EC2-E9411483AA9C}"/>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00762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8AA1-925B-7EE6-268A-A67696FCA5C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2C6A632-27E2-F96A-4159-4E6DA7760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BF779-51B6-EA1B-135A-DBEB129C8293}"/>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30BE1B2E-3185-B8BD-67C7-75406B6D00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DF27A5-B25B-2096-2027-72A617926CA5}"/>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96051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1AC4-AC8D-F843-9325-A9E9FBCCCB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174E3C7-14A6-7EDB-651A-4BCD0A74C0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8011F-BE02-2A30-ECC7-6F5329ED16EB}"/>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86624BAD-A634-90C5-EF7B-E3AF66ACCD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C1C467-4776-CA29-BD89-909AC41C3BD1}"/>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62576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DB39-7F67-189A-A084-0DD10494222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06AE7EB-9EB9-0C55-78B1-3A0B58E4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E3624F9-22ED-6421-989A-DAB64403E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7822CB2-803D-E7F7-E44B-97F08B5B2060}"/>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a:extLst>
              <a:ext uri="{FF2B5EF4-FFF2-40B4-BE49-F238E27FC236}">
                <a16:creationId xmlns:a16="http://schemas.microsoft.com/office/drawing/2014/main" id="{6A01F258-1E48-D653-92A5-46BB8FA9E9A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C339523-D17F-7C58-5B62-757130794B5A}"/>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15999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AA30-0358-D041-B4CA-F47554FC620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F696ED3-C942-400F-FD83-5B55A439E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9F09-8266-02F2-2E78-3C144B6B03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06BC4AD-B90C-97BA-2FD7-0385F602E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14CB6E-337E-9206-3A28-01E85E4BD2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6680FFD-5F0D-CE95-1591-C3ED1B847FA3}"/>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8" name="Footer Placeholder 7">
            <a:extLst>
              <a:ext uri="{FF2B5EF4-FFF2-40B4-BE49-F238E27FC236}">
                <a16:creationId xmlns:a16="http://schemas.microsoft.com/office/drawing/2014/main" id="{FF6D0D58-305E-EE28-FB51-68948B586F0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7958E9B-237A-09B2-77DD-E366BC6C4E89}"/>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38975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0C44-3833-8BE0-AEA1-73F2D77D315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D96D050-351B-A491-5E99-DA10599888DA}"/>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4" name="Footer Placeholder 3">
            <a:extLst>
              <a:ext uri="{FF2B5EF4-FFF2-40B4-BE49-F238E27FC236}">
                <a16:creationId xmlns:a16="http://schemas.microsoft.com/office/drawing/2014/main" id="{79F94821-E3B4-5DFA-4BE1-56B3C725C8D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5182A72-A0B2-02D5-5152-06CF536DF5C4}"/>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66860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94224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5993C-4878-F8F5-9B24-25AA8378FF10}"/>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3" name="Footer Placeholder 2">
            <a:extLst>
              <a:ext uri="{FF2B5EF4-FFF2-40B4-BE49-F238E27FC236}">
                <a16:creationId xmlns:a16="http://schemas.microsoft.com/office/drawing/2014/main" id="{E8B81CC2-BA1B-DA46-6063-3C59563BE38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332C62C-1FB7-1DF4-6642-CDCA5FF9C294}"/>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0325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2E6AC-98DE-91F9-EC35-08A4EE0A1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5197EFE-6ECD-92CE-C619-22B45B6C9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30C217A-7023-24F4-51CA-90CDD5F52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939E0-665E-338B-35D6-B570D4BA37CF}"/>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a:extLst>
              <a:ext uri="{FF2B5EF4-FFF2-40B4-BE49-F238E27FC236}">
                <a16:creationId xmlns:a16="http://schemas.microsoft.com/office/drawing/2014/main" id="{544D06FC-426B-A973-CDB4-CB99052586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4BB87ED-5997-E01C-6C9E-AB52EB3C5BC3}"/>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25638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B46A-C47E-101B-BFD6-D66E34F59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3625EA1-D041-9842-2F01-796D224ECA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AA4AA44-9219-9852-4DD0-490801A9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73780-EBB0-93FA-E52E-539CEBA4B68C}"/>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a:extLst>
              <a:ext uri="{FF2B5EF4-FFF2-40B4-BE49-F238E27FC236}">
                <a16:creationId xmlns:a16="http://schemas.microsoft.com/office/drawing/2014/main" id="{1EE3F26C-8B63-A107-0FCB-6DA8B379A1E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94A8DB0-699F-A93B-DC62-B8345FF3832A}"/>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46048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8100-C92C-5812-BC83-7F66D4265A9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6171D5B-021A-ABC1-15A1-2CC819C66D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D7A86D-54F1-2D95-C008-0AE349C7BEB5}"/>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3C98E05B-C91C-CA08-EFA6-B33337286E6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F660F0-A2A5-5F2A-3BD8-3A9B23B4958C}"/>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5171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77EBB-C79E-EE0F-2691-342FF704C9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F3F085-884C-0707-53A4-3B169210FC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22657C-E6B5-40EB-DEFC-E287B25F2629}"/>
              </a:ext>
            </a:extLst>
          </p:cNvPr>
          <p:cNvSpPr>
            <a:spLocks noGrp="1"/>
          </p:cNvSpPr>
          <p:nvPr>
            <p:ph type="dt" sz="half" idx="10"/>
          </p:nvPr>
        </p:nvSpPr>
        <p:spPr/>
        <p:txBody>
          <a:body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EFD56639-6BCB-0C1F-B355-4E0330C727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5FD0145-3968-1163-B391-4B4ADBE8C9FF}"/>
              </a:ext>
            </a:extLst>
          </p:cNvPr>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237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1B54F1-39DD-4AB5-A91D-B6B425C956C5}" type="datetimeFigureOut">
              <a:rPr lang="en-AU" smtClean="0"/>
              <a:t>1/8/2023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8649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B54F1-39DD-4AB5-A91D-B6B425C956C5}" type="datetimeFigureOut">
              <a:rPr lang="en-AU" smtClean="0"/>
              <a:t>1/8/2023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16733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B54F1-39DD-4AB5-A91D-B6B425C956C5}" type="datetimeFigureOut">
              <a:rPr lang="en-AU" smtClean="0"/>
              <a:t>1/8/2023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92315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98379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1/8/2023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4034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1/8/2023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19081474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1/8/2023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18618918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FA6FC-99CB-0FCE-6B3E-04F5E87D84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3A4F92A-B926-B30D-9456-0B3081A2D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B7AED8-F239-B721-C386-86A6393B1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812E70A4-379D-FCA1-F450-1DDECD158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7129DCA-4345-3E54-2F3D-5CDE273707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31563232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FA6FC-99CB-0FCE-6B3E-04F5E87D84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3A4F92A-B926-B30D-9456-0B3081A2D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B7AED8-F239-B721-C386-86A6393B1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1/8/2023</a:t>
            </a:fld>
            <a:endParaRPr lang="en-AU"/>
          </a:p>
        </p:txBody>
      </p:sp>
      <p:sp>
        <p:nvSpPr>
          <p:cNvPr id="5" name="Footer Placeholder 4">
            <a:extLst>
              <a:ext uri="{FF2B5EF4-FFF2-40B4-BE49-F238E27FC236}">
                <a16:creationId xmlns:a16="http://schemas.microsoft.com/office/drawing/2014/main" id="{812E70A4-379D-FCA1-F450-1DDECD158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7129DCA-4345-3E54-2F3D-5CDE273707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5223301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8C6A-C853-325C-41A5-CB5875A33A5B}"/>
              </a:ext>
            </a:extLst>
          </p:cNvPr>
          <p:cNvSpPr>
            <a:spLocks noGrp="1"/>
          </p:cNvSpPr>
          <p:nvPr>
            <p:ph type="title"/>
          </p:nvPr>
        </p:nvSpPr>
        <p:spPr>
          <a:xfrm>
            <a:off x="838200" y="2496142"/>
            <a:ext cx="10515600" cy="1325563"/>
          </a:xfrm>
        </p:spPr>
        <p:txBody>
          <a:bodyPr>
            <a:noAutofit/>
          </a:bodyPr>
          <a:lstStyle/>
          <a:p>
            <a:pPr algn="ctr"/>
            <a:r>
              <a:rPr lang="en-US" sz="4000" dirty="0">
                <a:latin typeface="Roboto Slab" pitchFamily="2" charset="0"/>
                <a:ea typeface="Roboto Slab" pitchFamily="2" charset="0"/>
              </a:rPr>
              <a:t>I thank God, our creator, for the Tasmanian Aboriginal people as the traditional custodians of this land. </a:t>
            </a:r>
            <a:br>
              <a:rPr lang="en-US" sz="4000" dirty="0">
                <a:latin typeface="Roboto Slab" pitchFamily="2" charset="0"/>
                <a:ea typeface="Roboto Slab" pitchFamily="2" charset="0"/>
              </a:rPr>
            </a:br>
            <a:br>
              <a:rPr lang="en-US" sz="4000" dirty="0">
                <a:latin typeface="Roboto Slab" pitchFamily="2" charset="0"/>
                <a:ea typeface="Roboto Slab" pitchFamily="2" charset="0"/>
              </a:rPr>
            </a:br>
            <a:r>
              <a:rPr lang="en-US" sz="4000" dirty="0">
                <a:latin typeface="Roboto Slab" pitchFamily="2" charset="0"/>
                <a:ea typeface="Roboto Slab" pitchFamily="2" charset="0"/>
              </a:rPr>
              <a:t>I acknowledge and value their rich culture, history and strength. I pay respect to Elders – past, present and future.</a:t>
            </a:r>
          </a:p>
        </p:txBody>
      </p:sp>
    </p:spTree>
    <p:extLst>
      <p:ext uri="{BB962C8B-B14F-4D97-AF65-F5344CB8AC3E}">
        <p14:creationId xmlns:p14="http://schemas.microsoft.com/office/powerpoint/2010/main" val="289256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1317356" y="2321159"/>
            <a:ext cx="9469464" cy="2585323"/>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What story is the </a:t>
            </a:r>
            <a:r>
              <a:rPr lang="en-US" sz="5400" i="1" dirty="0">
                <a:latin typeface="Roboto Slab Medium" pitchFamily="2" charset="0"/>
                <a:ea typeface="Roboto Slab Medium" pitchFamily="2" charset="0"/>
              </a:rPr>
              <a:t>curriculum</a:t>
            </a:r>
            <a:r>
              <a:rPr lang="en-US" sz="5400" dirty="0">
                <a:latin typeface="Roboto Slab Medium" pitchFamily="2" charset="0"/>
                <a:ea typeface="Roboto Slab Medium" pitchFamily="2" charset="0"/>
              </a:rPr>
              <a:t> telling our students?</a:t>
            </a:r>
          </a:p>
        </p:txBody>
      </p:sp>
    </p:spTree>
    <p:extLst>
      <p:ext uri="{BB962C8B-B14F-4D97-AF65-F5344CB8AC3E}">
        <p14:creationId xmlns:p14="http://schemas.microsoft.com/office/powerpoint/2010/main" val="133162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94426A-7A44-D6AA-A9C0-8047B947BD29}"/>
              </a:ext>
            </a:extLst>
          </p:cNvPr>
          <p:cNvSpPr txBox="1"/>
          <p:nvPr/>
        </p:nvSpPr>
        <p:spPr>
          <a:xfrm>
            <a:off x="142043" y="170162"/>
            <a:ext cx="11869443" cy="6504922"/>
          </a:xfrm>
          <a:prstGeom prst="rect">
            <a:avLst/>
          </a:prstGeom>
          <a:noFill/>
        </p:spPr>
        <p:txBody>
          <a:bodyPr wrap="square">
            <a:spAutoFit/>
          </a:bodyPr>
          <a:lstStyle/>
          <a:p>
            <a:pPr algn="ctr">
              <a:lnSpc>
                <a:spcPct val="125000"/>
              </a:lnSpc>
            </a:pPr>
            <a:r>
              <a:rPr lang="en-US" sz="2400" dirty="0">
                <a:latin typeface="Roboto" panose="02000000000000000000" pitchFamily="2" charset="0"/>
                <a:ea typeface="Roboto" panose="02000000000000000000" pitchFamily="2" charset="0"/>
              </a:rPr>
              <a:t>He is the image of the invisible God, the firstborn of </a:t>
            </a:r>
            <a:r>
              <a:rPr lang="en-US" sz="3733" dirty="0">
                <a:solidFill>
                  <a:srgbClr val="FF9900"/>
                </a:solidFill>
                <a:latin typeface="Roboto" panose="02000000000000000000" pitchFamily="2" charset="0"/>
                <a:ea typeface="Roboto" panose="02000000000000000000" pitchFamily="2" charset="0"/>
              </a:rPr>
              <a:t>all creation</a:t>
            </a:r>
            <a:r>
              <a:rPr lang="en-US" sz="2400" dirty="0">
                <a:latin typeface="Roboto" panose="02000000000000000000" pitchFamily="2" charset="0"/>
                <a:ea typeface="Roboto" panose="02000000000000000000" pitchFamily="2" charset="0"/>
              </a:rPr>
              <a:t>: for by Him </a:t>
            </a:r>
            <a:r>
              <a:rPr lang="en-US" sz="3733" dirty="0">
                <a:solidFill>
                  <a:srgbClr val="FF9900"/>
                </a:solidFill>
                <a:latin typeface="Roboto" panose="02000000000000000000" pitchFamily="2" charset="0"/>
                <a:ea typeface="Roboto" panose="02000000000000000000" pitchFamily="2" charset="0"/>
              </a:rPr>
              <a:t>all things</a:t>
            </a:r>
            <a:r>
              <a:rPr lang="en-US" sz="3733" dirty="0">
                <a:latin typeface="Roboto" panose="02000000000000000000" pitchFamily="2" charset="0"/>
                <a:ea typeface="Roboto" panose="02000000000000000000" pitchFamily="2" charset="0"/>
              </a:rPr>
              <a:t> </a:t>
            </a:r>
            <a:r>
              <a:rPr lang="en-US" sz="2400" dirty="0">
                <a:latin typeface="Roboto" panose="02000000000000000000" pitchFamily="2" charset="0"/>
                <a:ea typeface="Roboto" panose="02000000000000000000" pitchFamily="2" charset="0"/>
              </a:rPr>
              <a:t>were created, both in the heavens and on earth, visible and invisible, whether thrones, or dominions, or rulers, or authorities—</a:t>
            </a:r>
            <a:r>
              <a:rPr lang="en-US" sz="3733" dirty="0">
                <a:solidFill>
                  <a:srgbClr val="FF9900"/>
                </a:solidFill>
                <a:latin typeface="Roboto" panose="02000000000000000000" pitchFamily="2" charset="0"/>
                <a:ea typeface="Roboto" panose="02000000000000000000" pitchFamily="2" charset="0"/>
              </a:rPr>
              <a:t>all things </a:t>
            </a:r>
            <a:r>
              <a:rPr lang="en-US" sz="2400" dirty="0">
                <a:latin typeface="Roboto" panose="02000000000000000000" pitchFamily="2" charset="0"/>
                <a:ea typeface="Roboto" panose="02000000000000000000" pitchFamily="2" charset="0"/>
              </a:rPr>
              <a:t>have been created through Him and for Him. He is before </a:t>
            </a:r>
            <a:r>
              <a:rPr lang="en-US" sz="3733" dirty="0">
                <a:solidFill>
                  <a:srgbClr val="FF9900"/>
                </a:solidFill>
                <a:latin typeface="Roboto" panose="02000000000000000000" pitchFamily="2" charset="0"/>
                <a:ea typeface="Roboto" panose="02000000000000000000" pitchFamily="2" charset="0"/>
              </a:rPr>
              <a:t>all things</a:t>
            </a:r>
            <a:r>
              <a:rPr lang="en-US" sz="2400" dirty="0">
                <a:latin typeface="Roboto" panose="02000000000000000000" pitchFamily="2" charset="0"/>
                <a:ea typeface="Roboto" panose="02000000000000000000" pitchFamily="2" charset="0"/>
              </a:rPr>
              <a:t>, and in Him </a:t>
            </a:r>
            <a:r>
              <a:rPr lang="en-US" sz="3733" dirty="0">
                <a:solidFill>
                  <a:srgbClr val="FF9900"/>
                </a:solidFill>
                <a:latin typeface="Roboto" panose="02000000000000000000" pitchFamily="2" charset="0"/>
                <a:ea typeface="Roboto" panose="02000000000000000000" pitchFamily="2" charset="0"/>
              </a:rPr>
              <a:t>all things</a:t>
            </a:r>
            <a:r>
              <a:rPr lang="en-US" sz="3733" dirty="0">
                <a:latin typeface="Roboto" panose="02000000000000000000" pitchFamily="2" charset="0"/>
                <a:ea typeface="Roboto" panose="02000000000000000000" pitchFamily="2" charset="0"/>
              </a:rPr>
              <a:t> </a:t>
            </a:r>
            <a:r>
              <a:rPr lang="en-US" sz="2400" dirty="0">
                <a:latin typeface="Roboto" panose="02000000000000000000" pitchFamily="2" charset="0"/>
                <a:ea typeface="Roboto" panose="02000000000000000000" pitchFamily="2" charset="0"/>
              </a:rPr>
              <a:t>hold together. He is also the head of the body, the church; and He is the beginning, the firstborn from the dead, so that He Himself will come to have first place in </a:t>
            </a:r>
            <a:r>
              <a:rPr lang="en-US" sz="3733" dirty="0">
                <a:solidFill>
                  <a:srgbClr val="FF9900"/>
                </a:solidFill>
                <a:latin typeface="Roboto" panose="02000000000000000000" pitchFamily="2" charset="0"/>
                <a:ea typeface="Roboto" panose="02000000000000000000" pitchFamily="2" charset="0"/>
              </a:rPr>
              <a:t>everything</a:t>
            </a:r>
            <a:r>
              <a:rPr lang="en-US" sz="2400" dirty="0">
                <a:latin typeface="Roboto" panose="02000000000000000000" pitchFamily="2" charset="0"/>
                <a:ea typeface="Roboto" panose="02000000000000000000" pitchFamily="2" charset="0"/>
              </a:rPr>
              <a:t>. For it was the Father’s good pleasure for </a:t>
            </a:r>
            <a:r>
              <a:rPr lang="en-US" sz="3733" dirty="0">
                <a:solidFill>
                  <a:srgbClr val="FF9900"/>
                </a:solidFill>
                <a:latin typeface="Roboto" panose="02000000000000000000" pitchFamily="2" charset="0"/>
                <a:ea typeface="Roboto" panose="02000000000000000000" pitchFamily="2" charset="0"/>
              </a:rPr>
              <a:t>all the fullness </a:t>
            </a:r>
            <a:r>
              <a:rPr lang="en-US" sz="2400" dirty="0">
                <a:latin typeface="Roboto" panose="02000000000000000000" pitchFamily="2" charset="0"/>
                <a:ea typeface="Roboto" panose="02000000000000000000" pitchFamily="2" charset="0"/>
              </a:rPr>
              <a:t>to dwell in Him, and through Him to reconcile </a:t>
            </a:r>
            <a:r>
              <a:rPr lang="en-US" sz="3733" dirty="0">
                <a:solidFill>
                  <a:srgbClr val="FF9900"/>
                </a:solidFill>
                <a:latin typeface="Roboto" panose="02000000000000000000" pitchFamily="2" charset="0"/>
                <a:ea typeface="Roboto" panose="02000000000000000000" pitchFamily="2" charset="0"/>
              </a:rPr>
              <a:t>all things </a:t>
            </a:r>
            <a:r>
              <a:rPr lang="en-US" sz="2400" dirty="0">
                <a:latin typeface="Roboto" panose="02000000000000000000" pitchFamily="2" charset="0"/>
                <a:ea typeface="Roboto" panose="02000000000000000000" pitchFamily="2" charset="0"/>
              </a:rPr>
              <a:t>to Himself, whether things on earth or things in heaven, having made peace through the blood of His cross. </a:t>
            </a:r>
            <a:endParaRPr lang="en-US" sz="2667" i="1" dirty="0">
              <a:latin typeface="Roboto" panose="02000000000000000000" pitchFamily="2" charset="0"/>
              <a:ea typeface="Roboto" panose="02000000000000000000" pitchFamily="2" charset="0"/>
            </a:endParaRPr>
          </a:p>
          <a:p>
            <a:pPr algn="ctr">
              <a:lnSpc>
                <a:spcPct val="125000"/>
              </a:lnSpc>
            </a:pPr>
            <a:r>
              <a:rPr lang="en-US" sz="2667" i="1" dirty="0">
                <a:latin typeface="Roboto" panose="02000000000000000000" pitchFamily="2" charset="0"/>
                <a:ea typeface="Roboto" panose="02000000000000000000" pitchFamily="2" charset="0"/>
              </a:rPr>
              <a:t>Colossians 1:15-20</a:t>
            </a:r>
            <a:endParaRPr lang="en-US" sz="2667"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99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sformation by Design: Crafting Formational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989" y="793139"/>
            <a:ext cx="3863053" cy="54795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Transformation by Design: The Big Picture - A Curriculum Development Resource for Christian Sch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616" y="806062"/>
            <a:ext cx="3863053" cy="54665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03EE4EB-A067-9A78-1D2E-56D38C314B14}"/>
              </a:ext>
            </a:extLst>
          </p:cNvPr>
          <p:cNvPicPr>
            <a:picLocks noChangeAspect="1"/>
          </p:cNvPicPr>
          <p:nvPr/>
        </p:nvPicPr>
        <p:blipFill>
          <a:blip r:embed="rId5"/>
          <a:stretch>
            <a:fillRect/>
          </a:stretch>
        </p:blipFill>
        <p:spPr>
          <a:xfrm>
            <a:off x="280922" y="814650"/>
            <a:ext cx="3919375" cy="54579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05517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912920"/>
          </a:xfrm>
        </p:spPr>
        <p:txBody>
          <a:bodyPr>
            <a:normAutofit fontScale="90000"/>
          </a:bodyPr>
          <a:lstStyle/>
          <a:p>
            <a:pPr algn="l"/>
            <a:r>
              <a:rPr lang="en-US" sz="7200" b="1" dirty="0">
                <a:latin typeface="Roboto Slab" pitchFamily="2" charset="0"/>
                <a:ea typeface="Roboto Slab" pitchFamily="2" charset="0"/>
              </a:rPr>
              <a:t>Overview</a:t>
            </a:r>
            <a:endParaRPr lang="en-US" sz="6000" b="1" dirty="0">
              <a:latin typeface="Roboto Slab" pitchFamily="2" charset="0"/>
              <a:ea typeface="Roboto Slab" pitchFamily="2" charset="0"/>
            </a:endParaRPr>
          </a:p>
        </p:txBody>
      </p:sp>
      <p:sp>
        <p:nvSpPr>
          <p:cNvPr id="3" name="Content Placeholder 2"/>
          <p:cNvSpPr>
            <a:spLocks noGrp="1"/>
          </p:cNvSpPr>
          <p:nvPr>
            <p:ph idx="1"/>
          </p:nvPr>
        </p:nvSpPr>
        <p:spPr>
          <a:xfrm>
            <a:off x="3398168" y="1295400"/>
            <a:ext cx="7269832" cy="4754563"/>
          </a:xfrm>
        </p:spPr>
        <p:txBody>
          <a:bodyPr>
            <a:noAutofit/>
          </a:bodyPr>
          <a:lstStyle/>
          <a:p>
            <a:pPr marL="0" indent="0">
              <a:lnSpc>
                <a:spcPct val="100000"/>
              </a:lnSpc>
              <a:buNone/>
            </a:pPr>
            <a:r>
              <a:rPr lang="en-US" sz="3000" dirty="0">
                <a:latin typeface="Roboto" panose="02000000000000000000" pitchFamily="2" charset="0"/>
                <a:ea typeface="Roboto" panose="02000000000000000000" pitchFamily="2" charset="0"/>
              </a:rPr>
              <a:t>A </a:t>
            </a:r>
            <a:r>
              <a:rPr lang="en-US" sz="3000" dirty="0">
                <a:solidFill>
                  <a:srgbClr val="FF9900"/>
                </a:solidFill>
                <a:latin typeface="Roboto" panose="02000000000000000000" pitchFamily="2" charset="0"/>
                <a:ea typeface="Roboto" panose="02000000000000000000" pitchFamily="2" charset="0"/>
              </a:rPr>
              <a:t>TRACK</a:t>
            </a:r>
            <a:r>
              <a:rPr lang="en-US" sz="3000" dirty="0">
                <a:latin typeface="Roboto" panose="02000000000000000000" pitchFamily="2" charset="0"/>
                <a:ea typeface="Roboto" panose="02000000000000000000" pitchFamily="2" charset="0"/>
              </a:rPr>
              <a:t> TO FOLLOW</a:t>
            </a:r>
          </a:p>
          <a:p>
            <a:pPr marL="0" indent="0">
              <a:lnSpc>
                <a:spcPct val="100000"/>
              </a:lnSpc>
              <a:buNone/>
            </a:pPr>
            <a:r>
              <a:rPr lang="en-US" sz="2000" dirty="0">
                <a:latin typeface="Roboto" panose="02000000000000000000" pitchFamily="2" charset="0"/>
                <a:ea typeface="Roboto" panose="02000000000000000000" pitchFamily="2" charset="0"/>
              </a:rPr>
              <a:t>Overall task and purpose of Christian education</a:t>
            </a:r>
          </a:p>
          <a:p>
            <a:pPr marL="0" indent="0">
              <a:lnSpc>
                <a:spcPct val="100000"/>
              </a:lnSpc>
              <a:buNone/>
            </a:pPr>
            <a:endParaRPr lang="en-US" dirty="0">
              <a:latin typeface="Roboto" panose="02000000000000000000" pitchFamily="2" charset="0"/>
              <a:ea typeface="Roboto" panose="02000000000000000000" pitchFamily="2" charset="0"/>
            </a:endParaRPr>
          </a:p>
          <a:p>
            <a:pPr marL="0" indent="0">
              <a:lnSpc>
                <a:spcPct val="100000"/>
              </a:lnSpc>
              <a:buNone/>
            </a:pPr>
            <a:r>
              <a:rPr lang="en-US" sz="3000" dirty="0">
                <a:latin typeface="Roboto" panose="02000000000000000000" pitchFamily="2" charset="0"/>
                <a:ea typeface="Roboto" panose="02000000000000000000" pitchFamily="2" charset="0"/>
              </a:rPr>
              <a:t>A BIG PICTURE </a:t>
            </a:r>
            <a:r>
              <a:rPr lang="en-US" sz="3000" dirty="0">
                <a:solidFill>
                  <a:srgbClr val="0070C0"/>
                </a:solidFill>
                <a:latin typeface="Roboto" panose="02000000000000000000" pitchFamily="2" charset="0"/>
                <a:ea typeface="Roboto" panose="02000000000000000000" pitchFamily="2" charset="0"/>
              </a:rPr>
              <a:t>MODEL</a:t>
            </a:r>
          </a:p>
          <a:p>
            <a:pPr marL="0" indent="0">
              <a:lnSpc>
                <a:spcPct val="100000"/>
              </a:lnSpc>
              <a:buNone/>
            </a:pPr>
            <a:r>
              <a:rPr lang="en-US" sz="2000" dirty="0">
                <a:latin typeface="Roboto" panose="02000000000000000000" pitchFamily="2" charset="0"/>
                <a:ea typeface="Roboto" panose="02000000000000000000" pitchFamily="2" charset="0"/>
              </a:rPr>
              <a:t>A model for developing a biblical perspective</a:t>
            </a:r>
          </a:p>
          <a:p>
            <a:pPr marL="0" indent="0">
              <a:lnSpc>
                <a:spcPct val="100000"/>
              </a:lnSpc>
              <a:buNone/>
            </a:pPr>
            <a:endParaRPr lang="en-US" sz="1400" dirty="0">
              <a:latin typeface="Roboto" panose="02000000000000000000" pitchFamily="2" charset="0"/>
              <a:ea typeface="Roboto" panose="02000000000000000000" pitchFamily="2" charset="0"/>
            </a:endParaRPr>
          </a:p>
          <a:p>
            <a:pPr marL="0" indent="0">
              <a:lnSpc>
                <a:spcPct val="100000"/>
              </a:lnSpc>
              <a:buNone/>
            </a:pPr>
            <a:r>
              <a:rPr lang="en-US" sz="3000" dirty="0">
                <a:latin typeface="Roboto" panose="02000000000000000000" pitchFamily="2" charset="0"/>
                <a:ea typeface="Roboto" panose="02000000000000000000" pitchFamily="2" charset="0"/>
              </a:rPr>
              <a:t>A BIBLICAL </a:t>
            </a:r>
            <a:r>
              <a:rPr lang="en-US" sz="3000" dirty="0">
                <a:solidFill>
                  <a:srgbClr val="7030A0"/>
                </a:solidFill>
                <a:latin typeface="Roboto" panose="02000000000000000000" pitchFamily="2" charset="0"/>
                <a:ea typeface="Roboto" panose="02000000000000000000" pitchFamily="2" charset="0"/>
              </a:rPr>
              <a:t>PERSPECTIVE</a:t>
            </a:r>
          </a:p>
          <a:p>
            <a:pPr marL="0" indent="0">
              <a:lnSpc>
                <a:spcPct val="100000"/>
              </a:lnSpc>
              <a:buNone/>
            </a:pPr>
            <a:r>
              <a:rPr lang="en-US" sz="2000" dirty="0">
                <a:latin typeface="Roboto" panose="02000000000000000000" pitchFamily="2" charset="0"/>
                <a:ea typeface="Roboto" panose="02000000000000000000" pitchFamily="2" charset="0"/>
              </a:rPr>
              <a:t>Descriptions, tools, schemas to assist Christian educators</a:t>
            </a:r>
          </a:p>
          <a:p>
            <a:pPr marL="0" indent="0">
              <a:lnSpc>
                <a:spcPct val="100000"/>
              </a:lnSpc>
              <a:buNone/>
            </a:pPr>
            <a:endParaRPr lang="en-US" sz="1400" dirty="0">
              <a:latin typeface="Roboto" panose="02000000000000000000" pitchFamily="2" charset="0"/>
              <a:ea typeface="Roboto" panose="02000000000000000000" pitchFamily="2" charset="0"/>
            </a:endParaRPr>
          </a:p>
          <a:p>
            <a:pPr marL="0" indent="0">
              <a:lnSpc>
                <a:spcPct val="100000"/>
              </a:lnSpc>
              <a:buNone/>
            </a:pPr>
            <a:r>
              <a:rPr lang="en-US" sz="3000" dirty="0">
                <a:latin typeface="Roboto" panose="02000000000000000000" pitchFamily="2" charset="0"/>
                <a:ea typeface="Roboto" panose="02000000000000000000" pitchFamily="2" charset="0"/>
              </a:rPr>
              <a:t>A SELECTION OF </a:t>
            </a:r>
            <a:r>
              <a:rPr lang="en-US" sz="3000" dirty="0">
                <a:solidFill>
                  <a:srgbClr val="FF5050"/>
                </a:solidFill>
                <a:latin typeface="Roboto" panose="02000000000000000000" pitchFamily="2" charset="0"/>
                <a:ea typeface="Roboto" panose="02000000000000000000" pitchFamily="2" charset="0"/>
              </a:rPr>
              <a:t>THREADS</a:t>
            </a:r>
          </a:p>
          <a:p>
            <a:pPr marL="0" indent="0">
              <a:lnSpc>
                <a:spcPct val="100000"/>
              </a:lnSpc>
              <a:buNone/>
            </a:pPr>
            <a:r>
              <a:rPr lang="en-US" sz="2000" dirty="0">
                <a:latin typeface="Roboto" panose="02000000000000000000" pitchFamily="2" charset="0"/>
                <a:ea typeface="Roboto" panose="02000000000000000000" pitchFamily="2" charset="0"/>
              </a:rPr>
              <a:t>Exploring faithful response to the biblical worldview</a:t>
            </a:r>
          </a:p>
          <a:p>
            <a:pPr marL="0" indent="0">
              <a:lnSpc>
                <a:spcPct val="100000"/>
              </a:lnSpc>
              <a:buNone/>
            </a:pPr>
            <a:endParaRPr lang="en-US" sz="3000" dirty="0">
              <a:latin typeface="Roboto" panose="02000000000000000000" pitchFamily="2" charset="0"/>
              <a:ea typeface="Roboto" panose="02000000000000000000" pitchFamily="2" charset="0"/>
            </a:endParaRPr>
          </a:p>
          <a:p>
            <a:pPr marL="0" indent="0">
              <a:lnSpc>
                <a:spcPct val="100000"/>
              </a:lnSpc>
              <a:buNone/>
            </a:pPr>
            <a:endParaRPr lang="en-US" dirty="0">
              <a:latin typeface="Roboto" panose="02000000000000000000" pitchFamily="2" charset="0"/>
              <a:ea typeface="Roboto" panose="02000000000000000000" pitchFamily="2" charset="0"/>
            </a:endParaRPr>
          </a:p>
        </p:txBody>
      </p:sp>
      <p:pic>
        <p:nvPicPr>
          <p:cNvPr id="7" name="608B9A20-C86E-44EB-ABA3-90418E190D17" descr="BDBB50A1-0E57-4DEA-A2B4-535E41559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306" y="1524001"/>
            <a:ext cx="1101695" cy="485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81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1919537" y="1307563"/>
            <a:ext cx="8207292" cy="18003"/>
          </a:xfrm>
          <a:prstGeom prst="line">
            <a:avLst/>
          </a:prstGeom>
          <a:blipFill dpi="0" rotWithShape="0">
            <a:blip r:embed="rId3"/>
            <a:srcRect/>
            <a:tile tx="0" ty="0" sx="100000" sy="100000" flip="none" algn="tl"/>
          </a:blipFill>
          <a:ln w="25400"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itle 3"/>
          <p:cNvSpPr>
            <a:spLocks noGrp="1"/>
          </p:cNvSpPr>
          <p:nvPr>
            <p:ph type="title"/>
          </p:nvPr>
        </p:nvSpPr>
        <p:spPr>
          <a:xfrm>
            <a:off x="1849811" y="228600"/>
            <a:ext cx="8229600" cy="1143000"/>
          </a:xfrm>
        </p:spPr>
        <p:txBody>
          <a:bodyPr>
            <a:normAutofit/>
          </a:bodyPr>
          <a:lstStyle/>
          <a:p>
            <a:pPr algn="l"/>
            <a:r>
              <a:rPr lang="en-AU" sz="6500" b="1" dirty="0">
                <a:solidFill>
                  <a:srgbClr val="FF9900"/>
                </a:solidFill>
                <a:latin typeface="Roboto Slab" pitchFamily="2" charset="0"/>
                <a:ea typeface="Roboto Slab" pitchFamily="2" charset="0"/>
              </a:rPr>
              <a:t>TRACK</a:t>
            </a:r>
            <a:r>
              <a:rPr lang="en-AU" sz="6500" b="1" dirty="0">
                <a:latin typeface="Roboto Slab" pitchFamily="2" charset="0"/>
                <a:ea typeface="Roboto Slab" pitchFamily="2" charset="0"/>
              </a:rPr>
              <a:t> </a:t>
            </a:r>
            <a:r>
              <a:rPr lang="en-AU" sz="5400" dirty="0">
                <a:latin typeface="Roboto Slab" pitchFamily="2" charset="0"/>
                <a:ea typeface="Roboto Slab" pitchFamily="2" charset="0"/>
              </a:rPr>
              <a:t>summary</a:t>
            </a:r>
            <a:endParaRPr lang="en-AU" sz="6500" dirty="0">
              <a:latin typeface="Roboto Slab" pitchFamily="2" charset="0"/>
              <a:ea typeface="Roboto Slab" pitchFamily="2" charset="0"/>
            </a:endParaRPr>
          </a:p>
        </p:txBody>
      </p:sp>
      <p:sp>
        <p:nvSpPr>
          <p:cNvPr id="7" name="Content Placeholder 2"/>
          <p:cNvSpPr>
            <a:spLocks noGrp="1"/>
          </p:cNvSpPr>
          <p:nvPr>
            <p:ph idx="1"/>
          </p:nvPr>
        </p:nvSpPr>
        <p:spPr>
          <a:xfrm>
            <a:off x="1919535" y="1524001"/>
            <a:ext cx="8973751" cy="4525963"/>
          </a:xfrm>
        </p:spPr>
        <p:txBody>
          <a:bodyPr>
            <a:noAutofit/>
          </a:bodyPr>
          <a:lstStyle/>
          <a:p>
            <a:pPr marL="0" indent="0">
              <a:lnSpc>
                <a:spcPct val="100000"/>
              </a:lnSpc>
              <a:buNone/>
            </a:pPr>
            <a:r>
              <a:rPr lang="en-US" sz="5400" b="1" dirty="0">
                <a:solidFill>
                  <a:srgbClr val="FF9900"/>
                </a:solidFill>
                <a:latin typeface="Roboto Slab" pitchFamily="2" charset="0"/>
                <a:ea typeface="Roboto Slab" pitchFamily="2" charset="0"/>
              </a:rPr>
              <a:t>T</a:t>
            </a:r>
            <a:r>
              <a:rPr lang="en-US" sz="3000" b="1" dirty="0">
                <a:latin typeface="Roboto" panose="02000000000000000000" pitchFamily="2" charset="0"/>
                <a:ea typeface="Roboto" panose="02000000000000000000" pitchFamily="2" charset="0"/>
              </a:rPr>
              <a:t>ransforming vision</a:t>
            </a:r>
          </a:p>
          <a:p>
            <a:pPr marL="0" indent="0">
              <a:lnSpc>
                <a:spcPct val="100000"/>
              </a:lnSpc>
              <a:buNone/>
            </a:pPr>
            <a:r>
              <a:rPr lang="en-US" sz="5400" b="1" dirty="0">
                <a:solidFill>
                  <a:srgbClr val="FF9900"/>
                </a:solidFill>
                <a:latin typeface="Roboto Slab" pitchFamily="2" charset="0"/>
                <a:ea typeface="Roboto Slab" pitchFamily="2" charset="0"/>
              </a:rPr>
              <a:t>R</a:t>
            </a:r>
            <a:r>
              <a:rPr lang="en-US" sz="3000" b="1" dirty="0">
                <a:latin typeface="Roboto" panose="02000000000000000000" pitchFamily="2" charset="0"/>
                <a:ea typeface="Roboto" panose="02000000000000000000" pitchFamily="2" charset="0"/>
              </a:rPr>
              <a:t>esponsive</a:t>
            </a:r>
            <a:r>
              <a:rPr lang="en-US" sz="3000" dirty="0">
                <a:latin typeface="Roboto" panose="02000000000000000000" pitchFamily="2" charset="0"/>
                <a:ea typeface="Roboto" panose="02000000000000000000" pitchFamily="2" charset="0"/>
              </a:rPr>
              <a:t> </a:t>
            </a:r>
            <a:r>
              <a:rPr lang="en-US" sz="3000" b="1" dirty="0">
                <a:latin typeface="Roboto" panose="02000000000000000000" pitchFamily="2" charset="0"/>
                <a:ea typeface="Roboto" panose="02000000000000000000" pitchFamily="2" charset="0"/>
              </a:rPr>
              <a:t>discipleship</a:t>
            </a:r>
          </a:p>
          <a:p>
            <a:pPr marL="0" indent="0">
              <a:lnSpc>
                <a:spcPct val="100000"/>
              </a:lnSpc>
              <a:buNone/>
            </a:pPr>
            <a:r>
              <a:rPr lang="en-US" sz="5400" b="1" dirty="0">
                <a:solidFill>
                  <a:srgbClr val="FF9900"/>
                </a:solidFill>
                <a:latin typeface="Roboto Slab" pitchFamily="2" charset="0"/>
                <a:ea typeface="Roboto Slab" pitchFamily="2" charset="0"/>
              </a:rPr>
              <a:t>A</a:t>
            </a:r>
            <a:r>
              <a:rPr lang="en-US" sz="3000" b="1" dirty="0">
                <a:latin typeface="Roboto" panose="02000000000000000000" pitchFamily="2" charset="0"/>
                <a:ea typeface="Roboto" panose="02000000000000000000" pitchFamily="2" charset="0"/>
              </a:rPr>
              <a:t>ll</a:t>
            </a:r>
            <a:r>
              <a:rPr lang="en-US" sz="3000" dirty="0">
                <a:latin typeface="Roboto" panose="02000000000000000000" pitchFamily="2" charset="0"/>
                <a:ea typeface="Roboto" panose="02000000000000000000" pitchFamily="2" charset="0"/>
              </a:rPr>
              <a:t> </a:t>
            </a:r>
            <a:r>
              <a:rPr lang="en-US" sz="3000" b="1" dirty="0">
                <a:latin typeface="Roboto" panose="02000000000000000000" pitchFamily="2" charset="0"/>
                <a:ea typeface="Roboto" panose="02000000000000000000" pitchFamily="2" charset="0"/>
              </a:rPr>
              <a:t>things</a:t>
            </a:r>
            <a:r>
              <a:rPr lang="en-US" sz="3000" dirty="0">
                <a:latin typeface="Roboto" panose="02000000000000000000" pitchFamily="2" charset="0"/>
                <a:ea typeface="Roboto" panose="02000000000000000000" pitchFamily="2" charset="0"/>
              </a:rPr>
              <a:t> </a:t>
            </a:r>
            <a:r>
              <a:rPr lang="en-US" sz="3000" b="1" dirty="0">
                <a:latin typeface="Roboto" panose="02000000000000000000" pitchFamily="2" charset="0"/>
                <a:ea typeface="Roboto" panose="02000000000000000000" pitchFamily="2" charset="0"/>
              </a:rPr>
              <a:t>in</a:t>
            </a:r>
            <a:r>
              <a:rPr lang="en-US" sz="3000" dirty="0">
                <a:latin typeface="Roboto" panose="02000000000000000000" pitchFamily="2" charset="0"/>
                <a:ea typeface="Roboto" panose="02000000000000000000" pitchFamily="2" charset="0"/>
              </a:rPr>
              <a:t> </a:t>
            </a:r>
            <a:r>
              <a:rPr lang="en-US" sz="3000" b="1" dirty="0">
                <a:latin typeface="Roboto" panose="02000000000000000000" pitchFamily="2" charset="0"/>
                <a:ea typeface="Roboto" panose="02000000000000000000" pitchFamily="2" charset="0"/>
              </a:rPr>
              <a:t>Christ</a:t>
            </a:r>
          </a:p>
          <a:p>
            <a:pPr marL="0" indent="0">
              <a:lnSpc>
                <a:spcPct val="100000"/>
              </a:lnSpc>
              <a:buNone/>
            </a:pPr>
            <a:r>
              <a:rPr lang="en-US" sz="5400" b="1" dirty="0">
                <a:solidFill>
                  <a:srgbClr val="FF9900"/>
                </a:solidFill>
                <a:latin typeface="Roboto Slab" pitchFamily="2" charset="0"/>
                <a:ea typeface="Roboto Slab" pitchFamily="2" charset="0"/>
              </a:rPr>
              <a:t>C</a:t>
            </a:r>
            <a:r>
              <a:rPr lang="en-US" sz="3000" b="1" dirty="0">
                <a:latin typeface="Roboto" panose="02000000000000000000" pitchFamily="2" charset="0"/>
                <a:ea typeface="Roboto" panose="02000000000000000000" pitchFamily="2" charset="0"/>
              </a:rPr>
              <a:t>rafted</a:t>
            </a:r>
            <a:r>
              <a:rPr lang="en-US" sz="3000" dirty="0">
                <a:latin typeface="Roboto" panose="02000000000000000000" pitchFamily="2" charset="0"/>
                <a:ea typeface="Roboto" panose="02000000000000000000" pitchFamily="2" charset="0"/>
              </a:rPr>
              <a:t> </a:t>
            </a:r>
            <a:r>
              <a:rPr lang="en-US" sz="3000" b="1" dirty="0">
                <a:latin typeface="Roboto" panose="02000000000000000000" pitchFamily="2" charset="0"/>
                <a:ea typeface="Roboto" panose="02000000000000000000" pitchFamily="2" charset="0"/>
              </a:rPr>
              <a:t>teaching</a:t>
            </a:r>
          </a:p>
          <a:p>
            <a:pPr marL="0" indent="0">
              <a:lnSpc>
                <a:spcPct val="100000"/>
              </a:lnSpc>
              <a:buNone/>
            </a:pPr>
            <a:r>
              <a:rPr lang="en-US" sz="5400" b="1" dirty="0">
                <a:solidFill>
                  <a:srgbClr val="FF9900"/>
                </a:solidFill>
                <a:latin typeface="Roboto Slab" pitchFamily="2" charset="0"/>
                <a:ea typeface="Roboto Slab" pitchFamily="2" charset="0"/>
              </a:rPr>
              <a:t>K</a:t>
            </a:r>
            <a:r>
              <a:rPr lang="en-US" sz="3000" b="1" dirty="0">
                <a:latin typeface="Roboto" panose="02000000000000000000" pitchFamily="2" charset="0"/>
                <a:ea typeface="Roboto" panose="02000000000000000000" pitchFamily="2" charset="0"/>
              </a:rPr>
              <a:t>ingdom</a:t>
            </a:r>
            <a:r>
              <a:rPr lang="en-US" sz="3000" dirty="0">
                <a:latin typeface="Roboto" panose="02000000000000000000" pitchFamily="2" charset="0"/>
                <a:ea typeface="Roboto" panose="02000000000000000000" pitchFamily="2" charset="0"/>
              </a:rPr>
              <a:t> </a:t>
            </a:r>
            <a:r>
              <a:rPr lang="en-US" sz="3000" b="1" dirty="0">
                <a:latin typeface="Roboto" panose="02000000000000000000" pitchFamily="2" charset="0"/>
                <a:ea typeface="Roboto" panose="02000000000000000000" pitchFamily="2" charset="0"/>
              </a:rPr>
              <a:t>building</a:t>
            </a:r>
          </a:p>
          <a:p>
            <a:pPr marL="0" indent="0">
              <a:buNone/>
            </a:pPr>
            <a:endParaRPr lang="en-US" sz="2000" dirty="0">
              <a:solidFill>
                <a:schemeClr val="tx1">
                  <a:lumMod val="50000"/>
                  <a:lumOff val="50000"/>
                </a:schemeClr>
              </a:solidFill>
              <a:latin typeface="Century Gothic" panose="020B0502020202020204" pitchFamily="34" charset="0"/>
            </a:endParaRPr>
          </a:p>
          <a:p>
            <a:pPr marL="0" indent="0">
              <a:buNone/>
            </a:pPr>
            <a:endParaRPr lang="en-US" sz="3000" dirty="0">
              <a:solidFill>
                <a:schemeClr val="tx1">
                  <a:lumMod val="50000"/>
                  <a:lumOff val="50000"/>
                </a:schemeClr>
              </a:solidFill>
              <a:latin typeface="Century Gothic" panose="020B0502020202020204" pitchFamily="34" charset="0"/>
            </a:endParaRPr>
          </a:p>
          <a:p>
            <a:endParaRPr lang="en-US" dirty="0">
              <a:solidFill>
                <a:schemeClr val="bg1"/>
              </a:solidFill>
            </a:endParaRPr>
          </a:p>
        </p:txBody>
      </p:sp>
      <p:pic>
        <p:nvPicPr>
          <p:cNvPr id="2050" name="608B9A20-C86E-44EB-ABA3-90418E190D17" descr="BDBB50A1-0E57-4DEA-A2B4-535E41559808"/>
          <p:cNvPicPr>
            <a:picLocks noChangeAspect="1" noChangeArrowheads="1"/>
          </p:cNvPicPr>
          <p:nvPr/>
        </p:nvPicPr>
        <p:blipFill rotWithShape="1">
          <a:blip r:embed="rId4">
            <a:extLst>
              <a:ext uri="{28A0092B-C50C-407E-A947-70E740481C1C}">
                <a14:useLocalDpi xmlns:a14="http://schemas.microsoft.com/office/drawing/2010/main" val="0"/>
              </a:ext>
            </a:extLst>
          </a:blip>
          <a:srcRect b="72167"/>
          <a:stretch/>
        </p:blipFill>
        <p:spPr bwMode="auto">
          <a:xfrm>
            <a:off x="7543800" y="3302536"/>
            <a:ext cx="2535611" cy="310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2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9121" y="4678017"/>
            <a:ext cx="4994731" cy="2179985"/>
          </a:xfrm>
          <a:prstGeom prst="rect">
            <a:avLst/>
          </a:prstGeom>
        </p:spPr>
      </p:pic>
      <p:pic>
        <p:nvPicPr>
          <p:cNvPr id="5" name="Picture 4"/>
          <p:cNvPicPr>
            <a:picLocks noChangeAspect="1"/>
          </p:cNvPicPr>
          <p:nvPr/>
        </p:nvPicPr>
        <p:blipFill>
          <a:blip r:embed="rId4"/>
          <a:stretch>
            <a:fillRect/>
          </a:stretch>
        </p:blipFill>
        <p:spPr>
          <a:xfrm>
            <a:off x="7315200" y="1"/>
            <a:ext cx="3505200" cy="2980359"/>
          </a:xfrm>
          <a:prstGeom prst="rect">
            <a:avLst/>
          </a:prstGeom>
        </p:spPr>
      </p:pic>
      <p:pic>
        <p:nvPicPr>
          <p:cNvPr id="12" name="Picture 11"/>
          <p:cNvPicPr>
            <a:picLocks noChangeAspect="1"/>
          </p:cNvPicPr>
          <p:nvPr/>
        </p:nvPicPr>
        <p:blipFill>
          <a:blip r:embed="rId5"/>
          <a:stretch>
            <a:fillRect/>
          </a:stretch>
        </p:blipFill>
        <p:spPr>
          <a:xfrm>
            <a:off x="304800" y="0"/>
            <a:ext cx="4572000" cy="1143000"/>
          </a:xfrm>
          <a:prstGeom prst="rect">
            <a:avLst/>
          </a:prstGeom>
        </p:spPr>
      </p:pic>
      <p:pic>
        <p:nvPicPr>
          <p:cNvPr id="13" name="Picture 12"/>
          <p:cNvPicPr>
            <a:picLocks noChangeAspect="1"/>
          </p:cNvPicPr>
          <p:nvPr/>
        </p:nvPicPr>
        <p:blipFill>
          <a:blip r:embed="rId6"/>
          <a:stretch>
            <a:fillRect/>
          </a:stretch>
        </p:blipFill>
        <p:spPr>
          <a:xfrm>
            <a:off x="228601" y="1111781"/>
            <a:ext cx="6364023" cy="1143000"/>
          </a:xfrm>
          <a:prstGeom prst="rect">
            <a:avLst/>
          </a:prstGeom>
        </p:spPr>
      </p:pic>
      <p:pic>
        <p:nvPicPr>
          <p:cNvPr id="14" name="Picture 13"/>
          <p:cNvPicPr>
            <a:picLocks noChangeAspect="1"/>
          </p:cNvPicPr>
          <p:nvPr/>
        </p:nvPicPr>
        <p:blipFill>
          <a:blip r:embed="rId7"/>
          <a:stretch>
            <a:fillRect/>
          </a:stretch>
        </p:blipFill>
        <p:spPr>
          <a:xfrm>
            <a:off x="0" y="2118361"/>
            <a:ext cx="5892165" cy="1306793"/>
          </a:xfrm>
          <a:prstGeom prst="rect">
            <a:avLst/>
          </a:prstGeom>
        </p:spPr>
      </p:pic>
      <p:pic>
        <p:nvPicPr>
          <p:cNvPr id="15" name="Picture 14"/>
          <p:cNvPicPr>
            <a:picLocks noChangeAspect="1"/>
          </p:cNvPicPr>
          <p:nvPr/>
        </p:nvPicPr>
        <p:blipFill>
          <a:blip r:embed="rId8"/>
          <a:stretch>
            <a:fillRect/>
          </a:stretch>
        </p:blipFill>
        <p:spPr>
          <a:xfrm>
            <a:off x="228602" y="3327400"/>
            <a:ext cx="6206543" cy="1473201"/>
          </a:xfrm>
          <a:prstGeom prst="rect">
            <a:avLst/>
          </a:prstGeom>
        </p:spPr>
      </p:pic>
      <p:pic>
        <p:nvPicPr>
          <p:cNvPr id="16" name="Picture 15"/>
          <p:cNvPicPr>
            <a:picLocks noChangeAspect="1"/>
          </p:cNvPicPr>
          <p:nvPr/>
        </p:nvPicPr>
        <p:blipFill>
          <a:blip r:embed="rId9"/>
          <a:stretch>
            <a:fillRect/>
          </a:stretch>
        </p:blipFill>
        <p:spPr>
          <a:xfrm>
            <a:off x="6248401" y="3202717"/>
            <a:ext cx="5669927" cy="1098467"/>
          </a:xfrm>
          <a:prstGeom prst="rect">
            <a:avLst/>
          </a:prstGeom>
        </p:spPr>
      </p:pic>
      <p:pic>
        <p:nvPicPr>
          <p:cNvPr id="17" name="Picture 16"/>
          <p:cNvPicPr>
            <a:picLocks noChangeAspect="1"/>
          </p:cNvPicPr>
          <p:nvPr/>
        </p:nvPicPr>
        <p:blipFill>
          <a:blip r:embed="rId10"/>
          <a:stretch>
            <a:fillRect/>
          </a:stretch>
        </p:blipFill>
        <p:spPr>
          <a:xfrm>
            <a:off x="6151988" y="4301184"/>
            <a:ext cx="5862752" cy="1121631"/>
          </a:xfrm>
          <a:prstGeom prst="rect">
            <a:avLst/>
          </a:prstGeom>
        </p:spPr>
      </p:pic>
      <p:pic>
        <p:nvPicPr>
          <p:cNvPr id="18" name="Picture 17"/>
          <p:cNvPicPr>
            <a:picLocks noChangeAspect="1"/>
          </p:cNvPicPr>
          <p:nvPr/>
        </p:nvPicPr>
        <p:blipFill>
          <a:blip r:embed="rId11"/>
          <a:stretch>
            <a:fillRect/>
          </a:stretch>
        </p:blipFill>
        <p:spPr>
          <a:xfrm>
            <a:off x="6248401" y="5317651"/>
            <a:ext cx="5977591" cy="1162833"/>
          </a:xfrm>
          <a:prstGeom prst="rect">
            <a:avLst/>
          </a:prstGeom>
        </p:spPr>
      </p:pic>
    </p:spTree>
    <p:extLst>
      <p:ext uri="{BB962C8B-B14F-4D97-AF65-F5344CB8AC3E}">
        <p14:creationId xmlns:p14="http://schemas.microsoft.com/office/powerpoint/2010/main" val="285728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A0157-C063-9B01-634C-2801E95445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051" t="14060" b="10643"/>
          <a:stretch/>
        </p:blipFill>
        <p:spPr>
          <a:xfrm>
            <a:off x="280737" y="0"/>
            <a:ext cx="11630526" cy="6845314"/>
          </a:xfrm>
          <a:prstGeom prst="rect">
            <a:avLst/>
          </a:prstGeom>
        </p:spPr>
      </p:pic>
    </p:spTree>
    <p:extLst>
      <p:ext uri="{BB962C8B-B14F-4D97-AF65-F5344CB8AC3E}">
        <p14:creationId xmlns:p14="http://schemas.microsoft.com/office/powerpoint/2010/main" val="162312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A6646-85CF-1E6B-8EBF-96709DE51B4A}"/>
              </a:ext>
            </a:extLst>
          </p:cNvPr>
          <p:cNvPicPr>
            <a:picLocks noChangeAspect="1"/>
          </p:cNvPicPr>
          <p:nvPr/>
        </p:nvPicPr>
        <p:blipFill>
          <a:blip r:embed="rId3"/>
          <a:stretch>
            <a:fillRect/>
          </a:stretch>
        </p:blipFill>
        <p:spPr>
          <a:xfrm>
            <a:off x="819163" y="0"/>
            <a:ext cx="4799987" cy="6858000"/>
          </a:xfrm>
          <a:prstGeom prst="rect">
            <a:avLst/>
          </a:prstGeom>
        </p:spPr>
      </p:pic>
      <p:pic>
        <p:nvPicPr>
          <p:cNvPr id="6" name="Picture 5">
            <a:extLst>
              <a:ext uri="{FF2B5EF4-FFF2-40B4-BE49-F238E27FC236}">
                <a16:creationId xmlns:a16="http://schemas.microsoft.com/office/drawing/2014/main" id="{144279DA-315B-9BD1-3E06-5377D1ED9FDE}"/>
              </a:ext>
            </a:extLst>
          </p:cNvPr>
          <p:cNvPicPr>
            <a:picLocks noChangeAspect="1"/>
          </p:cNvPicPr>
          <p:nvPr/>
        </p:nvPicPr>
        <p:blipFill>
          <a:blip r:embed="rId4"/>
          <a:stretch>
            <a:fillRect/>
          </a:stretch>
        </p:blipFill>
        <p:spPr>
          <a:xfrm>
            <a:off x="6551381" y="0"/>
            <a:ext cx="4821456" cy="6858000"/>
          </a:xfrm>
          <a:prstGeom prst="rect">
            <a:avLst/>
          </a:prstGeom>
        </p:spPr>
      </p:pic>
    </p:spTree>
    <p:extLst>
      <p:ext uri="{BB962C8B-B14F-4D97-AF65-F5344CB8AC3E}">
        <p14:creationId xmlns:p14="http://schemas.microsoft.com/office/powerpoint/2010/main" val="312088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6B6AB-6230-BC06-6B42-40061B654362}"/>
              </a:ext>
            </a:extLst>
          </p:cNvPr>
          <p:cNvPicPr>
            <a:picLocks noChangeAspect="1"/>
          </p:cNvPicPr>
          <p:nvPr/>
        </p:nvPicPr>
        <p:blipFill rotWithShape="1">
          <a:blip r:embed="rId3"/>
          <a:srcRect l="1973" t="10994" r="2764" b="10643"/>
          <a:stretch/>
        </p:blipFill>
        <p:spPr>
          <a:xfrm>
            <a:off x="-11876" y="481263"/>
            <a:ext cx="12203876" cy="5646821"/>
          </a:xfrm>
          <a:prstGeom prst="rect">
            <a:avLst/>
          </a:prstGeom>
        </p:spPr>
      </p:pic>
    </p:spTree>
    <p:extLst>
      <p:ext uri="{BB962C8B-B14F-4D97-AF65-F5344CB8AC3E}">
        <p14:creationId xmlns:p14="http://schemas.microsoft.com/office/powerpoint/2010/main" val="228140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1317356" y="2321159"/>
            <a:ext cx="9469464" cy="1754326"/>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What story is the </a:t>
            </a:r>
            <a:r>
              <a:rPr lang="en-US" sz="5400" i="1" dirty="0">
                <a:latin typeface="Roboto Slab Medium" pitchFamily="2" charset="0"/>
                <a:ea typeface="Roboto Slab Medium" pitchFamily="2" charset="0"/>
              </a:rPr>
              <a:t>pedagogy</a:t>
            </a:r>
            <a:r>
              <a:rPr lang="en-US" sz="5400" dirty="0">
                <a:latin typeface="Roboto Slab Medium" pitchFamily="2" charset="0"/>
                <a:ea typeface="Roboto Slab Medium" pitchFamily="2" charset="0"/>
              </a:rPr>
              <a:t> telling our students?</a:t>
            </a:r>
          </a:p>
        </p:txBody>
      </p:sp>
    </p:spTree>
    <p:extLst>
      <p:ext uri="{BB962C8B-B14F-4D97-AF65-F5344CB8AC3E}">
        <p14:creationId xmlns:p14="http://schemas.microsoft.com/office/powerpoint/2010/main" val="265057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08F548-C0A4-942D-E5B2-7FBF9B89FFFB}"/>
              </a:ext>
            </a:extLst>
          </p:cNvPr>
          <p:cNvSpPr txBox="1"/>
          <p:nvPr/>
        </p:nvSpPr>
        <p:spPr>
          <a:xfrm>
            <a:off x="0" y="5106862"/>
            <a:ext cx="12192000" cy="830997"/>
          </a:xfrm>
          <a:prstGeom prst="rect">
            <a:avLst/>
          </a:prstGeom>
          <a:noFill/>
        </p:spPr>
        <p:txBody>
          <a:bodyPr wrap="square" rtlCol="0">
            <a:spAutoFit/>
          </a:bodyPr>
          <a:lstStyle/>
          <a:p>
            <a:pPr algn="ctr"/>
            <a:r>
              <a:rPr lang="en-US" sz="4800" dirty="0">
                <a:solidFill>
                  <a:schemeClr val="tx1">
                    <a:lumMod val="65000"/>
                    <a:lumOff val="35000"/>
                  </a:schemeClr>
                </a:solidFill>
                <a:latin typeface="Roboto Slab" pitchFamily="2" charset="0"/>
                <a:ea typeface="Roboto Slab" pitchFamily="2" charset="0"/>
              </a:rPr>
              <a:t>crayner@cst.tas.edu.au</a:t>
            </a:r>
            <a:r>
              <a:rPr lang="en-US" sz="4800" dirty="0">
                <a:latin typeface="Roboto Slab" pitchFamily="2" charset="0"/>
                <a:ea typeface="Roboto Slab" pitchFamily="2" charset="0"/>
              </a:rPr>
              <a:t> </a:t>
            </a:r>
          </a:p>
        </p:txBody>
      </p:sp>
      <p:pic>
        <p:nvPicPr>
          <p:cNvPr id="22" name="Picture 21" descr="Logo&#10;&#10;Description automatically generated with medium confidence">
            <a:extLst>
              <a:ext uri="{FF2B5EF4-FFF2-40B4-BE49-F238E27FC236}">
                <a16:creationId xmlns:a16="http://schemas.microsoft.com/office/drawing/2014/main" id="{3C4FF3C0-269B-A5E5-9C69-3F0B45427F91}"/>
              </a:ext>
            </a:extLst>
          </p:cNvPr>
          <p:cNvPicPr>
            <a:picLocks noChangeAspect="1"/>
          </p:cNvPicPr>
          <p:nvPr/>
        </p:nvPicPr>
        <p:blipFill>
          <a:blip r:embed="rId2"/>
          <a:stretch>
            <a:fillRect/>
          </a:stretch>
        </p:blipFill>
        <p:spPr>
          <a:xfrm>
            <a:off x="0" y="169453"/>
            <a:ext cx="12192000" cy="4105026"/>
          </a:xfrm>
          <a:prstGeom prst="rect">
            <a:avLst/>
          </a:prstGeom>
        </p:spPr>
      </p:pic>
    </p:spTree>
    <p:extLst>
      <p:ext uri="{BB962C8B-B14F-4D97-AF65-F5344CB8AC3E}">
        <p14:creationId xmlns:p14="http://schemas.microsoft.com/office/powerpoint/2010/main" val="29056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4844716" y="251724"/>
            <a:ext cx="6849979" cy="6494085"/>
          </a:xfrm>
          <a:prstGeom prst="rect">
            <a:avLst/>
          </a:prstGeom>
          <a:noFill/>
        </p:spPr>
        <p:txBody>
          <a:bodyPr wrap="square" rtlCol="0">
            <a:spAutoFit/>
          </a:bodyPr>
          <a:lstStyle/>
          <a:p>
            <a:pPr algn="ctr"/>
            <a:r>
              <a:rPr lang="en-US" sz="3200" dirty="0">
                <a:latin typeface="Roboto Slab Medium" pitchFamily="2" charset="0"/>
                <a:ea typeface="Roboto Slab Medium" pitchFamily="2" charset="0"/>
              </a:rPr>
              <a:t>‘‘…how we think about a distinctly Christian education would not be primarily a matter of sorting out which Christian ideas to drop into eager and willing mind-receptacles; rather, it would become a matter of thinking about how a Christian education shapes us, forms us, molds us to be a certain kind of people whose hearts and passions and desires are aimed at the kingdom of God.’ </a:t>
            </a:r>
          </a:p>
          <a:p>
            <a:pPr algn="ctr"/>
            <a:r>
              <a:rPr lang="en-US" sz="3200" dirty="0">
                <a:latin typeface="Roboto Slab Medium" pitchFamily="2" charset="0"/>
                <a:ea typeface="Roboto Slab Medium" pitchFamily="2" charset="0"/>
              </a:rPr>
              <a:t>Smith (2009, p. 18)</a:t>
            </a:r>
          </a:p>
        </p:txBody>
      </p:sp>
      <p:pic>
        <p:nvPicPr>
          <p:cNvPr id="3074" name="Picture 2" descr="Read Desiring the Kingdom (Cultural Liturgies) Online by James K. A ...">
            <a:extLst>
              <a:ext uri="{FF2B5EF4-FFF2-40B4-BE49-F238E27FC236}">
                <a16:creationId xmlns:a16="http://schemas.microsoft.com/office/drawing/2014/main" id="{D0D2C80F-3CE5-57E3-46D0-97E546F52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60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4897879" y="151179"/>
            <a:ext cx="6849979" cy="6555641"/>
          </a:xfrm>
          <a:prstGeom prst="rect">
            <a:avLst/>
          </a:prstGeom>
          <a:noFill/>
        </p:spPr>
        <p:txBody>
          <a:bodyPr wrap="square" rtlCol="0">
            <a:spAutoFit/>
          </a:bodyPr>
          <a:lstStyle/>
          <a:p>
            <a:pPr algn="ctr"/>
            <a:r>
              <a:rPr lang="en-US" sz="2800" dirty="0">
                <a:latin typeface="Roboto Slab Medium" pitchFamily="2" charset="0"/>
                <a:ea typeface="Roboto Slab Medium" pitchFamily="2" charset="0"/>
              </a:rPr>
              <a:t>‘‘When we teach, when we design learning, we offer a temporary home in which students will live for a while, and we shape the patterns of life together within which they will grow. A pedagogy is a home in which teachers and students can live together for a while, a place to which students are welcomed as guests and in which they grow. Like any home, it involves resources for and patterns of interaction, both intended and unintended, that shape how those within it grow and imagine the world.’ </a:t>
            </a:r>
          </a:p>
          <a:p>
            <a:pPr algn="ctr"/>
            <a:r>
              <a:rPr lang="en-US" sz="2800" i="1" dirty="0">
                <a:latin typeface="Roboto Slab Medium" pitchFamily="2" charset="0"/>
                <a:ea typeface="Roboto Slab Medium" pitchFamily="2" charset="0"/>
              </a:rPr>
              <a:t>David Smith (2018, p. 12)</a:t>
            </a:r>
          </a:p>
        </p:txBody>
      </p:sp>
      <p:pic>
        <p:nvPicPr>
          <p:cNvPr id="2050" name="Picture 2" descr="On Christian Teaching - David I. Smith : Eerdmans">
            <a:extLst>
              <a:ext uri="{FF2B5EF4-FFF2-40B4-BE49-F238E27FC236}">
                <a16:creationId xmlns:a16="http://schemas.microsoft.com/office/drawing/2014/main" id="{443EBD21-6464-E37C-D0D3-F26922207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8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2A80A1-C558-18FF-4F0B-86A4B494C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6" t="1808" r="3119"/>
          <a:stretch/>
        </p:blipFill>
        <p:spPr bwMode="auto">
          <a:xfrm>
            <a:off x="0" y="135091"/>
            <a:ext cx="4146698" cy="6722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D2E7CF-84B0-43A1-A69D-7D8AB1A6F095}"/>
              </a:ext>
            </a:extLst>
          </p:cNvPr>
          <p:cNvSpPr txBox="1"/>
          <p:nvPr/>
        </p:nvSpPr>
        <p:spPr>
          <a:xfrm>
            <a:off x="4284922" y="370999"/>
            <a:ext cx="7740502" cy="6494085"/>
          </a:xfrm>
          <a:prstGeom prst="rect">
            <a:avLst/>
          </a:prstGeom>
          <a:noFill/>
        </p:spPr>
        <p:txBody>
          <a:bodyPr wrap="square" rtlCol="0">
            <a:spAutoFit/>
          </a:bodyPr>
          <a:lstStyle/>
          <a:p>
            <a:pPr algn="ctr"/>
            <a:r>
              <a:rPr lang="en-US" sz="2600" dirty="0">
                <a:latin typeface="Roboto Slab Medium" pitchFamily="2" charset="0"/>
                <a:ea typeface="Roboto Slab Medium" pitchFamily="2" charset="0"/>
              </a:rPr>
              <a:t>‘‘Viewing them as image bearers forces teachers to remember that they must treat the students as the free, responsible, creative, rational, moral co-rulers of the creation that God made them to be. It also forces them to </a:t>
            </a:r>
            <a:r>
              <a:rPr lang="en-US" sz="2600" dirty="0" err="1">
                <a:latin typeface="Roboto Slab Medium" pitchFamily="2" charset="0"/>
                <a:ea typeface="Roboto Slab Medium" pitchFamily="2" charset="0"/>
              </a:rPr>
              <a:t>realise</a:t>
            </a:r>
            <a:r>
              <a:rPr lang="en-US" sz="2600" dirty="0">
                <a:latin typeface="Roboto Slab Medium" pitchFamily="2" charset="0"/>
                <a:ea typeface="Roboto Slab Medium" pitchFamily="2" charset="0"/>
              </a:rPr>
              <a:t> that apart from the intervention of God through His Word, His Spirit, and His representatives of Christ, those students will inevitably live out that image in ways that do not </a:t>
            </a:r>
            <a:r>
              <a:rPr lang="en-US" sz="2600" dirty="0" err="1">
                <a:latin typeface="Roboto Slab Medium" pitchFamily="2" charset="0"/>
                <a:ea typeface="Roboto Slab Medium" pitchFamily="2" charset="0"/>
              </a:rPr>
              <a:t>honour</a:t>
            </a:r>
            <a:r>
              <a:rPr lang="en-US" sz="2600" dirty="0">
                <a:latin typeface="Roboto Slab Medium" pitchFamily="2" charset="0"/>
                <a:ea typeface="Roboto Slab Medium" pitchFamily="2" charset="0"/>
              </a:rPr>
              <a:t> God and that often hurt others. Therefore, as teachers who represent Christ, they enter the students’ lives as incarnations of the truth, not to control students but to nurture, love, and discipline students in their fallenness.’ </a:t>
            </a:r>
          </a:p>
          <a:p>
            <a:pPr algn="ctr"/>
            <a:endParaRPr lang="en-US" sz="2600" dirty="0">
              <a:latin typeface="Roboto Slab Medium" pitchFamily="2" charset="0"/>
              <a:ea typeface="Roboto Slab Medium" pitchFamily="2" charset="0"/>
            </a:endParaRPr>
          </a:p>
          <a:p>
            <a:pPr algn="ctr"/>
            <a:r>
              <a:rPr lang="en-US" sz="2600" dirty="0">
                <a:latin typeface="Roboto Slab Medium" pitchFamily="2" charset="0"/>
                <a:ea typeface="Roboto Slab Medium" pitchFamily="2" charset="0"/>
              </a:rPr>
              <a:t>Donovan Graham (2023, p. 214)</a:t>
            </a:r>
          </a:p>
        </p:txBody>
      </p:sp>
    </p:spTree>
    <p:extLst>
      <p:ext uri="{BB962C8B-B14F-4D97-AF65-F5344CB8AC3E}">
        <p14:creationId xmlns:p14="http://schemas.microsoft.com/office/powerpoint/2010/main" val="35955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433137" y="2321159"/>
            <a:ext cx="11165305" cy="1754326"/>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What story is the </a:t>
            </a:r>
            <a:r>
              <a:rPr lang="en-US" sz="5400" i="1" dirty="0">
                <a:latin typeface="Roboto Slab Medium" pitchFamily="2" charset="0"/>
                <a:ea typeface="Roboto Slab Medium" pitchFamily="2" charset="0"/>
              </a:rPr>
              <a:t>teacher’s life</a:t>
            </a:r>
            <a:r>
              <a:rPr lang="en-US" sz="5400" dirty="0">
                <a:latin typeface="Roboto Slab Medium" pitchFamily="2" charset="0"/>
                <a:ea typeface="Roboto Slab Medium" pitchFamily="2" charset="0"/>
              </a:rPr>
              <a:t> telling students?</a:t>
            </a:r>
          </a:p>
        </p:txBody>
      </p:sp>
    </p:spTree>
    <p:extLst>
      <p:ext uri="{BB962C8B-B14F-4D97-AF65-F5344CB8AC3E}">
        <p14:creationId xmlns:p14="http://schemas.microsoft.com/office/powerpoint/2010/main" val="415673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B45C-1576-7C7E-AC4A-B1766FA9D392}"/>
              </a:ext>
            </a:extLst>
          </p:cNvPr>
          <p:cNvSpPr>
            <a:spLocks noGrp="1"/>
          </p:cNvSpPr>
          <p:nvPr>
            <p:ph type="title"/>
          </p:nvPr>
        </p:nvSpPr>
        <p:spPr>
          <a:xfrm>
            <a:off x="838200" y="365125"/>
            <a:ext cx="11109158" cy="1325563"/>
          </a:xfrm>
        </p:spPr>
        <p:txBody>
          <a:bodyPr>
            <a:normAutofit/>
          </a:bodyPr>
          <a:lstStyle/>
          <a:p>
            <a:r>
              <a:rPr lang="en-AU" sz="4800" b="1" dirty="0">
                <a:latin typeface="Roboto Slab" pitchFamily="2" charset="0"/>
                <a:ea typeface="Roboto Slab" pitchFamily="2" charset="0"/>
              </a:rPr>
              <a:t>Supervising Teacher of the Year</a:t>
            </a:r>
          </a:p>
        </p:txBody>
      </p:sp>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a:xfrm>
            <a:off x="838199" y="2197767"/>
            <a:ext cx="10781805" cy="3979195"/>
          </a:xfrm>
        </p:spPr>
        <p:txBody>
          <a:bodyPr>
            <a:normAutofit/>
          </a:bodyPr>
          <a:lstStyle/>
          <a:p>
            <a:pPr marL="0" indent="0">
              <a:buNone/>
            </a:pPr>
            <a:r>
              <a:rPr lang="en-US" sz="4000" dirty="0">
                <a:latin typeface="Roboto Slab Medium" pitchFamily="2" charset="0"/>
                <a:ea typeface="Roboto Slab Medium" pitchFamily="2" charset="0"/>
              </a:rPr>
              <a:t>2018: Tammi </a:t>
            </a:r>
            <a:r>
              <a:rPr lang="en-US" sz="4000" dirty="0" err="1">
                <a:latin typeface="Roboto Slab Medium" pitchFamily="2" charset="0"/>
                <a:ea typeface="Roboto Slab Medium" pitchFamily="2" charset="0"/>
              </a:rPr>
              <a:t>Crosswell</a:t>
            </a:r>
            <a:r>
              <a:rPr lang="en-US" sz="4000" dirty="0">
                <a:latin typeface="Roboto Slab Medium" pitchFamily="2" charset="0"/>
                <a:ea typeface="Roboto Slab Medium" pitchFamily="2" charset="0"/>
              </a:rPr>
              <a:t> </a:t>
            </a:r>
            <a:br>
              <a:rPr lang="en-US" sz="4000" dirty="0">
                <a:latin typeface="Roboto Slab Medium" pitchFamily="2" charset="0"/>
                <a:ea typeface="Roboto Slab Medium" pitchFamily="2" charset="0"/>
              </a:rPr>
            </a:br>
            <a:r>
              <a:rPr lang="en-US" sz="4000" i="1" dirty="0">
                <a:latin typeface="Roboto Slab Medium" pitchFamily="2" charset="0"/>
                <a:ea typeface="Roboto Slab Medium" pitchFamily="2" charset="0"/>
              </a:rPr>
              <a:t>(St Fin Barr’s Catholic Primary School) </a:t>
            </a:r>
          </a:p>
          <a:p>
            <a:pPr marL="0" indent="0">
              <a:buNone/>
            </a:pPr>
            <a:r>
              <a:rPr lang="en-US" sz="4000" dirty="0">
                <a:latin typeface="Roboto Slab Medium" pitchFamily="2" charset="0"/>
                <a:ea typeface="Roboto Slab Medium" pitchFamily="2" charset="0"/>
              </a:rPr>
              <a:t>2019: Therese McDevitt </a:t>
            </a:r>
            <a:r>
              <a:rPr lang="en-US" sz="4000" i="1" dirty="0">
                <a:latin typeface="Roboto Slab Medium" pitchFamily="2" charset="0"/>
                <a:ea typeface="Roboto Slab Medium" pitchFamily="2" charset="0"/>
              </a:rPr>
              <a:t>(Dominic College)</a:t>
            </a:r>
          </a:p>
          <a:p>
            <a:pPr marL="0" indent="0">
              <a:buNone/>
            </a:pPr>
            <a:r>
              <a:rPr lang="en-US" sz="4000" dirty="0">
                <a:latin typeface="Roboto Slab Medium" pitchFamily="2" charset="0"/>
                <a:ea typeface="Roboto Slab Medium" pitchFamily="2" charset="0"/>
              </a:rPr>
              <a:t>2020: </a:t>
            </a:r>
            <a:r>
              <a:rPr lang="en-US" sz="4000" b="1" dirty="0">
                <a:latin typeface="Roboto Slab Medium" pitchFamily="2" charset="0"/>
                <a:ea typeface="Roboto Slab Medium" pitchFamily="2" charset="0"/>
              </a:rPr>
              <a:t>Shelley Macleod </a:t>
            </a:r>
            <a:r>
              <a:rPr lang="en-US" sz="4000" i="1" dirty="0">
                <a:latin typeface="Roboto Slab Medium" pitchFamily="2" charset="0"/>
                <a:ea typeface="Roboto Slab Medium" pitchFamily="2" charset="0"/>
              </a:rPr>
              <a:t>(St Mary’s College)</a:t>
            </a:r>
          </a:p>
          <a:p>
            <a:pPr marL="0" indent="0">
              <a:buNone/>
            </a:pPr>
            <a:r>
              <a:rPr lang="en-US" sz="4000" dirty="0">
                <a:latin typeface="Roboto Slab Medium" pitchFamily="2" charset="0"/>
                <a:ea typeface="Roboto Slab Medium" pitchFamily="2" charset="0"/>
              </a:rPr>
              <a:t>&amp; Lynelle Joy Davis </a:t>
            </a:r>
            <a:r>
              <a:rPr lang="en-US" sz="4000" i="1" dirty="0">
                <a:latin typeface="Roboto Slab Medium" pitchFamily="2" charset="0"/>
                <a:ea typeface="Roboto Slab Medium" pitchFamily="2" charset="0"/>
              </a:rPr>
              <a:t>(Star of the Sea College)</a:t>
            </a: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0215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1090A1-8B96-2FA4-B866-10EDA3D81629}"/>
              </a:ext>
            </a:extLst>
          </p:cNvPr>
          <p:cNvPicPr>
            <a:picLocks noChangeAspect="1"/>
          </p:cNvPicPr>
          <p:nvPr/>
        </p:nvPicPr>
        <p:blipFill rotWithShape="1">
          <a:blip r:embed="rId3"/>
          <a:srcRect l="45785" t="17210" r="23692" b="8604"/>
          <a:stretch/>
        </p:blipFill>
        <p:spPr>
          <a:xfrm>
            <a:off x="3650511" y="0"/>
            <a:ext cx="4890978" cy="6686666"/>
          </a:xfrm>
          <a:prstGeom prst="rect">
            <a:avLst/>
          </a:prstGeom>
        </p:spPr>
      </p:pic>
    </p:spTree>
    <p:extLst>
      <p:ext uri="{BB962C8B-B14F-4D97-AF65-F5344CB8AC3E}">
        <p14:creationId xmlns:p14="http://schemas.microsoft.com/office/powerpoint/2010/main" val="275257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a:xfrm>
            <a:off x="526942" y="1192696"/>
            <a:ext cx="11317728" cy="4890052"/>
          </a:xfrm>
        </p:spPr>
        <p:txBody>
          <a:bodyPr>
            <a:normAutofit fontScale="77500" lnSpcReduction="20000"/>
          </a:bodyPr>
          <a:lstStyle/>
          <a:p>
            <a:pPr>
              <a:lnSpc>
                <a:spcPct val="150000"/>
              </a:lnSpc>
            </a:pPr>
            <a:r>
              <a:rPr lang="en-US" sz="4800" dirty="0">
                <a:latin typeface="Roboto Slab Medium" pitchFamily="2" charset="0"/>
                <a:ea typeface="Roboto Slab Medium" pitchFamily="2" charset="0"/>
              </a:rPr>
              <a:t>Discipleship: a ‘system’ for making us like Jesus</a:t>
            </a:r>
          </a:p>
          <a:p>
            <a:pPr>
              <a:lnSpc>
                <a:spcPct val="150000"/>
              </a:lnSpc>
            </a:pPr>
            <a:r>
              <a:rPr lang="en-US" sz="4800" dirty="0">
                <a:latin typeface="Roboto Slab Medium" pitchFamily="2" charset="0"/>
                <a:ea typeface="Roboto Slab Medium" pitchFamily="2" charset="0"/>
              </a:rPr>
              <a:t>Christian teacher as a disciple</a:t>
            </a:r>
          </a:p>
          <a:p>
            <a:pPr>
              <a:lnSpc>
                <a:spcPct val="150000"/>
              </a:lnSpc>
            </a:pPr>
            <a:r>
              <a:rPr lang="en-US" sz="4800" dirty="0">
                <a:latin typeface="Roboto Slab Medium" pitchFamily="2" charset="0"/>
                <a:ea typeface="Roboto Slab Medium" pitchFamily="2" charset="0"/>
              </a:rPr>
              <a:t>Christian teaching as discipleship</a:t>
            </a:r>
          </a:p>
          <a:p>
            <a:pPr marL="0" indent="0" algn="ctr">
              <a:lnSpc>
                <a:spcPct val="150000"/>
              </a:lnSpc>
              <a:buNone/>
            </a:pPr>
            <a:endParaRPr lang="en-US" sz="4800" dirty="0">
              <a:latin typeface="Roboto Slab Medium" pitchFamily="2" charset="0"/>
              <a:ea typeface="Roboto Slab Medium" pitchFamily="2" charset="0"/>
            </a:endParaRPr>
          </a:p>
          <a:p>
            <a:pPr marL="0" indent="0" algn="r">
              <a:lnSpc>
                <a:spcPct val="150000"/>
              </a:lnSpc>
              <a:buNone/>
            </a:pPr>
            <a:r>
              <a:rPr lang="en-US" sz="4100" i="1" dirty="0">
                <a:latin typeface="Roboto Slab Medium" pitchFamily="2" charset="0"/>
                <a:ea typeface="Roboto Slab Medium" pitchFamily="2" charset="0"/>
              </a:rPr>
              <a:t>Julia Verdouw (2023)</a:t>
            </a:r>
            <a:endParaRPr lang="en-US" sz="4400" i="1" dirty="0">
              <a:latin typeface="Roboto Slab Medium" pitchFamily="2" charset="0"/>
              <a:ea typeface="Roboto Slab Medium" pitchFamily="2" charset="0"/>
            </a:endParaRPr>
          </a:p>
        </p:txBody>
      </p:sp>
    </p:spTree>
    <p:extLst>
      <p:ext uri="{BB962C8B-B14F-4D97-AF65-F5344CB8AC3E}">
        <p14:creationId xmlns:p14="http://schemas.microsoft.com/office/powerpoint/2010/main" val="252856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7481F9-1935-45F2-3EB0-115979288857}"/>
              </a:ext>
            </a:extLst>
          </p:cNvPr>
          <p:cNvPicPr>
            <a:picLocks noChangeAspect="1"/>
          </p:cNvPicPr>
          <p:nvPr/>
        </p:nvPicPr>
        <p:blipFill rotWithShape="1">
          <a:blip r:embed="rId3"/>
          <a:srcRect l="4012" t="14419" r="1889" b="8062"/>
          <a:stretch/>
        </p:blipFill>
        <p:spPr>
          <a:xfrm>
            <a:off x="8174" y="606055"/>
            <a:ext cx="12183826" cy="5645889"/>
          </a:xfrm>
          <a:prstGeom prst="rect">
            <a:avLst/>
          </a:prstGeom>
        </p:spPr>
      </p:pic>
    </p:spTree>
    <p:extLst>
      <p:ext uri="{BB962C8B-B14F-4D97-AF65-F5344CB8AC3E}">
        <p14:creationId xmlns:p14="http://schemas.microsoft.com/office/powerpoint/2010/main" val="344000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D150BA-ECCF-BF4F-9B85-A3CC7BCEFA81}"/>
              </a:ext>
            </a:extLst>
          </p:cNvPr>
          <p:cNvPicPr>
            <a:picLocks noChangeAspect="1"/>
          </p:cNvPicPr>
          <p:nvPr/>
        </p:nvPicPr>
        <p:blipFill rotWithShape="1">
          <a:blip r:embed="rId3"/>
          <a:srcRect l="959" t="11628" r="2239" b="12558"/>
          <a:stretch/>
        </p:blipFill>
        <p:spPr>
          <a:xfrm>
            <a:off x="194930" y="744279"/>
            <a:ext cx="11802140" cy="5199321"/>
          </a:xfrm>
          <a:prstGeom prst="rect">
            <a:avLst/>
          </a:prstGeom>
        </p:spPr>
      </p:pic>
    </p:spTree>
    <p:extLst>
      <p:ext uri="{BB962C8B-B14F-4D97-AF65-F5344CB8AC3E}">
        <p14:creationId xmlns:p14="http://schemas.microsoft.com/office/powerpoint/2010/main" val="34805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14319-2BF9-DA30-30B7-C4F338BFB0B6}"/>
              </a:ext>
            </a:extLst>
          </p:cNvPr>
          <p:cNvPicPr>
            <a:picLocks noChangeAspect="1"/>
          </p:cNvPicPr>
          <p:nvPr/>
        </p:nvPicPr>
        <p:blipFill>
          <a:blip r:embed="rId3"/>
          <a:stretch>
            <a:fillRect/>
          </a:stretch>
        </p:blipFill>
        <p:spPr>
          <a:xfrm>
            <a:off x="1235158" y="0"/>
            <a:ext cx="9721684" cy="6858000"/>
          </a:xfrm>
          <a:prstGeom prst="rect">
            <a:avLst/>
          </a:prstGeom>
        </p:spPr>
      </p:pic>
    </p:spTree>
    <p:extLst>
      <p:ext uri="{BB962C8B-B14F-4D97-AF65-F5344CB8AC3E}">
        <p14:creationId xmlns:p14="http://schemas.microsoft.com/office/powerpoint/2010/main" val="55173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55CBE-27A7-0F42-41C7-39F2EC26FC88}"/>
              </a:ext>
            </a:extLst>
          </p:cNvPr>
          <p:cNvPicPr>
            <a:picLocks noChangeAspect="1"/>
          </p:cNvPicPr>
          <p:nvPr/>
        </p:nvPicPr>
        <p:blipFill rotWithShape="1">
          <a:blip r:embed="rId2"/>
          <a:srcRect l="13755" t="11462" r="4525" b="14152"/>
          <a:stretch/>
        </p:blipFill>
        <p:spPr>
          <a:xfrm>
            <a:off x="0" y="308810"/>
            <a:ext cx="12187954" cy="6240379"/>
          </a:xfrm>
          <a:prstGeom prst="rect">
            <a:avLst/>
          </a:prstGeom>
        </p:spPr>
      </p:pic>
    </p:spTree>
    <p:extLst>
      <p:ext uri="{BB962C8B-B14F-4D97-AF65-F5344CB8AC3E}">
        <p14:creationId xmlns:p14="http://schemas.microsoft.com/office/powerpoint/2010/main" val="33396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513347" y="1226007"/>
            <a:ext cx="11165305" cy="4247317"/>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What (Whose) story will your school tell?</a:t>
            </a:r>
          </a:p>
          <a:p>
            <a:pPr algn="ctr"/>
            <a:endParaRPr lang="en-US" sz="5400" dirty="0">
              <a:latin typeface="Roboto Slab Medium" pitchFamily="2" charset="0"/>
              <a:ea typeface="Roboto Slab Medium" pitchFamily="2" charset="0"/>
            </a:endParaRPr>
          </a:p>
          <a:p>
            <a:pPr algn="ctr"/>
            <a:r>
              <a:rPr lang="en-US" sz="5400" dirty="0">
                <a:latin typeface="Roboto Slab Medium" pitchFamily="2" charset="0"/>
                <a:ea typeface="Roboto Slab Medium" pitchFamily="2" charset="0"/>
              </a:rPr>
              <a:t>What actions will give expression to your faith?</a:t>
            </a:r>
          </a:p>
        </p:txBody>
      </p:sp>
    </p:spTree>
    <p:extLst>
      <p:ext uri="{BB962C8B-B14F-4D97-AF65-F5344CB8AC3E}">
        <p14:creationId xmlns:p14="http://schemas.microsoft.com/office/powerpoint/2010/main" val="165844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FA76C-7D64-7997-A50F-EF267ADC07C9}"/>
              </a:ext>
            </a:extLst>
          </p:cNvPr>
          <p:cNvSpPr>
            <a:spLocks noGrp="1"/>
          </p:cNvSpPr>
          <p:nvPr>
            <p:ph type="title"/>
          </p:nvPr>
        </p:nvSpPr>
        <p:spPr>
          <a:xfrm>
            <a:off x="495946" y="78047"/>
            <a:ext cx="11510006" cy="868252"/>
          </a:xfrm>
        </p:spPr>
        <p:txBody>
          <a:bodyPr>
            <a:normAutofit/>
          </a:bodyPr>
          <a:lstStyle/>
          <a:p>
            <a:r>
              <a:rPr lang="en-AU" sz="4000" b="1" dirty="0">
                <a:latin typeface="Roboto Slab" pitchFamily="2" charset="0"/>
                <a:ea typeface="Roboto Slab" pitchFamily="2" charset="0"/>
              </a:rPr>
              <a:t>References</a:t>
            </a:r>
            <a:endParaRPr lang="en-AU" sz="4000" i="1" dirty="0">
              <a:latin typeface="Roboto Slab" pitchFamily="2" charset="0"/>
              <a:ea typeface="Roboto Slab" pitchFamily="2" charset="0"/>
            </a:endParaRPr>
          </a:p>
        </p:txBody>
      </p:sp>
      <p:sp>
        <p:nvSpPr>
          <p:cNvPr id="6" name="Content Placeholder 5">
            <a:extLst>
              <a:ext uri="{FF2B5EF4-FFF2-40B4-BE49-F238E27FC236}">
                <a16:creationId xmlns:a16="http://schemas.microsoft.com/office/drawing/2014/main" id="{F79AF66D-B70E-7380-997A-FFB8FC9AFA7E}"/>
              </a:ext>
            </a:extLst>
          </p:cNvPr>
          <p:cNvSpPr>
            <a:spLocks noGrp="1"/>
          </p:cNvSpPr>
          <p:nvPr>
            <p:ph idx="1"/>
          </p:nvPr>
        </p:nvSpPr>
        <p:spPr>
          <a:xfrm>
            <a:off x="495946" y="946300"/>
            <a:ext cx="11348723" cy="5546576"/>
          </a:xfrm>
        </p:spPr>
        <p:txBody>
          <a:bodyPr>
            <a:noAutofit/>
          </a:bodyPr>
          <a:lstStyle/>
          <a:p>
            <a:pPr marL="0" indent="0">
              <a:buNone/>
            </a:pPr>
            <a:r>
              <a:rPr lang="en-US" sz="2000" dirty="0">
                <a:effectLst/>
                <a:latin typeface="Roboto" panose="02000000000000000000" pitchFamily="2" charset="0"/>
                <a:ea typeface="Roboto" panose="02000000000000000000" pitchFamily="2" charset="0"/>
                <a:cs typeface="Arial" panose="020B0604020202020204" pitchFamily="34" charset="0"/>
              </a:rPr>
              <a:t>Brown, B. (2018). </a:t>
            </a:r>
            <a:r>
              <a:rPr lang="en-US" sz="2000" i="1" dirty="0">
                <a:effectLst/>
                <a:latin typeface="Roboto" panose="02000000000000000000" pitchFamily="2" charset="0"/>
                <a:ea typeface="Roboto" panose="02000000000000000000" pitchFamily="2" charset="0"/>
                <a:cs typeface="Arial" panose="020B0604020202020204" pitchFamily="34" charset="0"/>
              </a:rPr>
              <a:t>Dare to lead. </a:t>
            </a:r>
            <a:r>
              <a:rPr lang="en-US" sz="2000" dirty="0">
                <a:effectLst/>
                <a:latin typeface="Roboto" panose="02000000000000000000" pitchFamily="2" charset="0"/>
                <a:ea typeface="Roboto" panose="02000000000000000000" pitchFamily="2" charset="0"/>
                <a:cs typeface="Arial" panose="020B0604020202020204" pitchFamily="34" charset="0"/>
              </a:rPr>
              <a:t>Penguin Random House. </a:t>
            </a:r>
          </a:p>
          <a:p>
            <a:pPr marL="0" indent="0">
              <a:buNone/>
            </a:pPr>
            <a:r>
              <a:rPr lang="en-US" sz="2000" dirty="0">
                <a:latin typeface="Roboto" panose="02000000000000000000" pitchFamily="2" charset="0"/>
                <a:ea typeface="Roboto" panose="02000000000000000000" pitchFamily="2" charset="0"/>
              </a:rPr>
              <a:t>Clear, J. (2018). </a:t>
            </a:r>
            <a:r>
              <a:rPr lang="en-US" sz="2000" i="1" dirty="0">
                <a:latin typeface="Roboto" panose="02000000000000000000" pitchFamily="2" charset="0"/>
                <a:ea typeface="Roboto" panose="02000000000000000000" pitchFamily="2" charset="0"/>
              </a:rPr>
              <a:t>Atomic Habits: An Easy &amp; Proven Way to Build Good Habits &amp; Break Bad Ones</a:t>
            </a:r>
            <a:r>
              <a:rPr lang="en-US" sz="2000" dirty="0">
                <a:latin typeface="Roboto" panose="02000000000000000000" pitchFamily="2" charset="0"/>
                <a:ea typeface="Roboto" panose="02000000000000000000" pitchFamily="2" charset="0"/>
              </a:rPr>
              <a:t>. Avery. </a:t>
            </a:r>
            <a:endParaRPr lang="en-AU" sz="2000" dirty="0">
              <a:latin typeface="Roboto" panose="02000000000000000000" pitchFamily="2" charset="0"/>
              <a:ea typeface="Roboto" panose="02000000000000000000" pitchFamily="2" charset="0"/>
            </a:endParaRPr>
          </a:p>
          <a:p>
            <a:pPr marL="0" indent="0">
              <a:buNone/>
            </a:pPr>
            <a:r>
              <a:rPr lang="en-US" sz="2000" dirty="0">
                <a:latin typeface="Roboto" panose="02000000000000000000" pitchFamily="2" charset="0"/>
                <a:ea typeface="Roboto" panose="02000000000000000000" pitchFamily="2" charset="0"/>
              </a:rPr>
              <a:t>Graham, D. (2023). </a:t>
            </a:r>
            <a:r>
              <a:rPr lang="en-US" sz="2000" i="1" dirty="0">
                <a:latin typeface="Roboto" panose="02000000000000000000" pitchFamily="2" charset="0"/>
                <a:ea typeface="Roboto" panose="02000000000000000000" pitchFamily="2" charset="0"/>
              </a:rPr>
              <a:t>Teaching redemptively: Bringing grace and truth into your classroom (3</a:t>
            </a:r>
            <a:r>
              <a:rPr lang="en-US" sz="2000" i="1" baseline="30000" dirty="0">
                <a:latin typeface="Roboto" panose="02000000000000000000" pitchFamily="2" charset="0"/>
                <a:ea typeface="Roboto" panose="02000000000000000000" pitchFamily="2" charset="0"/>
              </a:rPr>
              <a:t>rd</a:t>
            </a:r>
            <a:r>
              <a:rPr lang="en-US" sz="2000" i="1" dirty="0">
                <a:latin typeface="Roboto" panose="02000000000000000000" pitchFamily="2" charset="0"/>
                <a:ea typeface="Roboto" panose="02000000000000000000" pitchFamily="2" charset="0"/>
              </a:rPr>
              <a:t> edition).  </a:t>
            </a:r>
            <a:r>
              <a:rPr lang="en-US" sz="2000" dirty="0">
                <a:latin typeface="Roboto" panose="02000000000000000000" pitchFamily="2" charset="0"/>
                <a:ea typeface="Roboto" panose="02000000000000000000" pitchFamily="2" charset="0"/>
              </a:rPr>
              <a:t>Purposeful Design Publications.  </a:t>
            </a:r>
          </a:p>
          <a:p>
            <a:pPr marL="0" indent="0">
              <a:buNone/>
            </a:pPr>
            <a:r>
              <a:rPr lang="en-US" sz="2000" dirty="0" err="1">
                <a:latin typeface="Roboto" panose="02000000000000000000" pitchFamily="2" charset="0"/>
                <a:ea typeface="Roboto" panose="02000000000000000000" pitchFamily="2" charset="0"/>
              </a:rPr>
              <a:t>Hanscamp</a:t>
            </a:r>
            <a:r>
              <a:rPr lang="en-US" sz="2000" dirty="0">
                <a:latin typeface="Roboto" panose="02000000000000000000" pitchFamily="2" charset="0"/>
                <a:ea typeface="Roboto" panose="02000000000000000000" pitchFamily="2" charset="0"/>
              </a:rPr>
              <a:t>, M., Clarke, D., Mustin, A., &amp; Parker, C. (2019). </a:t>
            </a:r>
            <a:r>
              <a:rPr lang="en-US" sz="2000" i="1" dirty="0">
                <a:latin typeface="Roboto" panose="02000000000000000000" pitchFamily="2" charset="0"/>
                <a:ea typeface="Roboto" panose="02000000000000000000" pitchFamily="2" charset="0"/>
              </a:rPr>
              <a:t>Transformation by Design: Crafting transformational learning.</a:t>
            </a:r>
            <a:r>
              <a:rPr lang="en-US" sz="2000" dirty="0">
                <a:latin typeface="Roboto" panose="02000000000000000000" pitchFamily="2" charset="0"/>
                <a:ea typeface="Roboto" panose="02000000000000000000" pitchFamily="2" charset="0"/>
              </a:rPr>
              <a:t> Christian Education National. </a:t>
            </a:r>
          </a:p>
          <a:p>
            <a:pPr marL="0" indent="0">
              <a:buNone/>
            </a:pPr>
            <a:r>
              <a:rPr lang="en-US" sz="2000" dirty="0">
                <a:latin typeface="Roboto" panose="02000000000000000000" pitchFamily="2" charset="0"/>
                <a:ea typeface="Roboto" panose="02000000000000000000" pitchFamily="2" charset="0"/>
              </a:rPr>
              <a:t>Nathan, T. (August 2022). Identity and Grace.  Workshop at the Christian Education National (CEN) Developing Leaders and Learning and Teaching Conference, Gold Coast, Australia.</a:t>
            </a:r>
          </a:p>
          <a:p>
            <a:pPr marL="0" indent="0">
              <a:buNone/>
            </a:pPr>
            <a:r>
              <a:rPr lang="en-US" sz="2000" dirty="0">
                <a:latin typeface="Roboto" panose="02000000000000000000" pitchFamily="2" charset="0"/>
                <a:ea typeface="Roboto" panose="02000000000000000000" pitchFamily="2" charset="0"/>
              </a:rPr>
              <a:t>Smith, D. (2018). </a:t>
            </a:r>
            <a:r>
              <a:rPr lang="en-US" sz="2000" i="1" dirty="0">
                <a:latin typeface="Roboto" panose="02000000000000000000" pitchFamily="2" charset="0"/>
                <a:ea typeface="Roboto" panose="02000000000000000000" pitchFamily="2" charset="0"/>
              </a:rPr>
              <a:t>On Christian teaching: Practicing faith in the classroom. </a:t>
            </a:r>
            <a:r>
              <a:rPr lang="en-US" sz="2000" dirty="0">
                <a:latin typeface="Roboto" panose="02000000000000000000" pitchFamily="2" charset="0"/>
                <a:ea typeface="Roboto" panose="02000000000000000000" pitchFamily="2" charset="0"/>
              </a:rPr>
              <a:t>Eerdmans Publishing.</a:t>
            </a:r>
          </a:p>
          <a:p>
            <a:pPr marL="0" indent="0">
              <a:buNone/>
            </a:pPr>
            <a:r>
              <a:rPr lang="en-US" sz="2000" dirty="0">
                <a:latin typeface="Roboto" panose="02000000000000000000" pitchFamily="2" charset="0"/>
                <a:ea typeface="Roboto" panose="02000000000000000000" pitchFamily="2" charset="0"/>
              </a:rPr>
              <a:t>Smith, J. K. A. (2009). </a:t>
            </a:r>
            <a:r>
              <a:rPr lang="en-US" sz="2000" i="1" dirty="0">
                <a:latin typeface="Roboto" panose="02000000000000000000" pitchFamily="2" charset="0"/>
                <a:ea typeface="Roboto" panose="02000000000000000000" pitchFamily="2" charset="0"/>
              </a:rPr>
              <a:t>Desiring the kingdom: Worship, worldview, and cultural formation. </a:t>
            </a:r>
            <a:r>
              <a:rPr lang="en-US" sz="2000" dirty="0">
                <a:latin typeface="Roboto" panose="02000000000000000000" pitchFamily="2" charset="0"/>
                <a:ea typeface="Roboto" panose="02000000000000000000" pitchFamily="2" charset="0"/>
              </a:rPr>
              <a:t>Grand Rapids, MI. Baker Academic.</a:t>
            </a:r>
          </a:p>
          <a:p>
            <a:pPr marL="0" indent="0">
              <a:buNone/>
            </a:pPr>
            <a:r>
              <a:rPr lang="en-US" sz="2000" dirty="0">
                <a:latin typeface="Roboto" panose="02000000000000000000" pitchFamily="2" charset="0"/>
                <a:ea typeface="Roboto" panose="02000000000000000000" pitchFamily="2" charset="0"/>
              </a:rPr>
              <a:t>Stapleford Centre. (2023). </a:t>
            </a:r>
            <a:r>
              <a:rPr lang="en-US" sz="2000" i="1" dirty="0">
                <a:latin typeface="Roboto" panose="02000000000000000000" pitchFamily="2" charset="0"/>
                <a:ea typeface="Roboto" panose="02000000000000000000" pitchFamily="2" charset="0"/>
              </a:rPr>
              <a:t>What if learning. </a:t>
            </a:r>
            <a:r>
              <a:rPr lang="en-US" sz="2000" dirty="0">
                <a:latin typeface="Roboto" panose="02000000000000000000" pitchFamily="2" charset="0"/>
                <a:ea typeface="Roboto" panose="02000000000000000000" pitchFamily="2" charset="0"/>
              </a:rPr>
              <a:t>Retrieved from https://whatiflearning.com/ </a:t>
            </a:r>
          </a:p>
          <a:p>
            <a:pPr marL="0" indent="0">
              <a:buNone/>
            </a:pPr>
            <a:r>
              <a:rPr lang="en-US" sz="2000" dirty="0">
                <a:latin typeface="Roboto" panose="02000000000000000000" pitchFamily="2" charset="0"/>
                <a:ea typeface="Roboto" panose="02000000000000000000" pitchFamily="2" charset="0"/>
              </a:rPr>
              <a:t>Verdouw, J. (July 2023). Transformation by Design Research: Implications for Teachers and Professional Learning in Christian Schools. Tasmanian CEN Conference, Hobart. </a:t>
            </a:r>
          </a:p>
        </p:txBody>
      </p:sp>
    </p:spTree>
    <p:extLst>
      <p:ext uri="{BB962C8B-B14F-4D97-AF65-F5344CB8AC3E}">
        <p14:creationId xmlns:p14="http://schemas.microsoft.com/office/powerpoint/2010/main" val="139257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1317356" y="2321159"/>
            <a:ext cx="9469464" cy="3416320"/>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“…I will show you my faith by my works.”</a:t>
            </a:r>
          </a:p>
          <a:p>
            <a:pPr algn="ctr"/>
            <a:endParaRPr lang="en-US" sz="5400" dirty="0">
              <a:latin typeface="Roboto Slab Medium" pitchFamily="2" charset="0"/>
              <a:ea typeface="Roboto Slab Medium" pitchFamily="2" charset="0"/>
            </a:endParaRPr>
          </a:p>
          <a:p>
            <a:pPr algn="ctr"/>
            <a:r>
              <a:rPr lang="en-US" sz="4800" dirty="0">
                <a:latin typeface="Roboto Slab Medium" pitchFamily="2" charset="0"/>
                <a:ea typeface="Roboto Slab Medium" pitchFamily="2" charset="0"/>
              </a:rPr>
              <a:t>James 2:18b, NKJV</a:t>
            </a:r>
          </a:p>
        </p:txBody>
      </p:sp>
    </p:spTree>
    <p:extLst>
      <p:ext uri="{BB962C8B-B14F-4D97-AF65-F5344CB8AC3E}">
        <p14:creationId xmlns:p14="http://schemas.microsoft.com/office/powerpoint/2010/main" val="245187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4281487" y="2321158"/>
            <a:ext cx="7910513" cy="3416320"/>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‘The story I’m</a:t>
            </a:r>
          </a:p>
          <a:p>
            <a:pPr algn="ctr"/>
            <a:r>
              <a:rPr lang="en-US" sz="5400" dirty="0">
                <a:latin typeface="Roboto Slab Medium" pitchFamily="2" charset="0"/>
                <a:ea typeface="Roboto Slab Medium" pitchFamily="2" charset="0"/>
              </a:rPr>
              <a:t>telling myself is…’</a:t>
            </a:r>
          </a:p>
          <a:p>
            <a:pPr algn="ctr"/>
            <a:endParaRPr lang="en-US" sz="5400" dirty="0">
              <a:latin typeface="Roboto Slab Medium" pitchFamily="2" charset="0"/>
              <a:ea typeface="Roboto Slab Medium" pitchFamily="2" charset="0"/>
            </a:endParaRPr>
          </a:p>
          <a:p>
            <a:pPr algn="ctr"/>
            <a:r>
              <a:rPr lang="en-US" sz="5400" dirty="0" err="1">
                <a:latin typeface="Roboto Slab Medium" pitchFamily="2" charset="0"/>
                <a:ea typeface="Roboto Slab Medium" pitchFamily="2" charset="0"/>
              </a:rPr>
              <a:t>Brené</a:t>
            </a:r>
            <a:r>
              <a:rPr lang="en-US" sz="5400" dirty="0">
                <a:latin typeface="Roboto Slab Medium" pitchFamily="2" charset="0"/>
                <a:ea typeface="Roboto Slab Medium" pitchFamily="2" charset="0"/>
              </a:rPr>
              <a:t> Brown (2018)</a:t>
            </a:r>
          </a:p>
        </p:txBody>
      </p:sp>
      <p:pic>
        <p:nvPicPr>
          <p:cNvPr id="1026" name="Picture 2" descr="Dare to Lead by Brené Brown - Penguin Books Australia">
            <a:extLst>
              <a:ext uri="{FF2B5EF4-FFF2-40B4-BE49-F238E27FC236}">
                <a16:creationId xmlns:a16="http://schemas.microsoft.com/office/drawing/2014/main" id="{18038D33-14B1-9E44-2638-F2604863E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1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8C6A-C853-325C-41A5-CB5875A33A5B}"/>
              </a:ext>
            </a:extLst>
          </p:cNvPr>
          <p:cNvSpPr>
            <a:spLocks noGrp="1"/>
          </p:cNvSpPr>
          <p:nvPr>
            <p:ph type="title"/>
          </p:nvPr>
        </p:nvSpPr>
        <p:spPr>
          <a:xfrm>
            <a:off x="838200" y="2768856"/>
            <a:ext cx="10515600" cy="1325563"/>
          </a:xfrm>
        </p:spPr>
        <p:txBody>
          <a:bodyPr>
            <a:noAutofit/>
          </a:bodyPr>
          <a:lstStyle/>
          <a:p>
            <a:pPr algn="ctr"/>
            <a:r>
              <a:rPr lang="en-AU" sz="6600" dirty="0">
                <a:latin typeface="Roboto Slab" pitchFamily="2" charset="0"/>
                <a:ea typeface="Roboto Slab" pitchFamily="2" charset="0"/>
              </a:rPr>
              <a:t>Identity = ‘storied self’</a:t>
            </a:r>
            <a:br>
              <a:rPr lang="en-AU" sz="6600" dirty="0">
                <a:latin typeface="Roboto Slab" pitchFamily="2" charset="0"/>
                <a:ea typeface="Roboto Slab" pitchFamily="2" charset="0"/>
              </a:rPr>
            </a:br>
            <a:br>
              <a:rPr lang="en-AU" sz="6600" dirty="0">
                <a:latin typeface="Roboto Slab" pitchFamily="2" charset="0"/>
                <a:ea typeface="Roboto Slab" pitchFamily="2" charset="0"/>
              </a:rPr>
            </a:br>
            <a:r>
              <a:rPr lang="en-AU" sz="4000" dirty="0">
                <a:latin typeface="Roboto Slab" pitchFamily="2" charset="0"/>
                <a:ea typeface="Roboto Slab" pitchFamily="2" charset="0"/>
              </a:rPr>
              <a:t>Tosca Nathan (2022)</a:t>
            </a:r>
            <a:endParaRPr lang="en-AU" sz="4000" i="1" dirty="0">
              <a:latin typeface="Roboto Slab" pitchFamily="2" charset="0"/>
              <a:ea typeface="Roboto Slab" pitchFamily="2" charset="0"/>
            </a:endParaRPr>
          </a:p>
        </p:txBody>
      </p:sp>
    </p:spTree>
    <p:extLst>
      <p:ext uri="{BB962C8B-B14F-4D97-AF65-F5344CB8AC3E}">
        <p14:creationId xmlns:p14="http://schemas.microsoft.com/office/powerpoint/2010/main" val="295807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B45C-1576-7C7E-AC4A-B1766FA9D392}"/>
              </a:ext>
            </a:extLst>
          </p:cNvPr>
          <p:cNvSpPr>
            <a:spLocks noGrp="1"/>
          </p:cNvSpPr>
          <p:nvPr>
            <p:ph type="title"/>
          </p:nvPr>
        </p:nvSpPr>
        <p:spPr>
          <a:xfrm>
            <a:off x="838200" y="365125"/>
            <a:ext cx="11109158" cy="1325563"/>
          </a:xfrm>
        </p:spPr>
        <p:txBody>
          <a:bodyPr>
            <a:normAutofit/>
          </a:bodyPr>
          <a:lstStyle/>
          <a:p>
            <a:r>
              <a:rPr lang="en-AU" sz="4800" b="1" dirty="0">
                <a:latin typeface="Roboto Slab" pitchFamily="2" charset="0"/>
                <a:ea typeface="Roboto Slab" pitchFamily="2" charset="0"/>
              </a:rPr>
              <a:t>Worldview ‘story’ questions</a:t>
            </a:r>
          </a:p>
        </p:txBody>
      </p:sp>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a:xfrm>
            <a:off x="838199" y="2197767"/>
            <a:ext cx="10781805" cy="3979195"/>
          </a:xfrm>
        </p:spPr>
        <p:txBody>
          <a:bodyPr>
            <a:normAutofit lnSpcReduction="10000"/>
          </a:bodyPr>
          <a:lstStyle/>
          <a:p>
            <a:pPr marL="514350" indent="-514350">
              <a:lnSpc>
                <a:spcPct val="150000"/>
              </a:lnSpc>
              <a:buAutoNum type="arabicPeriod"/>
            </a:pPr>
            <a:r>
              <a:rPr lang="en-AU" sz="4000" b="1" dirty="0">
                <a:latin typeface="Roboto" panose="02000000000000000000" pitchFamily="2" charset="0"/>
                <a:ea typeface="Roboto" panose="02000000000000000000" pitchFamily="2" charset="0"/>
              </a:rPr>
              <a:t>Who am I?</a:t>
            </a:r>
          </a:p>
          <a:p>
            <a:pPr marL="514350" indent="-514350">
              <a:lnSpc>
                <a:spcPct val="150000"/>
              </a:lnSpc>
              <a:buAutoNum type="arabicPeriod"/>
            </a:pPr>
            <a:r>
              <a:rPr lang="en-AU" sz="4000" b="1" dirty="0">
                <a:latin typeface="Roboto" panose="02000000000000000000" pitchFamily="2" charset="0"/>
                <a:ea typeface="Roboto" panose="02000000000000000000" pitchFamily="2" charset="0"/>
              </a:rPr>
              <a:t>What is my </a:t>
            </a:r>
            <a:r>
              <a:rPr lang="en-AU" sz="4000" b="1" i="1" dirty="0">
                <a:latin typeface="Roboto" panose="02000000000000000000" pitchFamily="2" charset="0"/>
                <a:ea typeface="Roboto" panose="02000000000000000000" pitchFamily="2" charset="0"/>
              </a:rPr>
              <a:t>purpose</a:t>
            </a:r>
            <a:r>
              <a:rPr lang="en-AU" sz="4000" b="1" dirty="0">
                <a:latin typeface="Roboto" panose="02000000000000000000" pitchFamily="2" charset="0"/>
                <a:ea typeface="Roboto" panose="02000000000000000000" pitchFamily="2" charset="0"/>
              </a:rPr>
              <a:t>?</a:t>
            </a:r>
          </a:p>
          <a:p>
            <a:pPr marL="514350" indent="-514350">
              <a:lnSpc>
                <a:spcPct val="150000"/>
              </a:lnSpc>
              <a:buAutoNum type="arabicPeriod"/>
            </a:pPr>
            <a:r>
              <a:rPr lang="en-AU" sz="4000" b="1" dirty="0">
                <a:latin typeface="Roboto" panose="02000000000000000000" pitchFamily="2" charset="0"/>
                <a:ea typeface="Roboto" panose="02000000000000000000" pitchFamily="2" charset="0"/>
              </a:rPr>
              <a:t>What is the </a:t>
            </a:r>
            <a:r>
              <a:rPr lang="en-AU" sz="4000" b="1" i="1" dirty="0">
                <a:latin typeface="Roboto" panose="02000000000000000000" pitchFamily="2" charset="0"/>
                <a:ea typeface="Roboto" panose="02000000000000000000" pitchFamily="2" charset="0"/>
              </a:rPr>
              <a:t>problem</a:t>
            </a:r>
            <a:r>
              <a:rPr lang="en-AU" sz="4000" b="1" dirty="0">
                <a:latin typeface="Roboto" panose="02000000000000000000" pitchFamily="2" charset="0"/>
                <a:ea typeface="Roboto" panose="02000000000000000000" pitchFamily="2" charset="0"/>
              </a:rPr>
              <a:t>?</a:t>
            </a:r>
          </a:p>
          <a:p>
            <a:pPr marL="514350" indent="-514350">
              <a:lnSpc>
                <a:spcPct val="150000"/>
              </a:lnSpc>
              <a:buAutoNum type="arabicPeriod"/>
            </a:pPr>
            <a:r>
              <a:rPr lang="en-AU" sz="4000" b="1" dirty="0">
                <a:latin typeface="Roboto" panose="02000000000000000000" pitchFamily="2" charset="0"/>
                <a:ea typeface="Roboto" panose="02000000000000000000" pitchFamily="2" charset="0"/>
              </a:rPr>
              <a:t>What is the </a:t>
            </a:r>
            <a:r>
              <a:rPr lang="en-AU" sz="4000" b="1" i="1" dirty="0">
                <a:latin typeface="Roboto" panose="02000000000000000000" pitchFamily="2" charset="0"/>
                <a:ea typeface="Roboto" panose="02000000000000000000" pitchFamily="2" charset="0"/>
              </a:rPr>
              <a:t>solution</a:t>
            </a:r>
            <a:r>
              <a:rPr lang="en-AU" sz="4000" b="1" dirty="0">
                <a:latin typeface="Roboto" panose="02000000000000000000" pitchFamily="2" charset="0"/>
                <a:ea typeface="Roboto" panose="02000000000000000000" pitchFamily="2" charset="0"/>
              </a:rPr>
              <a:t>?</a:t>
            </a: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527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B45C-1576-7C7E-AC4A-B1766FA9D392}"/>
              </a:ext>
            </a:extLst>
          </p:cNvPr>
          <p:cNvSpPr>
            <a:spLocks noGrp="1"/>
          </p:cNvSpPr>
          <p:nvPr>
            <p:ph type="title"/>
          </p:nvPr>
        </p:nvSpPr>
        <p:spPr>
          <a:xfrm>
            <a:off x="838200" y="365125"/>
            <a:ext cx="11109158" cy="1325563"/>
          </a:xfrm>
        </p:spPr>
        <p:txBody>
          <a:bodyPr>
            <a:normAutofit/>
          </a:bodyPr>
          <a:lstStyle/>
          <a:p>
            <a:r>
              <a:rPr lang="en-AU" sz="4800" b="1" dirty="0">
                <a:latin typeface="Roboto Slab" pitchFamily="2" charset="0"/>
                <a:ea typeface="Roboto Slab" pitchFamily="2" charset="0"/>
              </a:rPr>
              <a:t>Exploring the possibilities</a:t>
            </a:r>
          </a:p>
        </p:txBody>
      </p:sp>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a:xfrm>
            <a:off x="838199" y="2197767"/>
            <a:ext cx="10781805" cy="3979195"/>
          </a:xfrm>
        </p:spPr>
        <p:txBody>
          <a:bodyPr>
            <a:normAutofit fontScale="92500"/>
          </a:bodyPr>
          <a:lstStyle/>
          <a:p>
            <a:pPr marL="514350" indent="-514350">
              <a:lnSpc>
                <a:spcPct val="150000"/>
              </a:lnSpc>
              <a:buAutoNum type="arabicPeriod"/>
            </a:pPr>
            <a:r>
              <a:rPr lang="en-AU" sz="4000" b="1" dirty="0">
                <a:latin typeface="Roboto" panose="02000000000000000000" pitchFamily="2" charset="0"/>
                <a:ea typeface="Roboto" panose="02000000000000000000" pitchFamily="2" charset="0"/>
              </a:rPr>
              <a:t>What story is our </a:t>
            </a:r>
            <a:r>
              <a:rPr lang="en-AU" sz="4000" b="1" i="1" dirty="0">
                <a:latin typeface="Roboto" panose="02000000000000000000" pitchFamily="2" charset="0"/>
                <a:ea typeface="Roboto" panose="02000000000000000000" pitchFamily="2" charset="0"/>
              </a:rPr>
              <a:t>curriculum </a:t>
            </a:r>
            <a:r>
              <a:rPr lang="en-AU" sz="4000" b="1" dirty="0">
                <a:latin typeface="Roboto" panose="02000000000000000000" pitchFamily="2" charset="0"/>
                <a:ea typeface="Roboto" panose="02000000000000000000" pitchFamily="2" charset="0"/>
              </a:rPr>
              <a:t>telling students?</a:t>
            </a:r>
            <a:endParaRPr lang="en-AU" sz="4000" b="1" i="1" dirty="0">
              <a:latin typeface="Roboto" panose="02000000000000000000" pitchFamily="2" charset="0"/>
              <a:ea typeface="Roboto" panose="02000000000000000000" pitchFamily="2" charset="0"/>
            </a:endParaRPr>
          </a:p>
          <a:p>
            <a:pPr marL="514350" indent="-514350">
              <a:lnSpc>
                <a:spcPct val="150000"/>
              </a:lnSpc>
              <a:buAutoNum type="arabicPeriod"/>
            </a:pPr>
            <a:r>
              <a:rPr lang="en-AU" sz="4000" b="1" dirty="0">
                <a:latin typeface="Roboto" panose="02000000000000000000" pitchFamily="2" charset="0"/>
                <a:ea typeface="Roboto" panose="02000000000000000000" pitchFamily="2" charset="0"/>
              </a:rPr>
              <a:t>What story is our </a:t>
            </a:r>
            <a:r>
              <a:rPr lang="en-AU" sz="4000" b="1" i="1" dirty="0">
                <a:latin typeface="Roboto" panose="02000000000000000000" pitchFamily="2" charset="0"/>
                <a:ea typeface="Roboto" panose="02000000000000000000" pitchFamily="2" charset="0"/>
              </a:rPr>
              <a:t>pedagogy </a:t>
            </a:r>
            <a:r>
              <a:rPr lang="en-AU" sz="4000" b="1" dirty="0">
                <a:latin typeface="Roboto" panose="02000000000000000000" pitchFamily="2" charset="0"/>
                <a:ea typeface="Roboto" panose="02000000000000000000" pitchFamily="2" charset="0"/>
              </a:rPr>
              <a:t>telling students?</a:t>
            </a:r>
            <a:endParaRPr lang="en-AU" sz="4000" b="1" i="1" dirty="0">
              <a:latin typeface="Roboto" panose="02000000000000000000" pitchFamily="2" charset="0"/>
              <a:ea typeface="Roboto" panose="02000000000000000000" pitchFamily="2" charset="0"/>
            </a:endParaRPr>
          </a:p>
          <a:p>
            <a:pPr marL="514350" indent="-514350">
              <a:lnSpc>
                <a:spcPct val="150000"/>
              </a:lnSpc>
              <a:buAutoNum type="arabicPeriod"/>
            </a:pPr>
            <a:r>
              <a:rPr lang="en-AU" sz="4000" b="1" dirty="0">
                <a:latin typeface="Roboto" panose="02000000000000000000" pitchFamily="2" charset="0"/>
                <a:ea typeface="Roboto" panose="02000000000000000000" pitchFamily="2" charset="0"/>
              </a:rPr>
              <a:t>What story is the life of the </a:t>
            </a:r>
            <a:r>
              <a:rPr lang="en-AU" sz="4000" b="1" i="1" dirty="0">
                <a:latin typeface="Roboto" panose="02000000000000000000" pitchFamily="2" charset="0"/>
                <a:ea typeface="Roboto" panose="02000000000000000000" pitchFamily="2" charset="0"/>
              </a:rPr>
              <a:t>teacher</a:t>
            </a:r>
            <a:r>
              <a:rPr lang="en-AU" sz="4000" b="1" dirty="0">
                <a:latin typeface="Roboto" panose="02000000000000000000" pitchFamily="2" charset="0"/>
                <a:ea typeface="Roboto" panose="02000000000000000000" pitchFamily="2" charset="0"/>
              </a:rPr>
              <a:t> telling students?</a:t>
            </a:r>
            <a:endParaRPr lang="en-AU" sz="4000" b="1" i="1"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7775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1317356" y="2321159"/>
            <a:ext cx="9469464" cy="2585323"/>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What story is the </a:t>
            </a:r>
            <a:r>
              <a:rPr lang="en-US" sz="5400" i="1" dirty="0">
                <a:latin typeface="Roboto Slab Medium" pitchFamily="2" charset="0"/>
                <a:ea typeface="Roboto Slab Medium" pitchFamily="2" charset="0"/>
              </a:rPr>
              <a:t>curriculum</a:t>
            </a:r>
            <a:r>
              <a:rPr lang="en-US" sz="5400" dirty="0">
                <a:latin typeface="Roboto Slab Medium" pitchFamily="2" charset="0"/>
                <a:ea typeface="Roboto Slab Medium" pitchFamily="2" charset="0"/>
              </a:rPr>
              <a:t> telling our students?</a:t>
            </a:r>
          </a:p>
        </p:txBody>
      </p:sp>
    </p:spTree>
    <p:extLst>
      <p:ext uri="{BB962C8B-B14F-4D97-AF65-F5344CB8AC3E}">
        <p14:creationId xmlns:p14="http://schemas.microsoft.com/office/powerpoint/2010/main" val="159965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2431</TotalTime>
  <Words>1340</Words>
  <Application>Microsoft Macintosh PowerPoint</Application>
  <PresentationFormat>Widescreen</PresentationFormat>
  <Paragraphs>117</Paragraphs>
  <Slides>31</Slides>
  <Notes>28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Arial</vt:lpstr>
      <vt:lpstr>Calibri</vt:lpstr>
      <vt:lpstr>Calibri Light</vt:lpstr>
      <vt:lpstr>Century Gothic</vt:lpstr>
      <vt:lpstr>Roboto</vt:lpstr>
      <vt:lpstr>Roboto Slab</vt:lpstr>
      <vt:lpstr>Roboto Slab Medium</vt:lpstr>
      <vt:lpstr>Times New Roman</vt:lpstr>
      <vt:lpstr>Office Theme</vt:lpstr>
      <vt:lpstr>1_Office Theme</vt:lpstr>
      <vt:lpstr>2_Office Theme</vt:lpstr>
      <vt:lpstr>3_Office Theme</vt:lpstr>
      <vt:lpstr>I thank God, our creator, for the Tasmanian Aboriginal people as the traditional custodians of this land.   I acknowledge and value their rich culture, history and strength. I pay respect to Elders – past, present and future.</vt:lpstr>
      <vt:lpstr>PowerPoint Presentation</vt:lpstr>
      <vt:lpstr>PowerPoint Presentation</vt:lpstr>
      <vt:lpstr>PowerPoint Presentation</vt:lpstr>
      <vt:lpstr>PowerPoint Presentation</vt:lpstr>
      <vt:lpstr>Identity = ‘storied self’  Tosca Nathan (2022)</vt:lpstr>
      <vt:lpstr>Worldview ‘story’ questions</vt:lpstr>
      <vt:lpstr>Exploring the possibilities</vt:lpstr>
      <vt:lpstr>PowerPoint Presentation</vt:lpstr>
      <vt:lpstr>PowerPoint Presentation</vt:lpstr>
      <vt:lpstr>PowerPoint Presentation</vt:lpstr>
      <vt:lpstr>PowerPoint Presentation</vt:lpstr>
      <vt:lpstr>Overview</vt:lpstr>
      <vt:lpstr>TRACK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Supervising Teacher of the Year</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CST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dc:title>
  <dc:creator>Chris Rayner</dc:creator>
  <cp:lastModifiedBy>Louise Gunther</cp:lastModifiedBy>
  <cp:revision>97</cp:revision>
  <dcterms:created xsi:type="dcterms:W3CDTF">2023-06-21T03:59:12Z</dcterms:created>
  <dcterms:modified xsi:type="dcterms:W3CDTF">2023-07-31T22:11:36Z</dcterms:modified>
</cp:coreProperties>
</file>