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Cambria" panose="02040503050406030204" pitchFamily="18" charset="0"/>
      <p:regular r:id="rId23"/>
      <p:bold r:id="rId24"/>
      <p:italic r:id="rId25"/>
      <p:boldItalic r:id="rId26"/>
    </p:embeddedFont>
    <p:embeddedFont>
      <p:font typeface="Oxygen" panose="02000503000000000000" pitchFamily="2" charset="77"/>
      <p:regular r:id="rId27"/>
      <p:bold r:id="rId28"/>
    </p:embeddedFont>
    <p:embeddedFont>
      <p:font typeface="Playfair Display" pitchFamily="2" charset="77"/>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XM_M4fEmak&amp;list=RDGMEMpBTPDS4vUcNkxDpMWGK7rw&amp;index=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EXM_M4fEmak&amp;list=RDGMEMpBTPDS4vUcNkxDpMWGK7rw&amp;index=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035450aec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035450ae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33ad596a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33ad596a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F6CD4C"/>
                </a:solidFill>
                <a:hlinkClick r:id="rId3">
                  <a:extLst>
                    <a:ext uri="{A12FA001-AC4F-418D-AE19-62706E023703}">
                      <ahyp:hlinkClr xmlns:ahyp="http://schemas.microsoft.com/office/drawing/2018/hyperlinkcolor" val="tx"/>
                    </a:ext>
                  </a:extLst>
                </a:hlinkClick>
              </a:rPr>
              <a:t>https://www.youtube.com/watch?v=EXM_M4fEmak&amp;list=RDGMEMpBTPDS4vUcNkxDpMWGK7rw&amp;index=7</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c69d1cd0d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c69d1cd0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33ad596a7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33ad596a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33ad596a7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033ad596a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33ad596a7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33ad596a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33ad596a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033ad596a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33ad596a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033ad596a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33ad596a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33ad596a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33ad596a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033ad596a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33ad596a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33ad596a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033ad596a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033ad596a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33ad596a7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33ad596a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c69d1cd0d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fc69d1cd0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c69d1cd0d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fc69d1cd0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33ad596a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33ad596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c69d1cd0d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c69d1cd0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c69d1cd0d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c69d1cd0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33ad596a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33ad596a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F6CD4C"/>
                </a:solidFill>
                <a:hlinkClick r:id="rId3">
                  <a:extLst>
                    <a:ext uri="{A12FA001-AC4F-418D-AE19-62706E023703}">
                      <ahyp:hlinkClr xmlns:ahyp="http://schemas.microsoft.com/office/drawing/2018/hyperlinkcolor" val="tx"/>
                    </a:ext>
                  </a:extLst>
                </a:hlinkClick>
              </a:rPr>
              <a:t>https://www.youtube.com/watch?v=EXM_M4fEmak&amp;list=RDGMEMpBTPDS4vUcNkxDpMWGK7rw&amp;index=7</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pic>
        <p:nvPicPr>
          <p:cNvPr id="64" name="Google Shape;64;p13"/>
          <p:cNvPicPr preferRelativeResize="0"/>
          <p:nvPr/>
        </p:nvPicPr>
        <p:blipFill rotWithShape="1">
          <a:blip r:embed="rId2">
            <a:alphaModFix/>
          </a:blip>
          <a:srcRect/>
          <a:stretch/>
        </p:blipFill>
        <p:spPr>
          <a:xfrm>
            <a:off x="0" y="0"/>
            <a:ext cx="9143999" cy="5140287"/>
          </a:xfrm>
          <a:prstGeom prst="rect">
            <a:avLst/>
          </a:prstGeom>
          <a:noFill/>
          <a:ln>
            <a:noFill/>
          </a:ln>
        </p:spPr>
      </p:pic>
      <p:sp>
        <p:nvSpPr>
          <p:cNvPr id="65" name="Google Shape;65;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7" name="Google Shape;67;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75" name="Google Shape;75;p1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76" name="Google Shape;76;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77" name="Google Shape;77;p14"/>
          <p:cNvSpPr txBox="1"/>
          <p:nvPr/>
        </p:nvSpPr>
        <p:spPr>
          <a:xfrm>
            <a:off x="136650" y="434825"/>
            <a:ext cx="7156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Oxygen"/>
                <a:ea typeface="Oxygen"/>
                <a:cs typeface="Oxygen"/>
                <a:sym typeface="Oxygen"/>
              </a:rPr>
              <a:t>Acknowledgement of </a:t>
            </a:r>
            <a:endParaRPr sz="2600">
              <a:latin typeface="Oxygen"/>
              <a:ea typeface="Oxygen"/>
              <a:cs typeface="Oxygen"/>
              <a:sym typeface="Oxygen"/>
            </a:endParaRPr>
          </a:p>
          <a:p>
            <a:pPr marL="0" lvl="0" indent="0" algn="l" rtl="0">
              <a:spcBef>
                <a:spcPts val="0"/>
              </a:spcBef>
              <a:spcAft>
                <a:spcPts val="0"/>
              </a:spcAft>
              <a:buNone/>
            </a:pPr>
            <a:r>
              <a:rPr lang="en" sz="2600">
                <a:latin typeface="Oxygen"/>
                <a:ea typeface="Oxygen"/>
                <a:cs typeface="Oxygen"/>
                <a:sym typeface="Oxygen"/>
              </a:rPr>
              <a:t>Country</a:t>
            </a:r>
            <a:endParaRPr sz="2600">
              <a:latin typeface="Oxygen"/>
              <a:ea typeface="Oxygen"/>
              <a:cs typeface="Oxygen"/>
              <a:sym typeface="Oxygen"/>
            </a:endParaRPr>
          </a:p>
        </p:txBody>
      </p:sp>
      <p:sp>
        <p:nvSpPr>
          <p:cNvPr id="78" name="Google Shape;78;p14"/>
          <p:cNvSpPr txBox="1"/>
          <p:nvPr/>
        </p:nvSpPr>
        <p:spPr>
          <a:xfrm>
            <a:off x="0" y="4021850"/>
            <a:ext cx="54498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i="1">
                <a:latin typeface="Oxygen"/>
                <a:ea typeface="Oxygen"/>
                <a:cs typeface="Oxygen"/>
                <a:sym typeface="Oxygen"/>
              </a:rPr>
              <a:t>We acknowledge the traditional custodians of the land, the Wangal people of the Eora nation, and call on the Spirit Ancestors to walk with us today as we share and learn together.</a:t>
            </a:r>
            <a:endParaRPr sz="1700">
              <a:latin typeface="Oxygen"/>
              <a:ea typeface="Oxygen"/>
              <a:cs typeface="Oxygen"/>
              <a:sym typeface="Oxyge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ctrTitle"/>
          </p:nvPr>
        </p:nvSpPr>
        <p:spPr>
          <a:xfrm>
            <a:off x="390525" y="1819275"/>
            <a:ext cx="3404100" cy="3210000"/>
          </a:xfrm>
          <a:prstGeom prst="rect">
            <a:avLst/>
          </a:prstGeom>
        </p:spPr>
        <p:txBody>
          <a:bodyPr spcFirstLastPara="1" wrap="square" lIns="91425" tIns="91425" rIns="91425" bIns="91425" anchor="b" anchorCtr="0">
            <a:normAutofit/>
          </a:bodyPr>
          <a:lstStyle/>
          <a:p>
            <a:pPr marL="0" lvl="0" indent="0" algn="l" rtl="0">
              <a:spcBef>
                <a:spcPts val="1000"/>
              </a:spcBef>
              <a:spcAft>
                <a:spcPts val="0"/>
              </a:spcAft>
              <a:buNone/>
            </a:pPr>
            <a:endParaRPr>
              <a:latin typeface="Playfair Display"/>
              <a:ea typeface="Playfair Display"/>
              <a:cs typeface="Playfair Display"/>
              <a:sym typeface="Playfair Display"/>
            </a:endParaRPr>
          </a:p>
        </p:txBody>
      </p:sp>
      <p:pic>
        <p:nvPicPr>
          <p:cNvPr id="138" name="Google Shape;138;p23"/>
          <p:cNvPicPr preferRelativeResize="0"/>
          <p:nvPr/>
        </p:nvPicPr>
        <p:blipFill>
          <a:blip r:embed="rId3">
            <a:alphaModFix/>
          </a:blip>
          <a:stretch>
            <a:fillRect/>
          </a:stretch>
        </p:blipFill>
        <p:spPr>
          <a:xfrm>
            <a:off x="6778549" y="0"/>
            <a:ext cx="2365450" cy="5143501"/>
          </a:xfrm>
          <a:prstGeom prst="rect">
            <a:avLst/>
          </a:prstGeom>
          <a:noFill/>
          <a:ln>
            <a:noFill/>
          </a:ln>
        </p:spPr>
      </p:pic>
      <p:pic>
        <p:nvPicPr>
          <p:cNvPr id="139" name="Google Shape;139;p23"/>
          <p:cNvPicPr preferRelativeResize="0"/>
          <p:nvPr/>
        </p:nvPicPr>
        <p:blipFill>
          <a:blip r:embed="rId4">
            <a:alphaModFix/>
          </a:blip>
          <a:stretch>
            <a:fillRect/>
          </a:stretch>
        </p:blipFill>
        <p:spPr>
          <a:xfrm>
            <a:off x="0" y="0"/>
            <a:ext cx="3773925"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ctrTitle"/>
          </p:nvPr>
        </p:nvSpPr>
        <p:spPr>
          <a:xfrm>
            <a:off x="390525" y="247550"/>
            <a:ext cx="2924100" cy="3768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Playfair Display"/>
                <a:ea typeface="Playfair Display"/>
                <a:cs typeface="Playfair Display"/>
                <a:sym typeface="Playfair Display"/>
              </a:rPr>
              <a:t>Mary, close to the age that you are now.</a:t>
            </a:r>
            <a:endParaRPr>
              <a:latin typeface="Playfair Display"/>
              <a:ea typeface="Playfair Display"/>
              <a:cs typeface="Playfair Display"/>
              <a:sym typeface="Playfair Display"/>
            </a:endParaRPr>
          </a:p>
        </p:txBody>
      </p:sp>
      <p:pic>
        <p:nvPicPr>
          <p:cNvPr id="145" name="Google Shape;145;p24"/>
          <p:cNvPicPr preferRelativeResize="0"/>
          <p:nvPr/>
        </p:nvPicPr>
        <p:blipFill>
          <a:blip r:embed="rId3">
            <a:alphaModFix/>
          </a:blip>
          <a:stretch>
            <a:fillRect/>
          </a:stretch>
        </p:blipFill>
        <p:spPr>
          <a:xfrm>
            <a:off x="3221220" y="0"/>
            <a:ext cx="5922780" cy="5143500"/>
          </a:xfrm>
          <a:prstGeom prst="rect">
            <a:avLst/>
          </a:prstGeom>
          <a:noFill/>
          <a:ln>
            <a:noFill/>
          </a:ln>
        </p:spPr>
      </p:pic>
      <p:sp>
        <p:nvSpPr>
          <p:cNvPr id="146" name="Google Shape;146;p24"/>
          <p:cNvSpPr txBox="1"/>
          <p:nvPr/>
        </p:nvSpPr>
        <p:spPr>
          <a:xfrm>
            <a:off x="3886200" y="4114800"/>
            <a:ext cx="5052000" cy="769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500"/>
              </a:spcAft>
              <a:buNone/>
            </a:pPr>
            <a:r>
              <a:rPr lang="en" sz="2300" b="1">
                <a:solidFill>
                  <a:schemeClr val="lt1"/>
                </a:solidFill>
                <a:latin typeface="Cambria"/>
                <a:ea typeface="Cambria"/>
                <a:cs typeface="Cambria"/>
                <a:sym typeface="Cambria"/>
              </a:rPr>
              <a:t>         </a:t>
            </a:r>
            <a:r>
              <a:rPr lang="en" sz="3800" b="1">
                <a:solidFill>
                  <a:schemeClr val="lt1"/>
                </a:solidFill>
                <a:latin typeface="Cambria"/>
                <a:ea typeface="Cambria"/>
                <a:cs typeface="Cambria"/>
                <a:sym typeface="Cambria"/>
              </a:rPr>
              <a:t>  Lk 1:30-35</a:t>
            </a:r>
            <a:endParaRPr sz="4000" b="1">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ctrTitle"/>
          </p:nvPr>
        </p:nvSpPr>
        <p:spPr>
          <a:xfrm>
            <a:off x="390525" y="1819275"/>
            <a:ext cx="4961400" cy="1827600"/>
          </a:xfrm>
          <a:prstGeom prst="rect">
            <a:avLst/>
          </a:prstGeom>
        </p:spPr>
        <p:txBody>
          <a:bodyPr spcFirstLastPara="1" wrap="square" lIns="91425" tIns="91425" rIns="91425" bIns="91425" anchor="b" anchorCtr="0">
            <a:normAutofit fontScale="90000"/>
          </a:bodyPr>
          <a:lstStyle/>
          <a:p>
            <a:pPr marL="0" lvl="0" indent="0" algn="l" rtl="0">
              <a:lnSpc>
                <a:spcPct val="130000"/>
              </a:lnSpc>
              <a:spcBef>
                <a:spcPts val="500"/>
              </a:spcBef>
              <a:spcAft>
                <a:spcPts val="500"/>
              </a:spcAft>
              <a:buNone/>
            </a:pPr>
            <a:r>
              <a:rPr lang="en" sz="3333" b="1" i="1">
                <a:latin typeface="Cambria"/>
                <a:ea typeface="Cambria"/>
                <a:cs typeface="Cambria"/>
                <a:sym typeface="Cambria"/>
              </a:rPr>
              <a:t>God Planted the seed of life in the womb of Mary with her YES at the Annunciation,</a:t>
            </a:r>
            <a:r>
              <a:rPr lang="en" sz="3000" i="1">
                <a:latin typeface="Cambria"/>
                <a:ea typeface="Cambria"/>
                <a:cs typeface="Cambria"/>
                <a:sym typeface="Cambria"/>
              </a:rPr>
              <a:t> </a:t>
            </a:r>
            <a:endParaRPr/>
          </a:p>
        </p:txBody>
      </p:sp>
      <p:sp>
        <p:nvSpPr>
          <p:cNvPr id="152" name="Google Shape;152;p25"/>
          <p:cNvSpPr txBox="1">
            <a:spLocks noGrp="1"/>
          </p:cNvSpPr>
          <p:nvPr>
            <p:ph type="subTitle" idx="1"/>
          </p:nvPr>
        </p:nvSpPr>
        <p:spPr>
          <a:xfrm>
            <a:off x="390525" y="354105"/>
            <a:ext cx="8222100" cy="432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latin typeface="Cambria"/>
                <a:ea typeface="Cambria"/>
                <a:cs typeface="Cambria"/>
                <a:sym typeface="Cambria"/>
              </a:rPr>
              <a:t>Notre Dame House Students to read:</a:t>
            </a:r>
            <a:endParaRPr b="1">
              <a:latin typeface="Cambria"/>
              <a:ea typeface="Cambria"/>
              <a:cs typeface="Cambria"/>
              <a:sym typeface="Cambria"/>
            </a:endParaRPr>
          </a:p>
        </p:txBody>
      </p:sp>
      <p:pic>
        <p:nvPicPr>
          <p:cNvPr id="153" name="Google Shape;153;p25"/>
          <p:cNvPicPr preferRelativeResize="0"/>
          <p:nvPr/>
        </p:nvPicPr>
        <p:blipFill>
          <a:blip r:embed="rId3">
            <a:alphaModFix/>
          </a:blip>
          <a:stretch>
            <a:fillRect/>
          </a:stretch>
        </p:blipFill>
        <p:spPr>
          <a:xfrm>
            <a:off x="5510500" y="2310575"/>
            <a:ext cx="3633500" cy="283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57"/>
        <p:cNvGrpSpPr/>
        <p:nvPr/>
      </p:nvGrpSpPr>
      <p:grpSpPr>
        <a:xfrm>
          <a:off x="0" y="0"/>
          <a:ext cx="0" cy="0"/>
          <a:chOff x="0" y="0"/>
          <a:chExt cx="0" cy="0"/>
        </a:xfrm>
      </p:grpSpPr>
      <p:sp>
        <p:nvSpPr>
          <p:cNvPr id="158" name="Google Shape;158;p26"/>
          <p:cNvSpPr txBox="1">
            <a:spLocks noGrp="1"/>
          </p:cNvSpPr>
          <p:nvPr>
            <p:ph type="subTitle" idx="1"/>
          </p:nvPr>
        </p:nvSpPr>
        <p:spPr>
          <a:xfrm>
            <a:off x="390525" y="1654650"/>
            <a:ext cx="5781900" cy="1567500"/>
          </a:xfrm>
          <a:prstGeom prst="rect">
            <a:avLst/>
          </a:prstGeom>
        </p:spPr>
        <p:txBody>
          <a:bodyPr spcFirstLastPara="1" wrap="square" lIns="91425" tIns="91425" rIns="91425" bIns="91425" anchor="t" anchorCtr="0">
            <a:noAutofit/>
          </a:bodyPr>
          <a:lstStyle/>
          <a:p>
            <a:pPr marL="0" lvl="0" indent="0" algn="l" rtl="0">
              <a:lnSpc>
                <a:spcPct val="130000"/>
              </a:lnSpc>
              <a:spcBef>
                <a:spcPts val="500"/>
              </a:spcBef>
              <a:spcAft>
                <a:spcPts val="0"/>
              </a:spcAft>
              <a:buNone/>
            </a:pPr>
            <a:r>
              <a:rPr lang="en" sz="3000" b="1" i="1">
                <a:solidFill>
                  <a:schemeClr val="accent2"/>
                </a:solidFill>
                <a:latin typeface="Cambria"/>
                <a:ea typeface="Cambria"/>
                <a:cs typeface="Cambria"/>
                <a:sym typeface="Cambria"/>
              </a:rPr>
              <a:t>God Planted the seed in the heart of Nano with her YES in responding to the needs of the poor in her native Ireland,</a:t>
            </a:r>
            <a:endParaRPr sz="3000" b="1" i="1">
              <a:solidFill>
                <a:schemeClr val="accent2"/>
              </a:solidFill>
              <a:latin typeface="Cambria"/>
              <a:ea typeface="Cambria"/>
              <a:cs typeface="Cambria"/>
              <a:sym typeface="Cambria"/>
            </a:endParaRPr>
          </a:p>
          <a:p>
            <a:pPr marL="0" lvl="0" indent="0" algn="l" rtl="0">
              <a:lnSpc>
                <a:spcPct val="130000"/>
              </a:lnSpc>
              <a:spcBef>
                <a:spcPts val="500"/>
              </a:spcBef>
              <a:spcAft>
                <a:spcPts val="500"/>
              </a:spcAft>
              <a:buNone/>
            </a:pPr>
            <a:r>
              <a:rPr lang="en" sz="3000" b="1" i="1">
                <a:solidFill>
                  <a:schemeClr val="accent2"/>
                </a:solidFill>
                <a:latin typeface="Cambria"/>
                <a:ea typeface="Cambria"/>
                <a:cs typeface="Cambria"/>
                <a:sym typeface="Cambria"/>
              </a:rPr>
              <a:t> </a:t>
            </a:r>
            <a:endParaRPr sz="3600" i="1">
              <a:solidFill>
                <a:schemeClr val="accent2"/>
              </a:solidFill>
            </a:endParaRPr>
          </a:p>
        </p:txBody>
      </p:sp>
      <p:pic>
        <p:nvPicPr>
          <p:cNvPr id="159" name="Google Shape;159;p26"/>
          <p:cNvPicPr preferRelativeResize="0"/>
          <p:nvPr/>
        </p:nvPicPr>
        <p:blipFill>
          <a:blip r:embed="rId3">
            <a:alphaModFix/>
          </a:blip>
          <a:stretch>
            <a:fillRect/>
          </a:stretch>
        </p:blipFill>
        <p:spPr>
          <a:xfrm>
            <a:off x="6289475" y="2071350"/>
            <a:ext cx="2854525" cy="3088550"/>
          </a:xfrm>
          <a:prstGeom prst="rect">
            <a:avLst/>
          </a:prstGeom>
          <a:noFill/>
          <a:ln>
            <a:noFill/>
          </a:ln>
        </p:spPr>
      </p:pic>
      <p:sp>
        <p:nvSpPr>
          <p:cNvPr id="160" name="Google Shape;160;p26"/>
          <p:cNvSpPr txBox="1"/>
          <p:nvPr/>
        </p:nvSpPr>
        <p:spPr>
          <a:xfrm>
            <a:off x="677275" y="860350"/>
            <a:ext cx="407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2"/>
                </a:solidFill>
                <a:latin typeface="Cambria"/>
                <a:ea typeface="Cambria"/>
                <a:cs typeface="Cambria"/>
                <a:sym typeface="Cambria"/>
              </a:rPr>
              <a:t>Nagle House Students to read:</a:t>
            </a:r>
            <a:endParaRPr b="1">
              <a:solidFill>
                <a:schemeClr val="accent2"/>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64"/>
        <p:cNvGrpSpPr/>
        <p:nvPr/>
      </p:nvGrpSpPr>
      <p:grpSpPr>
        <a:xfrm>
          <a:off x="0" y="0"/>
          <a:ext cx="0" cy="0"/>
          <a:chOff x="0" y="0"/>
          <a:chExt cx="0" cy="0"/>
        </a:xfrm>
      </p:grpSpPr>
      <p:sp>
        <p:nvSpPr>
          <p:cNvPr id="165" name="Google Shape;165;p27"/>
          <p:cNvSpPr txBox="1">
            <a:spLocks noGrp="1"/>
          </p:cNvSpPr>
          <p:nvPr>
            <p:ph type="ctrTitle"/>
          </p:nvPr>
        </p:nvSpPr>
        <p:spPr>
          <a:xfrm>
            <a:off x="390525" y="235300"/>
            <a:ext cx="8222100" cy="7293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1600"/>
              </a:spcAft>
              <a:buNone/>
            </a:pPr>
            <a:r>
              <a:rPr lang="en" sz="1800" b="1">
                <a:latin typeface="Cambria"/>
                <a:ea typeface="Cambria"/>
                <a:cs typeface="Cambria"/>
                <a:sym typeface="Cambria"/>
              </a:rPr>
              <a:t>Orleans House Students to read: </a:t>
            </a:r>
            <a:endParaRPr sz="5133" b="1">
              <a:latin typeface="Cambria"/>
              <a:ea typeface="Cambria"/>
              <a:cs typeface="Cambria"/>
              <a:sym typeface="Cambria"/>
            </a:endParaRPr>
          </a:p>
        </p:txBody>
      </p:sp>
      <p:sp>
        <p:nvSpPr>
          <p:cNvPr id="166" name="Google Shape;166;p27"/>
          <p:cNvSpPr txBox="1">
            <a:spLocks noGrp="1"/>
          </p:cNvSpPr>
          <p:nvPr>
            <p:ph type="subTitle" idx="1"/>
          </p:nvPr>
        </p:nvSpPr>
        <p:spPr>
          <a:xfrm>
            <a:off x="390525" y="1355175"/>
            <a:ext cx="6068400" cy="2734500"/>
          </a:xfrm>
          <a:prstGeom prst="rect">
            <a:avLst/>
          </a:prstGeom>
        </p:spPr>
        <p:txBody>
          <a:bodyPr spcFirstLastPara="1" wrap="square" lIns="91425" tIns="91425" rIns="91425" bIns="91425" anchor="t" anchorCtr="0">
            <a:noAutofit/>
          </a:bodyPr>
          <a:lstStyle/>
          <a:p>
            <a:pPr marL="0" lvl="0" indent="0" algn="l" rtl="0">
              <a:lnSpc>
                <a:spcPct val="150000"/>
              </a:lnSpc>
              <a:spcBef>
                <a:spcPts val="500"/>
              </a:spcBef>
              <a:spcAft>
                <a:spcPts val="500"/>
              </a:spcAft>
              <a:buNone/>
            </a:pPr>
            <a:r>
              <a:rPr lang="en" sz="3000" b="1" i="1">
                <a:latin typeface="Cambria"/>
                <a:ea typeface="Cambria"/>
                <a:cs typeface="Cambria"/>
                <a:sym typeface="Cambria"/>
              </a:rPr>
              <a:t>And God called the young women as Presentation Sisters to establish Domremy College in the Five Dock area, in the early 20th Century,</a:t>
            </a:r>
            <a:endParaRPr sz="3000" b="1" i="1"/>
          </a:p>
        </p:txBody>
      </p:sp>
      <p:pic>
        <p:nvPicPr>
          <p:cNvPr id="167" name="Google Shape;167;p27"/>
          <p:cNvPicPr preferRelativeResize="0"/>
          <p:nvPr/>
        </p:nvPicPr>
        <p:blipFill>
          <a:blip r:embed="rId3">
            <a:alphaModFix/>
          </a:blip>
          <a:stretch>
            <a:fillRect/>
          </a:stretch>
        </p:blipFill>
        <p:spPr>
          <a:xfrm>
            <a:off x="6598450" y="1993450"/>
            <a:ext cx="2545550" cy="3150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71"/>
        <p:cNvGrpSpPr/>
        <p:nvPr/>
      </p:nvGrpSpPr>
      <p:grpSpPr>
        <a:xfrm>
          <a:off x="0" y="0"/>
          <a:ext cx="0" cy="0"/>
          <a:chOff x="0" y="0"/>
          <a:chExt cx="0" cy="0"/>
        </a:xfrm>
      </p:grpSpPr>
      <p:sp>
        <p:nvSpPr>
          <p:cNvPr id="172" name="Google Shape;172;p28"/>
          <p:cNvSpPr txBox="1">
            <a:spLocks noGrp="1"/>
          </p:cNvSpPr>
          <p:nvPr>
            <p:ph type="ctrTitle"/>
          </p:nvPr>
        </p:nvSpPr>
        <p:spPr>
          <a:xfrm>
            <a:off x="390525" y="1287650"/>
            <a:ext cx="5365200" cy="3464700"/>
          </a:xfrm>
          <a:prstGeom prst="rect">
            <a:avLst/>
          </a:prstGeom>
        </p:spPr>
        <p:txBody>
          <a:bodyPr spcFirstLastPara="1" wrap="square" lIns="91425" tIns="91425" rIns="91425" bIns="91425" anchor="b" anchorCtr="0">
            <a:noAutofit/>
          </a:bodyPr>
          <a:lstStyle/>
          <a:p>
            <a:pPr marL="0" lvl="0" indent="0" algn="l" rtl="0">
              <a:lnSpc>
                <a:spcPct val="150000"/>
              </a:lnSpc>
              <a:spcBef>
                <a:spcPts val="500"/>
              </a:spcBef>
              <a:spcAft>
                <a:spcPts val="0"/>
              </a:spcAft>
              <a:buNone/>
            </a:pPr>
            <a:endParaRPr sz="3000">
              <a:solidFill>
                <a:srgbClr val="000000"/>
              </a:solidFill>
              <a:latin typeface="Cambria"/>
              <a:ea typeface="Cambria"/>
              <a:cs typeface="Cambria"/>
              <a:sym typeface="Cambria"/>
            </a:endParaRPr>
          </a:p>
          <a:p>
            <a:pPr marL="0" lvl="0" indent="0" algn="l" rtl="0">
              <a:lnSpc>
                <a:spcPct val="150000"/>
              </a:lnSpc>
              <a:spcBef>
                <a:spcPts val="500"/>
              </a:spcBef>
              <a:spcAft>
                <a:spcPts val="0"/>
              </a:spcAft>
              <a:buNone/>
            </a:pPr>
            <a:endParaRPr sz="3000">
              <a:solidFill>
                <a:srgbClr val="000000"/>
              </a:solidFill>
              <a:latin typeface="Cambria"/>
              <a:ea typeface="Cambria"/>
              <a:cs typeface="Cambria"/>
              <a:sym typeface="Cambria"/>
            </a:endParaRPr>
          </a:p>
          <a:p>
            <a:pPr marL="0" lvl="0" indent="0" algn="l" rtl="0">
              <a:lnSpc>
                <a:spcPct val="150000"/>
              </a:lnSpc>
              <a:spcBef>
                <a:spcPts val="500"/>
              </a:spcBef>
              <a:spcAft>
                <a:spcPts val="500"/>
              </a:spcAft>
              <a:buNone/>
            </a:pPr>
            <a:r>
              <a:rPr lang="en" sz="3000" i="1">
                <a:solidFill>
                  <a:srgbClr val="000000"/>
                </a:solidFill>
                <a:latin typeface="Cambria"/>
                <a:ea typeface="Cambria"/>
                <a:cs typeface="Cambria"/>
                <a:sym typeface="Cambria"/>
              </a:rPr>
              <a:t>We are called today to celebrate the Feast of the Presentation of the Blessed Virgin Mary in the Temple, gathered together as a community joined in spirit. </a:t>
            </a:r>
            <a:endParaRPr sz="3000" i="1"/>
          </a:p>
        </p:txBody>
      </p:sp>
      <p:sp>
        <p:nvSpPr>
          <p:cNvPr id="173" name="Google Shape;173;p28"/>
          <p:cNvSpPr txBox="1">
            <a:spLocks noGrp="1"/>
          </p:cNvSpPr>
          <p:nvPr>
            <p:ph type="subTitle" idx="1"/>
          </p:nvPr>
        </p:nvSpPr>
        <p:spPr>
          <a:xfrm>
            <a:off x="390525" y="312150"/>
            <a:ext cx="8222100" cy="52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Martina House Students to read:</a:t>
            </a:r>
            <a:endParaRPr>
              <a:solidFill>
                <a:srgbClr val="000000"/>
              </a:solidFill>
              <a:latin typeface="Cambria"/>
              <a:ea typeface="Cambria"/>
              <a:cs typeface="Cambria"/>
              <a:sym typeface="Cambria"/>
            </a:endParaRPr>
          </a:p>
        </p:txBody>
      </p:sp>
      <p:pic>
        <p:nvPicPr>
          <p:cNvPr id="174" name="Google Shape;174;p28"/>
          <p:cNvPicPr preferRelativeResize="0"/>
          <p:nvPr/>
        </p:nvPicPr>
        <p:blipFill>
          <a:blip r:embed="rId3">
            <a:alphaModFix/>
          </a:blip>
          <a:stretch>
            <a:fillRect/>
          </a:stretch>
        </p:blipFill>
        <p:spPr>
          <a:xfrm>
            <a:off x="6039363" y="1986538"/>
            <a:ext cx="3104625" cy="3156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p:nvPr/>
        </p:nvSpPr>
        <p:spPr>
          <a:xfrm>
            <a:off x="117350" y="53000"/>
            <a:ext cx="9026400" cy="4761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500"/>
              </a:spcBef>
              <a:spcAft>
                <a:spcPts val="0"/>
              </a:spcAft>
              <a:buNone/>
            </a:pPr>
            <a:r>
              <a:rPr lang="en" sz="1800" b="1">
                <a:solidFill>
                  <a:schemeClr val="lt1"/>
                </a:solidFill>
                <a:latin typeface="Cambria"/>
                <a:ea typeface="Cambria"/>
                <a:cs typeface="Cambria"/>
                <a:sym typeface="Cambria"/>
              </a:rPr>
              <a:t>Silence….Deep Listening….Heartfelt Response…Awareness…..</a:t>
            </a:r>
            <a:endParaRPr sz="1800" b="1">
              <a:solidFill>
                <a:schemeClr val="lt1"/>
              </a:solidFill>
              <a:latin typeface="Cambria"/>
              <a:ea typeface="Cambria"/>
              <a:cs typeface="Cambria"/>
              <a:sym typeface="Cambria"/>
            </a:endParaRPr>
          </a:p>
          <a:p>
            <a:pPr marL="0" lvl="0" indent="0" algn="l" rtl="0">
              <a:lnSpc>
                <a:spcPct val="150000"/>
              </a:lnSpc>
              <a:spcBef>
                <a:spcPts val="500"/>
              </a:spcBef>
              <a:spcAft>
                <a:spcPts val="0"/>
              </a:spcAft>
              <a:buNone/>
            </a:pPr>
            <a:r>
              <a:rPr lang="en" sz="1800" b="1">
                <a:solidFill>
                  <a:schemeClr val="lt1"/>
                </a:solidFill>
                <a:latin typeface="Cambria"/>
                <a:ea typeface="Cambria"/>
                <a:cs typeface="Cambria"/>
                <a:sym typeface="Cambria"/>
              </a:rPr>
              <a:t>Hospitality and Welcome….Courage…Trust…..Communion….</a:t>
            </a:r>
            <a:endParaRPr sz="2800">
              <a:solidFill>
                <a:schemeClr val="lt1"/>
              </a:solidFill>
              <a:latin typeface="Cambria"/>
              <a:ea typeface="Cambria"/>
              <a:cs typeface="Cambria"/>
              <a:sym typeface="Cambria"/>
            </a:endParaRPr>
          </a:p>
          <a:p>
            <a:pPr marL="0" lvl="0" indent="0" algn="l" rtl="0">
              <a:lnSpc>
                <a:spcPct val="100000"/>
              </a:lnSpc>
              <a:spcBef>
                <a:spcPts val="500"/>
              </a:spcBef>
              <a:spcAft>
                <a:spcPts val="0"/>
              </a:spcAft>
              <a:buNone/>
            </a:pPr>
            <a:r>
              <a:rPr lang="en" sz="2800" b="1" i="1">
                <a:solidFill>
                  <a:schemeClr val="lt1"/>
                </a:solidFill>
                <a:latin typeface="Cambria"/>
                <a:ea typeface="Cambria"/>
                <a:cs typeface="Cambria"/>
                <a:sym typeface="Cambria"/>
              </a:rPr>
              <a:t>Journeying together as Presentation People…..</a:t>
            </a:r>
            <a:endParaRPr sz="2800" b="1" i="1">
              <a:solidFill>
                <a:schemeClr val="lt1"/>
              </a:solidFill>
              <a:latin typeface="Cambria"/>
              <a:ea typeface="Cambria"/>
              <a:cs typeface="Cambria"/>
              <a:sym typeface="Cambria"/>
            </a:endParaRPr>
          </a:p>
          <a:p>
            <a:pPr marL="0" lvl="0" indent="0" algn="l" rtl="0">
              <a:lnSpc>
                <a:spcPct val="100000"/>
              </a:lnSpc>
              <a:spcBef>
                <a:spcPts val="500"/>
              </a:spcBef>
              <a:spcAft>
                <a:spcPts val="0"/>
              </a:spcAft>
              <a:buNone/>
            </a:pPr>
            <a:endParaRPr sz="2800" b="1" i="1">
              <a:solidFill>
                <a:schemeClr val="lt1"/>
              </a:solidFill>
              <a:latin typeface="Cambria"/>
              <a:ea typeface="Cambria"/>
              <a:cs typeface="Cambria"/>
              <a:sym typeface="Cambria"/>
            </a:endParaRPr>
          </a:p>
          <a:p>
            <a:pPr marL="0" lvl="0" indent="0" algn="l" rtl="0">
              <a:lnSpc>
                <a:spcPct val="100000"/>
              </a:lnSpc>
              <a:spcBef>
                <a:spcPts val="500"/>
              </a:spcBef>
              <a:spcAft>
                <a:spcPts val="0"/>
              </a:spcAft>
              <a:buNone/>
            </a:pPr>
            <a:r>
              <a:rPr lang="en" sz="2800" b="1" i="1">
                <a:solidFill>
                  <a:schemeClr val="lt1"/>
                </a:solidFill>
                <a:latin typeface="Cambria"/>
                <a:ea typeface="Cambria"/>
                <a:cs typeface="Cambria"/>
                <a:sym typeface="Cambria"/>
              </a:rPr>
              <a:t>May God’s blessing be among us as we </a:t>
            </a:r>
            <a:endParaRPr sz="2800" b="1" i="1">
              <a:solidFill>
                <a:schemeClr val="lt1"/>
              </a:solidFill>
              <a:latin typeface="Cambria"/>
              <a:ea typeface="Cambria"/>
              <a:cs typeface="Cambria"/>
              <a:sym typeface="Cambria"/>
            </a:endParaRPr>
          </a:p>
          <a:p>
            <a:pPr marL="0" lvl="0" indent="0" algn="l" rtl="0">
              <a:lnSpc>
                <a:spcPct val="100000"/>
              </a:lnSpc>
              <a:spcBef>
                <a:spcPts val="500"/>
              </a:spcBef>
              <a:spcAft>
                <a:spcPts val="0"/>
              </a:spcAft>
              <a:buNone/>
            </a:pPr>
            <a:r>
              <a:rPr lang="en" sz="2800" b="1" i="1">
                <a:solidFill>
                  <a:schemeClr val="lt1"/>
                </a:solidFill>
                <a:latin typeface="Cambria"/>
                <a:ea typeface="Cambria"/>
                <a:cs typeface="Cambria"/>
                <a:sym typeface="Cambria"/>
              </a:rPr>
              <a:t>respond to these calls.</a:t>
            </a:r>
            <a:endParaRPr sz="2800" b="1" i="1">
              <a:solidFill>
                <a:schemeClr val="lt1"/>
              </a:solidFill>
              <a:latin typeface="Cambria"/>
              <a:ea typeface="Cambria"/>
              <a:cs typeface="Cambria"/>
              <a:sym typeface="Cambria"/>
            </a:endParaRPr>
          </a:p>
          <a:p>
            <a:pPr marL="0" lvl="0" indent="0" algn="l" rtl="0">
              <a:lnSpc>
                <a:spcPct val="100000"/>
              </a:lnSpc>
              <a:spcBef>
                <a:spcPts val="500"/>
              </a:spcBef>
              <a:spcAft>
                <a:spcPts val="0"/>
              </a:spcAft>
              <a:buNone/>
            </a:pPr>
            <a:endParaRPr sz="2800" b="1" i="1">
              <a:solidFill>
                <a:schemeClr val="lt1"/>
              </a:solidFill>
              <a:latin typeface="Cambria"/>
              <a:ea typeface="Cambria"/>
              <a:cs typeface="Cambria"/>
              <a:sym typeface="Cambria"/>
            </a:endParaRPr>
          </a:p>
          <a:p>
            <a:pPr marL="0" lvl="0" indent="0" algn="l" rtl="0">
              <a:lnSpc>
                <a:spcPct val="150000"/>
              </a:lnSpc>
              <a:spcBef>
                <a:spcPts val="500"/>
              </a:spcBef>
              <a:spcAft>
                <a:spcPts val="0"/>
              </a:spcAft>
              <a:buNone/>
            </a:pPr>
            <a:r>
              <a:rPr lang="en" sz="2800" b="1">
                <a:solidFill>
                  <a:schemeClr val="lt1"/>
                </a:solidFill>
                <a:latin typeface="Cambria"/>
                <a:ea typeface="Cambria"/>
                <a:cs typeface="Cambria"/>
                <a:sym typeface="Cambria"/>
              </a:rPr>
              <a:t>Mary of the Presentation,</a:t>
            </a:r>
            <a:r>
              <a:rPr lang="en" sz="2800">
                <a:solidFill>
                  <a:schemeClr val="lt1"/>
                </a:solidFill>
                <a:latin typeface="Cambria"/>
                <a:ea typeface="Cambria"/>
                <a:cs typeface="Cambria"/>
                <a:sym typeface="Cambria"/>
              </a:rPr>
              <a:t>     ALL:Pray for us.</a:t>
            </a:r>
            <a:endParaRPr sz="2800">
              <a:solidFill>
                <a:schemeClr val="lt1"/>
              </a:solidFill>
              <a:latin typeface="Cambria"/>
              <a:ea typeface="Cambria"/>
              <a:cs typeface="Cambria"/>
              <a:sym typeface="Cambria"/>
            </a:endParaRPr>
          </a:p>
          <a:p>
            <a:pPr marL="0" lvl="0" indent="0" algn="l" rtl="0">
              <a:lnSpc>
                <a:spcPct val="150000"/>
              </a:lnSpc>
              <a:spcBef>
                <a:spcPts val="500"/>
              </a:spcBef>
              <a:spcAft>
                <a:spcPts val="500"/>
              </a:spcAft>
              <a:buNone/>
            </a:pPr>
            <a:r>
              <a:rPr lang="en" sz="2800" b="1">
                <a:solidFill>
                  <a:schemeClr val="lt1"/>
                </a:solidFill>
                <a:latin typeface="Cambria"/>
                <a:ea typeface="Cambria"/>
                <a:cs typeface="Cambria"/>
                <a:sym typeface="Cambria"/>
              </a:rPr>
              <a:t>Venerable Nano Nagle,    </a:t>
            </a:r>
            <a:r>
              <a:rPr lang="en" sz="2800">
                <a:solidFill>
                  <a:schemeClr val="lt1"/>
                </a:solidFill>
                <a:latin typeface="Cambria"/>
                <a:ea typeface="Cambria"/>
                <a:cs typeface="Cambria"/>
                <a:sym typeface="Cambria"/>
              </a:rPr>
              <a:t>ALL: Pray for us</a:t>
            </a:r>
            <a:endParaRPr sz="3000">
              <a:solidFill>
                <a:schemeClr val="lt1"/>
              </a:solidFill>
              <a:latin typeface="Roboto"/>
              <a:ea typeface="Roboto"/>
              <a:cs typeface="Roboto"/>
              <a:sym typeface="Roboto"/>
            </a:endParaRPr>
          </a:p>
        </p:txBody>
      </p:sp>
      <p:pic>
        <p:nvPicPr>
          <p:cNvPr id="180" name="Google Shape;180;p29"/>
          <p:cNvPicPr preferRelativeResize="0"/>
          <p:nvPr/>
        </p:nvPicPr>
        <p:blipFill>
          <a:blip r:embed="rId3">
            <a:alphaModFix/>
          </a:blip>
          <a:stretch>
            <a:fillRect/>
          </a:stretch>
        </p:blipFill>
        <p:spPr>
          <a:xfrm>
            <a:off x="6833625" y="4145300"/>
            <a:ext cx="2310124" cy="998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84"/>
        <p:cNvGrpSpPr/>
        <p:nvPr/>
      </p:nvGrpSpPr>
      <p:grpSpPr>
        <a:xfrm>
          <a:off x="0" y="0"/>
          <a:ext cx="0" cy="0"/>
          <a:chOff x="0" y="0"/>
          <a:chExt cx="0" cy="0"/>
        </a:xfrm>
      </p:grpSpPr>
      <p:sp>
        <p:nvSpPr>
          <p:cNvPr id="185" name="Google Shape;185;p30"/>
          <p:cNvSpPr txBox="1">
            <a:spLocks noGrp="1"/>
          </p:cNvSpPr>
          <p:nvPr>
            <p:ph type="ctrTitle"/>
          </p:nvPr>
        </p:nvSpPr>
        <p:spPr>
          <a:xfrm>
            <a:off x="390525" y="1819275"/>
            <a:ext cx="4821600" cy="933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b="1">
                <a:solidFill>
                  <a:srgbClr val="000000"/>
                </a:solidFill>
                <a:latin typeface="Cambria"/>
                <a:ea typeface="Cambria"/>
                <a:cs typeface="Cambria"/>
                <a:sym typeface="Cambria"/>
              </a:rPr>
              <a:t>Gender-based </a:t>
            </a:r>
            <a:endParaRPr b="1">
              <a:solidFill>
                <a:srgbClr val="000000"/>
              </a:solidFill>
              <a:latin typeface="Cambria"/>
              <a:ea typeface="Cambria"/>
              <a:cs typeface="Cambria"/>
              <a:sym typeface="Cambria"/>
            </a:endParaRPr>
          </a:p>
          <a:p>
            <a:pPr marL="0" lvl="0" indent="0" algn="l" rtl="0">
              <a:spcBef>
                <a:spcPts val="0"/>
              </a:spcBef>
              <a:spcAft>
                <a:spcPts val="0"/>
              </a:spcAft>
              <a:buNone/>
            </a:pPr>
            <a:r>
              <a:rPr lang="en" b="1">
                <a:solidFill>
                  <a:srgbClr val="000000"/>
                </a:solidFill>
                <a:latin typeface="Cambria"/>
                <a:ea typeface="Cambria"/>
                <a:cs typeface="Cambria"/>
                <a:sym typeface="Cambria"/>
              </a:rPr>
              <a:t>violence in </a:t>
            </a:r>
            <a:endParaRPr b="1">
              <a:solidFill>
                <a:srgbClr val="000000"/>
              </a:solidFill>
              <a:latin typeface="Cambria"/>
              <a:ea typeface="Cambria"/>
              <a:cs typeface="Cambria"/>
              <a:sym typeface="Cambria"/>
            </a:endParaRPr>
          </a:p>
          <a:p>
            <a:pPr marL="0" lvl="0" indent="0" algn="l" rtl="0">
              <a:spcBef>
                <a:spcPts val="0"/>
              </a:spcBef>
              <a:spcAft>
                <a:spcPts val="0"/>
              </a:spcAft>
              <a:buNone/>
            </a:pPr>
            <a:r>
              <a:rPr lang="en" b="1">
                <a:solidFill>
                  <a:srgbClr val="000000"/>
                </a:solidFill>
                <a:latin typeface="Cambria"/>
                <a:ea typeface="Cambria"/>
                <a:cs typeface="Cambria"/>
                <a:sym typeface="Cambria"/>
              </a:rPr>
              <a:t>Papua New Guinea</a:t>
            </a:r>
            <a:endParaRPr b="1">
              <a:solidFill>
                <a:srgbClr val="000000"/>
              </a:solidFill>
              <a:latin typeface="Cambria"/>
              <a:ea typeface="Cambria"/>
              <a:cs typeface="Cambria"/>
              <a:sym typeface="Cambria"/>
            </a:endParaRPr>
          </a:p>
        </p:txBody>
      </p:sp>
      <p:sp>
        <p:nvSpPr>
          <p:cNvPr id="186" name="Google Shape;186;p30"/>
          <p:cNvSpPr txBox="1">
            <a:spLocks noGrp="1"/>
          </p:cNvSpPr>
          <p:nvPr>
            <p:ph type="subTitle" idx="1"/>
          </p:nvPr>
        </p:nvSpPr>
        <p:spPr>
          <a:xfrm>
            <a:off x="390525" y="2789125"/>
            <a:ext cx="5667300" cy="21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latin typeface="Cambria"/>
                <a:ea typeface="Cambria"/>
                <a:cs typeface="Cambria"/>
                <a:sym typeface="Cambria"/>
              </a:rPr>
              <a:t>Her name is Raylinda. She is 23 years old, and she is from Papua New Guinea.</a:t>
            </a:r>
            <a:endParaRPr sz="3500" b="1">
              <a:latin typeface="Cambria"/>
              <a:ea typeface="Cambria"/>
              <a:cs typeface="Cambria"/>
              <a:sym typeface="Cambria"/>
            </a:endParaRPr>
          </a:p>
        </p:txBody>
      </p:sp>
      <p:pic>
        <p:nvPicPr>
          <p:cNvPr id="187" name="Google Shape;187;p30"/>
          <p:cNvPicPr preferRelativeResize="0"/>
          <p:nvPr/>
        </p:nvPicPr>
        <p:blipFill>
          <a:blip r:embed="rId3">
            <a:alphaModFix/>
          </a:blip>
          <a:stretch>
            <a:fillRect/>
          </a:stretch>
        </p:blipFill>
        <p:spPr>
          <a:xfrm>
            <a:off x="6206208" y="0"/>
            <a:ext cx="2937785"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91"/>
        <p:cNvGrpSpPr/>
        <p:nvPr/>
      </p:nvGrpSpPr>
      <p:grpSpPr>
        <a:xfrm>
          <a:off x="0" y="0"/>
          <a:ext cx="0" cy="0"/>
          <a:chOff x="0" y="0"/>
          <a:chExt cx="0" cy="0"/>
        </a:xfrm>
      </p:grpSpPr>
      <p:sp>
        <p:nvSpPr>
          <p:cNvPr id="192" name="Google Shape;192;p31"/>
          <p:cNvSpPr txBox="1">
            <a:spLocks noGrp="1"/>
          </p:cNvSpPr>
          <p:nvPr>
            <p:ph type="ctrTitle"/>
          </p:nvPr>
        </p:nvSpPr>
        <p:spPr>
          <a:xfrm>
            <a:off x="182875" y="1112525"/>
            <a:ext cx="5897700" cy="3726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sz="1633">
              <a:latin typeface="Cambria"/>
              <a:ea typeface="Cambria"/>
              <a:cs typeface="Cambria"/>
              <a:sym typeface="Cambria"/>
            </a:endParaRPr>
          </a:p>
          <a:p>
            <a:pPr marL="0" lvl="0" indent="0" algn="l" rtl="0">
              <a:spcBef>
                <a:spcPts val="0"/>
              </a:spcBef>
              <a:spcAft>
                <a:spcPts val="0"/>
              </a:spcAft>
              <a:buNone/>
            </a:pPr>
            <a:endParaRPr sz="2055" b="1">
              <a:solidFill>
                <a:srgbClr val="000000"/>
              </a:solidFill>
              <a:latin typeface="Cambria"/>
              <a:ea typeface="Cambria"/>
              <a:cs typeface="Cambria"/>
              <a:sym typeface="Cambria"/>
            </a:endParaRPr>
          </a:p>
          <a:p>
            <a:pPr marL="0" lvl="0" indent="0" algn="l" rtl="0">
              <a:spcBef>
                <a:spcPts val="0"/>
              </a:spcBef>
              <a:spcAft>
                <a:spcPts val="0"/>
              </a:spcAft>
              <a:buNone/>
            </a:pPr>
            <a:endParaRPr sz="2055" b="1">
              <a:solidFill>
                <a:srgbClr val="000000"/>
              </a:solidFill>
              <a:latin typeface="Cambria"/>
              <a:ea typeface="Cambria"/>
              <a:cs typeface="Cambria"/>
              <a:sym typeface="Cambria"/>
            </a:endParaRPr>
          </a:p>
          <a:p>
            <a:pPr marL="0" lvl="0" indent="0" algn="l" rtl="0">
              <a:spcBef>
                <a:spcPts val="0"/>
              </a:spcBef>
              <a:spcAft>
                <a:spcPts val="0"/>
              </a:spcAft>
              <a:buNone/>
            </a:pPr>
            <a:endParaRPr sz="2055" b="1">
              <a:solidFill>
                <a:srgbClr val="000000"/>
              </a:solidFill>
              <a:latin typeface="Cambria"/>
              <a:ea typeface="Cambria"/>
              <a:cs typeface="Cambria"/>
              <a:sym typeface="Cambria"/>
            </a:endParaRPr>
          </a:p>
          <a:p>
            <a:pPr marL="0" lvl="0" indent="0" algn="l" rtl="0">
              <a:spcBef>
                <a:spcPts val="0"/>
              </a:spcBef>
              <a:spcAft>
                <a:spcPts val="0"/>
              </a:spcAft>
              <a:buNone/>
            </a:pPr>
            <a:r>
              <a:rPr lang="en" sz="2055" b="1">
                <a:solidFill>
                  <a:srgbClr val="000000"/>
                </a:solidFill>
                <a:latin typeface="Cambria"/>
                <a:ea typeface="Cambria"/>
                <a:cs typeface="Cambria"/>
                <a:sym typeface="Cambria"/>
              </a:rPr>
              <a:t>Presentation Society </a:t>
            </a:r>
            <a:r>
              <a:rPr lang="en" sz="2055">
                <a:latin typeface="Cambria"/>
                <a:ea typeface="Cambria"/>
                <a:cs typeface="Cambria"/>
                <a:sym typeface="Cambria"/>
              </a:rPr>
              <a:t>is seeking </a:t>
            </a:r>
            <a:r>
              <a:rPr lang="en" sz="2055" b="1">
                <a:solidFill>
                  <a:srgbClr val="000000"/>
                </a:solidFill>
                <a:latin typeface="Cambria"/>
                <a:ea typeface="Cambria"/>
                <a:cs typeface="Cambria"/>
                <a:sym typeface="Cambria"/>
              </a:rPr>
              <a:t>your </a:t>
            </a:r>
            <a:r>
              <a:rPr lang="en" sz="2055">
                <a:latin typeface="Cambria"/>
                <a:ea typeface="Cambria"/>
                <a:cs typeface="Cambria"/>
                <a:sym typeface="Cambria"/>
              </a:rPr>
              <a:t>assistance to fund the cost of two airfares for Raylinda and her child to return to her parents to live in</a:t>
            </a:r>
            <a:r>
              <a:rPr lang="en" sz="2055" b="1">
                <a:solidFill>
                  <a:srgbClr val="000000"/>
                </a:solidFill>
                <a:latin typeface="Cambria"/>
                <a:ea typeface="Cambria"/>
                <a:cs typeface="Cambria"/>
                <a:sym typeface="Cambria"/>
              </a:rPr>
              <a:t> safety </a:t>
            </a:r>
            <a:r>
              <a:rPr lang="en" sz="2055">
                <a:latin typeface="Cambria"/>
                <a:ea typeface="Cambria"/>
                <a:cs typeface="Cambria"/>
                <a:sym typeface="Cambria"/>
              </a:rPr>
              <a:t>away from the child’s father who is a violent and an abusive alcoholic.</a:t>
            </a:r>
            <a:endParaRPr sz="2055">
              <a:latin typeface="Cambria"/>
              <a:ea typeface="Cambria"/>
              <a:cs typeface="Cambria"/>
              <a:sym typeface="Cambria"/>
            </a:endParaRPr>
          </a:p>
          <a:p>
            <a:pPr marL="0" lvl="0" indent="0" algn="l" rtl="0">
              <a:spcBef>
                <a:spcPts val="0"/>
              </a:spcBef>
              <a:spcAft>
                <a:spcPts val="0"/>
              </a:spcAft>
              <a:buNone/>
            </a:pPr>
            <a:r>
              <a:rPr lang="en" sz="2055">
                <a:latin typeface="Cambria"/>
                <a:ea typeface="Cambria"/>
                <a:cs typeface="Cambria"/>
                <a:sym typeface="Cambria"/>
              </a:rPr>
              <a:t> He threatens them constantly and has </a:t>
            </a:r>
            <a:r>
              <a:rPr lang="en" sz="2055" b="1">
                <a:solidFill>
                  <a:srgbClr val="000000"/>
                </a:solidFill>
                <a:latin typeface="Cambria"/>
                <a:ea typeface="Cambria"/>
                <a:cs typeface="Cambria"/>
                <a:sym typeface="Cambria"/>
              </a:rPr>
              <a:t>burnt all of their clothes </a:t>
            </a:r>
            <a:r>
              <a:rPr lang="en" sz="2055">
                <a:latin typeface="Cambria"/>
                <a:ea typeface="Cambria"/>
                <a:cs typeface="Cambria"/>
                <a:sym typeface="Cambria"/>
              </a:rPr>
              <a:t>in a drunken rage.  The Presentation  Sisters that Raylinda is currently </a:t>
            </a:r>
            <a:r>
              <a:rPr lang="en" sz="2055" b="1">
                <a:solidFill>
                  <a:srgbClr val="000000"/>
                </a:solidFill>
                <a:latin typeface="Cambria"/>
                <a:ea typeface="Cambria"/>
                <a:cs typeface="Cambria"/>
                <a:sym typeface="Cambria"/>
              </a:rPr>
              <a:t>living in hiding</a:t>
            </a:r>
            <a:r>
              <a:rPr lang="en" sz="2055">
                <a:latin typeface="Cambria"/>
                <a:ea typeface="Cambria"/>
                <a:cs typeface="Cambria"/>
                <a:sym typeface="Cambria"/>
              </a:rPr>
              <a:t> with need to provide clothing and food to Raylinda and her baby. </a:t>
            </a:r>
            <a:endParaRPr sz="2055">
              <a:latin typeface="Cambria"/>
              <a:ea typeface="Cambria"/>
              <a:cs typeface="Cambria"/>
              <a:sym typeface="Cambria"/>
            </a:endParaRPr>
          </a:p>
          <a:p>
            <a:pPr marL="0" lvl="0" indent="0" algn="l" rtl="0">
              <a:spcBef>
                <a:spcPts val="0"/>
              </a:spcBef>
              <a:spcAft>
                <a:spcPts val="0"/>
              </a:spcAft>
              <a:buNone/>
            </a:pPr>
            <a:r>
              <a:rPr lang="en" sz="2055">
                <a:latin typeface="Cambria"/>
                <a:ea typeface="Cambria"/>
                <a:cs typeface="Cambria"/>
                <a:sym typeface="Cambria"/>
              </a:rPr>
              <a:t>The plan is for her to travel secretly on a truck  to take her to the airport in</a:t>
            </a:r>
            <a:r>
              <a:rPr lang="en" sz="2055" b="1">
                <a:solidFill>
                  <a:srgbClr val="000000"/>
                </a:solidFill>
                <a:latin typeface="Cambria"/>
                <a:ea typeface="Cambria"/>
                <a:cs typeface="Cambria"/>
                <a:sym typeface="Cambria"/>
              </a:rPr>
              <a:t> safety. </a:t>
            </a:r>
            <a:endParaRPr sz="2055" b="1">
              <a:solidFill>
                <a:srgbClr val="000000"/>
              </a:solidFill>
              <a:latin typeface="Cambria"/>
              <a:ea typeface="Cambria"/>
              <a:cs typeface="Cambria"/>
              <a:sym typeface="Cambria"/>
            </a:endParaRPr>
          </a:p>
          <a:p>
            <a:pPr marL="0" lvl="0" indent="0" algn="l" rtl="0">
              <a:spcBef>
                <a:spcPts val="0"/>
              </a:spcBef>
              <a:spcAft>
                <a:spcPts val="0"/>
              </a:spcAft>
              <a:buNone/>
            </a:pPr>
            <a:r>
              <a:rPr lang="en" sz="2055" b="1">
                <a:latin typeface="Cambria"/>
                <a:ea typeface="Cambria"/>
                <a:cs typeface="Cambria"/>
                <a:sym typeface="Cambria"/>
              </a:rPr>
              <a:t>Raylinda and her child</a:t>
            </a:r>
            <a:r>
              <a:rPr lang="en" sz="2055">
                <a:latin typeface="Cambria"/>
                <a:ea typeface="Cambria"/>
                <a:cs typeface="Cambria"/>
                <a:sym typeface="Cambria"/>
              </a:rPr>
              <a:t> will need to fly from Wewak to Port Moresby and travel onward from there to Bougainville. </a:t>
            </a:r>
            <a:r>
              <a:rPr lang="en" sz="2055" i="1">
                <a:latin typeface="Cambria"/>
                <a:ea typeface="Cambria"/>
                <a:cs typeface="Cambria"/>
                <a:sym typeface="Cambria"/>
              </a:rPr>
              <a:t>Mrs Sullivan has come up with a plan!</a:t>
            </a:r>
            <a:endParaRPr sz="2055" i="1">
              <a:latin typeface="Cambria"/>
              <a:ea typeface="Cambria"/>
              <a:cs typeface="Cambria"/>
              <a:sym typeface="Cambria"/>
            </a:endParaRPr>
          </a:p>
          <a:p>
            <a:pPr marL="0" lvl="0" indent="0" algn="l" rtl="0">
              <a:spcBef>
                <a:spcPts val="0"/>
              </a:spcBef>
              <a:spcAft>
                <a:spcPts val="0"/>
              </a:spcAft>
              <a:buNone/>
            </a:pPr>
            <a:endParaRPr sz="1633" i="1">
              <a:latin typeface="Cambria"/>
              <a:ea typeface="Cambria"/>
              <a:cs typeface="Cambria"/>
              <a:sym typeface="Cambria"/>
            </a:endParaRPr>
          </a:p>
          <a:p>
            <a:pPr marL="0" lvl="0" indent="0" algn="l" rtl="0">
              <a:spcBef>
                <a:spcPts val="0"/>
              </a:spcBef>
              <a:spcAft>
                <a:spcPts val="0"/>
              </a:spcAft>
              <a:buNone/>
            </a:pPr>
            <a:endParaRPr/>
          </a:p>
        </p:txBody>
      </p:sp>
      <p:pic>
        <p:nvPicPr>
          <p:cNvPr id="193" name="Google Shape;193;p31"/>
          <p:cNvPicPr preferRelativeResize="0"/>
          <p:nvPr/>
        </p:nvPicPr>
        <p:blipFill>
          <a:blip r:embed="rId3">
            <a:alphaModFix/>
          </a:blip>
          <a:stretch>
            <a:fillRect/>
          </a:stretch>
        </p:blipFill>
        <p:spPr>
          <a:xfrm>
            <a:off x="5844875" y="2045200"/>
            <a:ext cx="3299125" cy="3098300"/>
          </a:xfrm>
          <a:prstGeom prst="rect">
            <a:avLst/>
          </a:prstGeom>
          <a:noFill/>
          <a:ln>
            <a:noFill/>
          </a:ln>
        </p:spPr>
      </p:pic>
      <p:sp>
        <p:nvSpPr>
          <p:cNvPr id="194" name="Google Shape;194;p31"/>
          <p:cNvSpPr txBox="1"/>
          <p:nvPr/>
        </p:nvSpPr>
        <p:spPr>
          <a:xfrm>
            <a:off x="7848600" y="0"/>
            <a:ext cx="1295400" cy="199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33" b="1">
                <a:solidFill>
                  <a:schemeClr val="lt1"/>
                </a:solidFill>
                <a:latin typeface="Cambria"/>
                <a:ea typeface="Cambria"/>
                <a:cs typeface="Cambria"/>
                <a:sym typeface="Cambria"/>
              </a:rPr>
              <a:t>HOW CAN </a:t>
            </a:r>
            <a:r>
              <a:rPr lang="en" sz="2933" b="1">
                <a:latin typeface="Cambria"/>
                <a:ea typeface="Cambria"/>
                <a:cs typeface="Cambria"/>
                <a:sym typeface="Cambria"/>
              </a:rPr>
              <a:t>YOU</a:t>
            </a:r>
            <a:r>
              <a:rPr lang="en" sz="2933" b="1">
                <a:solidFill>
                  <a:schemeClr val="lt1"/>
                </a:solidFill>
                <a:latin typeface="Cambria"/>
                <a:ea typeface="Cambria"/>
                <a:cs typeface="Cambria"/>
                <a:sym typeface="Cambria"/>
              </a:rPr>
              <a:t> HELP?</a:t>
            </a:r>
            <a:endParaRPr sz="2700" b="1">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98"/>
        <p:cNvGrpSpPr/>
        <p:nvPr/>
      </p:nvGrpSpPr>
      <p:grpSpPr>
        <a:xfrm>
          <a:off x="0" y="0"/>
          <a:ext cx="0" cy="0"/>
          <a:chOff x="0" y="0"/>
          <a:chExt cx="0" cy="0"/>
        </a:xfrm>
      </p:grpSpPr>
      <p:sp>
        <p:nvSpPr>
          <p:cNvPr id="199" name="Google Shape;199;p32"/>
          <p:cNvSpPr txBox="1">
            <a:spLocks noGrp="1"/>
          </p:cNvSpPr>
          <p:nvPr>
            <p:ph type="ctrTitle"/>
          </p:nvPr>
        </p:nvSpPr>
        <p:spPr>
          <a:xfrm>
            <a:off x="390525" y="1819275"/>
            <a:ext cx="5256000" cy="93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latin typeface="Cambria"/>
                <a:ea typeface="Cambria"/>
                <a:cs typeface="Cambria"/>
                <a:sym typeface="Cambria"/>
              </a:rPr>
              <a:t>Friday MUFTI DAY</a:t>
            </a:r>
            <a:endParaRPr b="1">
              <a:latin typeface="Cambria"/>
              <a:ea typeface="Cambria"/>
              <a:cs typeface="Cambria"/>
              <a:sym typeface="Cambria"/>
            </a:endParaRPr>
          </a:p>
        </p:txBody>
      </p:sp>
      <p:sp>
        <p:nvSpPr>
          <p:cNvPr id="200" name="Google Shape;200;p32"/>
          <p:cNvSpPr txBox="1">
            <a:spLocks noGrp="1"/>
          </p:cNvSpPr>
          <p:nvPr>
            <p:ph type="subTitle" idx="1"/>
          </p:nvPr>
        </p:nvSpPr>
        <p:spPr>
          <a:xfrm>
            <a:off x="390525" y="2789125"/>
            <a:ext cx="4181400" cy="4329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018"/>
              <a:buNone/>
            </a:pPr>
            <a:r>
              <a:rPr lang="en" sz="3965" b="1">
                <a:latin typeface="Cambria"/>
                <a:ea typeface="Cambria"/>
                <a:cs typeface="Cambria"/>
                <a:sym typeface="Cambria"/>
              </a:rPr>
              <a:t>GOLD COIN DONATION IN HOMEROOM</a:t>
            </a:r>
            <a:endParaRPr sz="3965" b="1">
              <a:latin typeface="Cambria"/>
              <a:ea typeface="Cambria"/>
              <a:cs typeface="Cambria"/>
              <a:sym typeface="Cambria"/>
            </a:endParaRPr>
          </a:p>
        </p:txBody>
      </p:sp>
      <p:pic>
        <p:nvPicPr>
          <p:cNvPr id="201" name="Google Shape;201;p32"/>
          <p:cNvPicPr preferRelativeResize="0"/>
          <p:nvPr/>
        </p:nvPicPr>
        <p:blipFill>
          <a:blip r:embed="rId3">
            <a:alphaModFix/>
          </a:blip>
          <a:stretch>
            <a:fillRect/>
          </a:stretch>
        </p:blipFill>
        <p:spPr>
          <a:xfrm>
            <a:off x="6035050" y="2034550"/>
            <a:ext cx="3108950" cy="310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4" name="Google Shape;84;p15"/>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p:txBody>
      </p:sp>
      <p:pic>
        <p:nvPicPr>
          <p:cNvPr id="85" name="Google Shape;85;p15"/>
          <p:cNvPicPr preferRelativeResize="0"/>
          <p:nvPr/>
        </p:nvPicPr>
        <p:blipFill>
          <a:blip r:embed="rId3">
            <a:alphaModFix/>
          </a:blip>
          <a:stretch>
            <a:fillRect/>
          </a:stretch>
        </p:blipFill>
        <p:spPr>
          <a:xfrm>
            <a:off x="0" y="-125087"/>
            <a:ext cx="9301698" cy="5393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ctrTitle"/>
          </p:nvPr>
        </p:nvSpPr>
        <p:spPr>
          <a:xfrm>
            <a:off x="390525" y="0"/>
            <a:ext cx="5963700" cy="101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latin typeface="Cambria"/>
                <a:ea typeface="Cambria"/>
                <a:cs typeface="Cambria"/>
                <a:sym typeface="Cambria"/>
              </a:rPr>
              <a:t>MUFTI DAY RULES</a:t>
            </a:r>
            <a:endParaRPr b="1">
              <a:latin typeface="Cambria"/>
              <a:ea typeface="Cambria"/>
              <a:cs typeface="Cambria"/>
              <a:sym typeface="Cambria"/>
            </a:endParaRPr>
          </a:p>
        </p:txBody>
      </p:sp>
      <p:pic>
        <p:nvPicPr>
          <p:cNvPr id="207" name="Google Shape;207;p33"/>
          <p:cNvPicPr preferRelativeResize="0"/>
          <p:nvPr/>
        </p:nvPicPr>
        <p:blipFill>
          <a:blip r:embed="rId3">
            <a:alphaModFix/>
          </a:blip>
          <a:stretch>
            <a:fillRect/>
          </a:stretch>
        </p:blipFill>
        <p:spPr>
          <a:xfrm>
            <a:off x="6568825" y="3722975"/>
            <a:ext cx="2575176" cy="1420525"/>
          </a:xfrm>
          <a:prstGeom prst="rect">
            <a:avLst/>
          </a:prstGeom>
          <a:noFill/>
          <a:ln>
            <a:noFill/>
          </a:ln>
        </p:spPr>
      </p:pic>
      <p:pic>
        <p:nvPicPr>
          <p:cNvPr id="208" name="Google Shape;208;p33"/>
          <p:cNvPicPr preferRelativeResize="0"/>
          <p:nvPr/>
        </p:nvPicPr>
        <p:blipFill>
          <a:blip r:embed="rId4">
            <a:alphaModFix/>
          </a:blip>
          <a:stretch>
            <a:fillRect/>
          </a:stretch>
        </p:blipFill>
        <p:spPr>
          <a:xfrm>
            <a:off x="6354075" y="0"/>
            <a:ext cx="2789925" cy="1270525"/>
          </a:xfrm>
          <a:prstGeom prst="rect">
            <a:avLst/>
          </a:prstGeom>
          <a:noFill/>
          <a:ln>
            <a:noFill/>
          </a:ln>
        </p:spPr>
      </p:pic>
      <p:sp>
        <p:nvSpPr>
          <p:cNvPr id="209" name="Google Shape;209;p33"/>
          <p:cNvSpPr txBox="1"/>
          <p:nvPr/>
        </p:nvSpPr>
        <p:spPr>
          <a:xfrm>
            <a:off x="207475" y="1102100"/>
            <a:ext cx="6146700" cy="2727600"/>
          </a:xfrm>
          <a:prstGeom prst="rect">
            <a:avLst/>
          </a:prstGeom>
          <a:noFill/>
          <a:ln>
            <a:noFill/>
          </a:ln>
        </p:spPr>
        <p:txBody>
          <a:bodyPr spcFirstLastPara="1" wrap="square" lIns="91425" tIns="91425" rIns="91425" bIns="91425" anchor="t" anchorCtr="0">
            <a:spAutoFit/>
          </a:bodyPr>
          <a:lstStyle/>
          <a:p>
            <a:pPr marL="0" lvl="0" indent="0" algn="just" rtl="0">
              <a:lnSpc>
                <a:spcPct val="120000"/>
              </a:lnSpc>
              <a:spcBef>
                <a:spcPts val="0"/>
              </a:spcBef>
              <a:spcAft>
                <a:spcPts val="0"/>
              </a:spcAft>
              <a:buNone/>
            </a:pPr>
            <a:r>
              <a:rPr lang="en" sz="1800">
                <a:highlight>
                  <a:srgbClr val="FF9900"/>
                </a:highlight>
              </a:rPr>
              <a:t>All required equipment, books and stationery must be brought, as it is a </a:t>
            </a:r>
            <a:r>
              <a:rPr lang="en" sz="1800" b="1">
                <a:highlight>
                  <a:srgbClr val="FF9900"/>
                </a:highlight>
              </a:rPr>
              <a:t>normal school day</a:t>
            </a:r>
            <a:r>
              <a:rPr lang="en" sz="1800">
                <a:highlight>
                  <a:srgbClr val="FF9900"/>
                </a:highlight>
              </a:rPr>
              <a:t>. This includes equipment and clothing for all specialist subjects such as TAS, PDHPE and Science.</a:t>
            </a:r>
            <a:endParaRPr sz="1800">
              <a:highlight>
                <a:srgbClr val="FF9900"/>
              </a:highlight>
            </a:endParaRPr>
          </a:p>
          <a:p>
            <a:pPr marL="0" lvl="0" indent="0" algn="just" rtl="0">
              <a:lnSpc>
                <a:spcPct val="120000"/>
              </a:lnSpc>
              <a:spcBef>
                <a:spcPts val="0"/>
              </a:spcBef>
              <a:spcAft>
                <a:spcPts val="0"/>
              </a:spcAft>
              <a:buNone/>
            </a:pPr>
            <a:endParaRPr sz="1800">
              <a:highlight>
                <a:srgbClr val="FF9900"/>
              </a:highlight>
            </a:endParaRPr>
          </a:p>
          <a:p>
            <a:pPr marL="0" lvl="0" indent="0" algn="just" rtl="0">
              <a:lnSpc>
                <a:spcPct val="120000"/>
              </a:lnSpc>
              <a:spcBef>
                <a:spcPts val="0"/>
              </a:spcBef>
              <a:spcAft>
                <a:spcPts val="0"/>
              </a:spcAft>
              <a:buNone/>
            </a:pPr>
            <a:r>
              <a:rPr lang="en" sz="1800">
                <a:highlight>
                  <a:srgbClr val="FF9900"/>
                </a:highlight>
              </a:rPr>
              <a:t>College rules still apply regarding hair, chewing gum, make-up and jewellery.</a:t>
            </a:r>
            <a:endParaRPr sz="2400">
              <a:highlight>
                <a:srgbClr val="FF9900"/>
              </a:highlight>
            </a:endParaRPr>
          </a:p>
          <a:p>
            <a:pPr marL="0" lvl="0" indent="0" algn="l" rtl="0">
              <a:spcBef>
                <a:spcPts val="0"/>
              </a:spcBef>
              <a:spcAft>
                <a:spcPts val="0"/>
              </a:spcAft>
              <a:buNone/>
            </a:pPr>
            <a:endParaRPr>
              <a:latin typeface="Roboto"/>
              <a:ea typeface="Roboto"/>
              <a:cs typeface="Roboto"/>
              <a:sym typeface="Roboto"/>
            </a:endParaRPr>
          </a:p>
        </p:txBody>
      </p:sp>
      <p:sp>
        <p:nvSpPr>
          <p:cNvPr id="210" name="Google Shape;210;p33"/>
          <p:cNvSpPr txBox="1"/>
          <p:nvPr/>
        </p:nvSpPr>
        <p:spPr>
          <a:xfrm>
            <a:off x="6504050" y="1270525"/>
            <a:ext cx="2640000" cy="273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highlight>
                  <a:srgbClr val="FF9900"/>
                </a:highlight>
              </a:rPr>
              <a:t>Closed shoes </a:t>
            </a:r>
            <a:endParaRPr sz="1200">
              <a:highlight>
                <a:srgbClr val="FF9900"/>
              </a:highlight>
            </a:endParaRPr>
          </a:p>
          <a:p>
            <a:pPr marL="0" lvl="0" indent="0" algn="l" rtl="0">
              <a:lnSpc>
                <a:spcPct val="115000"/>
              </a:lnSpc>
              <a:spcBef>
                <a:spcPts val="0"/>
              </a:spcBef>
              <a:spcAft>
                <a:spcPts val="0"/>
              </a:spcAft>
              <a:buNone/>
            </a:pPr>
            <a:r>
              <a:rPr lang="en" sz="1200" b="1">
                <a:highlight>
                  <a:srgbClr val="FF9900"/>
                </a:highlight>
              </a:rPr>
              <a:t>(No thongs and sandals)</a:t>
            </a:r>
            <a:endParaRPr sz="1200" b="1">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revealing tops</a:t>
            </a:r>
            <a:endParaRPr sz="1200">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midriff tops</a:t>
            </a:r>
            <a:endParaRPr sz="1200">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narrow strapped singlet tops</a:t>
            </a:r>
            <a:endParaRPr sz="1200">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short skirts</a:t>
            </a:r>
            <a:endParaRPr sz="1200">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short shorts</a:t>
            </a:r>
            <a:endParaRPr sz="1200">
              <a:highlight>
                <a:srgbClr val="FF9900"/>
              </a:highlight>
            </a:endParaRPr>
          </a:p>
          <a:p>
            <a:pPr marL="685800" lvl="0" indent="-304800" algn="l" rtl="0">
              <a:lnSpc>
                <a:spcPct val="115000"/>
              </a:lnSpc>
              <a:spcBef>
                <a:spcPts val="0"/>
              </a:spcBef>
              <a:spcAft>
                <a:spcPts val="0"/>
              </a:spcAft>
              <a:buClr>
                <a:srgbClr val="000000"/>
              </a:buClr>
              <a:buSzPts val="1200"/>
              <a:buChar char="●"/>
            </a:pPr>
            <a:r>
              <a:rPr lang="en" sz="1200">
                <a:highlight>
                  <a:srgbClr val="FF9900"/>
                </a:highlight>
              </a:rPr>
              <a:t>No clothing with inappropriate pictures or messages</a:t>
            </a:r>
            <a:endParaRPr sz="1200" b="1">
              <a:highlight>
                <a:srgbClr val="FF9900"/>
              </a:highlight>
            </a:endParaRPr>
          </a:p>
          <a:p>
            <a:pPr marL="0" lvl="0" indent="0" algn="l" rtl="0">
              <a:spcBef>
                <a:spcPts val="0"/>
              </a:spcBef>
              <a:spcAft>
                <a:spcPts val="0"/>
              </a:spcAft>
              <a:buNone/>
            </a:pPr>
            <a:endParaRPr>
              <a:latin typeface="Roboto"/>
              <a:ea typeface="Roboto"/>
              <a:cs typeface="Roboto"/>
              <a:sym typeface="Roboto"/>
            </a:endParaRPr>
          </a:p>
        </p:txBody>
      </p:sp>
      <p:sp>
        <p:nvSpPr>
          <p:cNvPr id="211" name="Google Shape;211;p33"/>
          <p:cNvSpPr txBox="1"/>
          <p:nvPr/>
        </p:nvSpPr>
        <p:spPr>
          <a:xfrm>
            <a:off x="207475" y="3568575"/>
            <a:ext cx="61467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highlight>
                  <a:srgbClr val="FF9900"/>
                </a:highlight>
              </a:rPr>
              <a:t>Students who do not comply with these rules may be withdrawn from classes and parents contacted to bring appropriate clothing.</a:t>
            </a:r>
            <a:endParaRPr sz="2000">
              <a:highlight>
                <a:srgbClr val="FF9900"/>
              </a:highlight>
              <a:latin typeface="Roboto"/>
              <a:ea typeface="Roboto"/>
              <a:cs typeface="Roboto"/>
              <a:sym typeface="Roboto"/>
            </a:endParaRPr>
          </a:p>
        </p:txBody>
      </p:sp>
      <p:sp>
        <p:nvSpPr>
          <p:cNvPr id="212" name="Google Shape;212;p33"/>
          <p:cNvSpPr txBox="1"/>
          <p:nvPr/>
        </p:nvSpPr>
        <p:spPr>
          <a:xfrm>
            <a:off x="2850475" y="2955975"/>
            <a:ext cx="3187200" cy="612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200">
              <a:highlight>
                <a:srgbClr val="FF9900"/>
              </a:highlight>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ctrTitle"/>
          </p:nvPr>
        </p:nvSpPr>
        <p:spPr>
          <a:xfrm>
            <a:off x="390525" y="297175"/>
            <a:ext cx="8222100" cy="1600200"/>
          </a:xfrm>
          <a:prstGeom prst="rect">
            <a:avLst/>
          </a:prstGeom>
        </p:spPr>
        <p:txBody>
          <a:bodyPr spcFirstLastPara="1" wrap="square" lIns="91425" tIns="91425" rIns="91425" bIns="91425" anchor="b" anchorCtr="0">
            <a:normAutofit fontScale="90000"/>
          </a:bodyPr>
          <a:lstStyle/>
          <a:p>
            <a:pPr marL="0" lvl="0" indent="0" algn="l" rtl="0">
              <a:spcBef>
                <a:spcPts val="1000"/>
              </a:spcBef>
              <a:spcAft>
                <a:spcPts val="0"/>
              </a:spcAft>
              <a:buNone/>
            </a:pPr>
            <a:r>
              <a:rPr lang="en" b="1">
                <a:latin typeface="Playfair Display"/>
                <a:ea typeface="Playfair Display"/>
                <a:cs typeface="Playfair Display"/>
                <a:sym typeface="Playfair Display"/>
              </a:rPr>
              <a:t>Feast of the Presentation of the Blessed Virgin Mary</a:t>
            </a:r>
            <a:endParaRPr/>
          </a:p>
        </p:txBody>
      </p:sp>
      <p:pic>
        <p:nvPicPr>
          <p:cNvPr id="91" name="Google Shape;91;p16"/>
          <p:cNvPicPr preferRelativeResize="0"/>
          <p:nvPr/>
        </p:nvPicPr>
        <p:blipFill>
          <a:blip r:embed="rId3">
            <a:alphaModFix/>
          </a:blip>
          <a:stretch>
            <a:fillRect/>
          </a:stretch>
        </p:blipFill>
        <p:spPr>
          <a:xfrm>
            <a:off x="0" y="2794650"/>
            <a:ext cx="4006417" cy="2348850"/>
          </a:xfrm>
          <a:prstGeom prst="rect">
            <a:avLst/>
          </a:prstGeom>
          <a:noFill/>
          <a:ln>
            <a:noFill/>
          </a:ln>
        </p:spPr>
      </p:pic>
      <p:pic>
        <p:nvPicPr>
          <p:cNvPr id="92" name="Google Shape;92;p16"/>
          <p:cNvPicPr preferRelativeResize="0"/>
          <p:nvPr/>
        </p:nvPicPr>
        <p:blipFill>
          <a:blip r:embed="rId4">
            <a:alphaModFix/>
          </a:blip>
          <a:stretch>
            <a:fillRect/>
          </a:stretch>
        </p:blipFill>
        <p:spPr>
          <a:xfrm>
            <a:off x="5859800" y="2794650"/>
            <a:ext cx="3284198" cy="2348851"/>
          </a:xfrm>
          <a:prstGeom prst="rect">
            <a:avLst/>
          </a:prstGeom>
          <a:noFill/>
          <a:ln>
            <a:noFill/>
          </a:ln>
        </p:spPr>
      </p:pic>
      <p:pic>
        <p:nvPicPr>
          <p:cNvPr id="93" name="Google Shape;93;p16"/>
          <p:cNvPicPr preferRelativeResize="0"/>
          <p:nvPr/>
        </p:nvPicPr>
        <p:blipFill>
          <a:blip r:embed="rId5">
            <a:alphaModFix/>
          </a:blip>
          <a:stretch>
            <a:fillRect/>
          </a:stretch>
        </p:blipFill>
        <p:spPr>
          <a:xfrm>
            <a:off x="3952500" y="2812250"/>
            <a:ext cx="1907299" cy="23488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ctrTitle"/>
          </p:nvPr>
        </p:nvSpPr>
        <p:spPr>
          <a:xfrm>
            <a:off x="390525" y="247550"/>
            <a:ext cx="4638600" cy="735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Playfair Display"/>
                <a:ea typeface="Playfair Display"/>
                <a:cs typeface="Playfair Display"/>
                <a:sym typeface="Playfair Display"/>
              </a:rPr>
              <a:t>Mary’s Parents</a:t>
            </a:r>
            <a:endParaRPr>
              <a:latin typeface="Playfair Display"/>
              <a:ea typeface="Playfair Display"/>
              <a:cs typeface="Playfair Display"/>
              <a:sym typeface="Playfair Display"/>
            </a:endParaRPr>
          </a:p>
        </p:txBody>
      </p:sp>
      <p:pic>
        <p:nvPicPr>
          <p:cNvPr id="99" name="Google Shape;99;p17"/>
          <p:cNvPicPr preferRelativeResize="0"/>
          <p:nvPr/>
        </p:nvPicPr>
        <p:blipFill>
          <a:blip r:embed="rId3">
            <a:alphaModFix/>
          </a:blip>
          <a:stretch>
            <a:fillRect/>
          </a:stretch>
        </p:blipFill>
        <p:spPr>
          <a:xfrm>
            <a:off x="3157450" y="1506050"/>
            <a:ext cx="5986551" cy="3637400"/>
          </a:xfrm>
          <a:prstGeom prst="rect">
            <a:avLst/>
          </a:prstGeom>
          <a:noFill/>
          <a:ln>
            <a:noFill/>
          </a:ln>
        </p:spPr>
      </p:pic>
      <p:sp>
        <p:nvSpPr>
          <p:cNvPr id="100" name="Google Shape;100;p17"/>
          <p:cNvSpPr txBox="1"/>
          <p:nvPr/>
        </p:nvSpPr>
        <p:spPr>
          <a:xfrm>
            <a:off x="434350" y="1518850"/>
            <a:ext cx="24918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300">
                <a:solidFill>
                  <a:schemeClr val="lt1"/>
                </a:solidFill>
                <a:latin typeface="Playfair Display"/>
                <a:ea typeface="Playfair Display"/>
                <a:cs typeface="Playfair Display"/>
                <a:sym typeface="Playfair Display"/>
              </a:rPr>
              <a:t>St Anne and </a:t>
            </a:r>
            <a:endParaRPr sz="4300">
              <a:solidFill>
                <a:schemeClr val="lt1"/>
              </a:solidFill>
              <a:latin typeface="Playfair Display"/>
              <a:ea typeface="Playfair Display"/>
              <a:cs typeface="Playfair Display"/>
              <a:sym typeface="Playfair Display"/>
            </a:endParaRPr>
          </a:p>
          <a:p>
            <a:pPr marL="0" lvl="0" indent="0" algn="l" rtl="0">
              <a:spcBef>
                <a:spcPts val="0"/>
              </a:spcBef>
              <a:spcAft>
                <a:spcPts val="0"/>
              </a:spcAft>
              <a:buNone/>
            </a:pPr>
            <a:r>
              <a:rPr lang="en" sz="4300">
                <a:solidFill>
                  <a:schemeClr val="lt1"/>
                </a:solidFill>
                <a:latin typeface="Playfair Display"/>
                <a:ea typeface="Playfair Display"/>
                <a:cs typeface="Playfair Display"/>
                <a:sym typeface="Playfair Display"/>
              </a:rPr>
              <a:t>St Joachim</a:t>
            </a:r>
            <a:endParaRPr sz="4300">
              <a:solidFill>
                <a:schemeClr val="lt1"/>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ctrTitle"/>
          </p:nvPr>
        </p:nvSpPr>
        <p:spPr>
          <a:xfrm>
            <a:off x="390525" y="1430275"/>
            <a:ext cx="4021500" cy="3164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Playfair Display"/>
                <a:ea typeface="Playfair Display"/>
                <a:cs typeface="Playfair Display"/>
                <a:sym typeface="Playfair Display"/>
              </a:rPr>
              <a:t>A Jewish girl who followed Jewish ritual and tradition.</a:t>
            </a:r>
            <a:endParaRPr>
              <a:latin typeface="Playfair Display"/>
              <a:ea typeface="Playfair Display"/>
              <a:cs typeface="Playfair Display"/>
              <a:sym typeface="Playfair Display"/>
            </a:endParaRPr>
          </a:p>
        </p:txBody>
      </p:sp>
      <p:pic>
        <p:nvPicPr>
          <p:cNvPr id="106" name="Google Shape;106;p18"/>
          <p:cNvPicPr preferRelativeResize="0"/>
          <p:nvPr/>
        </p:nvPicPr>
        <p:blipFill>
          <a:blip r:embed="rId3">
            <a:alphaModFix/>
          </a:blip>
          <a:stretch>
            <a:fillRect/>
          </a:stretch>
        </p:blipFill>
        <p:spPr>
          <a:xfrm>
            <a:off x="4572000" y="1430275"/>
            <a:ext cx="4572000" cy="3713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0" y="274325"/>
            <a:ext cx="2263200" cy="432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Playfair Display"/>
                <a:ea typeface="Playfair Display"/>
                <a:cs typeface="Playfair Display"/>
                <a:sym typeface="Playfair Display"/>
              </a:rPr>
              <a:t>Temple life</a:t>
            </a:r>
            <a:endParaRPr>
              <a:latin typeface="Playfair Display"/>
              <a:ea typeface="Playfair Display"/>
              <a:cs typeface="Playfair Display"/>
              <a:sym typeface="Playfair Display"/>
            </a:endParaRPr>
          </a:p>
        </p:txBody>
      </p:sp>
      <p:pic>
        <p:nvPicPr>
          <p:cNvPr id="112" name="Google Shape;112;p19"/>
          <p:cNvPicPr preferRelativeResize="0"/>
          <p:nvPr/>
        </p:nvPicPr>
        <p:blipFill>
          <a:blip r:embed="rId3">
            <a:alphaModFix/>
          </a:blip>
          <a:stretch>
            <a:fillRect/>
          </a:stretch>
        </p:blipFill>
        <p:spPr>
          <a:xfrm>
            <a:off x="2388950" y="0"/>
            <a:ext cx="675505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18" name="Google Shape;118;p2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9" name="Google Shape;119;p20"/>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471900" y="182875"/>
            <a:ext cx="8222100" cy="13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a:latin typeface="Playfair Display"/>
                <a:ea typeface="Playfair Display"/>
                <a:cs typeface="Playfair Display"/>
                <a:sym typeface="Playfair Display"/>
              </a:rPr>
              <a:t>Foreign ideas to us in a modern world, but a custom of the Jews in ancient times...</a:t>
            </a:r>
            <a:endParaRPr sz="3300">
              <a:latin typeface="Playfair Display"/>
              <a:ea typeface="Playfair Display"/>
              <a:cs typeface="Playfair Display"/>
              <a:sym typeface="Playfair Display"/>
            </a:endParaRPr>
          </a:p>
        </p:txBody>
      </p:sp>
      <p:sp>
        <p:nvSpPr>
          <p:cNvPr id="125" name="Google Shape;125;p2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6" name="Google Shape;126;p21"/>
          <p:cNvPicPr preferRelativeResize="0"/>
          <p:nvPr/>
        </p:nvPicPr>
        <p:blipFill>
          <a:blip r:embed="rId3">
            <a:alphaModFix/>
          </a:blip>
          <a:stretch>
            <a:fillRect/>
          </a:stretch>
        </p:blipFill>
        <p:spPr>
          <a:xfrm>
            <a:off x="0" y="1552350"/>
            <a:ext cx="9143999" cy="3591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390525" y="1819275"/>
            <a:ext cx="3404100" cy="3210000"/>
          </a:xfrm>
          <a:prstGeom prst="rect">
            <a:avLst/>
          </a:prstGeom>
        </p:spPr>
        <p:txBody>
          <a:bodyPr spcFirstLastPara="1" wrap="square" lIns="91425" tIns="91425" rIns="91425" bIns="91425" anchor="b" anchorCtr="0">
            <a:normAutofit fontScale="90000"/>
          </a:bodyPr>
          <a:lstStyle/>
          <a:p>
            <a:pPr marL="0" lvl="0" indent="0" algn="l" rtl="0">
              <a:spcBef>
                <a:spcPts val="1000"/>
              </a:spcBef>
              <a:spcAft>
                <a:spcPts val="0"/>
              </a:spcAft>
              <a:buNone/>
            </a:pPr>
            <a:r>
              <a:rPr lang="en">
                <a:latin typeface="Playfair Display"/>
                <a:ea typeface="Playfair Display"/>
                <a:cs typeface="Playfair Display"/>
                <a:sym typeface="Playfair Display"/>
              </a:rPr>
              <a:t>This was to prepare Mary for  the discerning </a:t>
            </a:r>
            <a:endParaRPr>
              <a:latin typeface="Playfair Display"/>
              <a:ea typeface="Playfair Display"/>
              <a:cs typeface="Playfair Display"/>
              <a:sym typeface="Playfair Display"/>
            </a:endParaRPr>
          </a:p>
          <a:p>
            <a:pPr marL="0" lvl="0" indent="0" algn="l" rtl="0">
              <a:spcBef>
                <a:spcPts val="1000"/>
              </a:spcBef>
              <a:spcAft>
                <a:spcPts val="0"/>
              </a:spcAft>
              <a:buNone/>
            </a:pPr>
            <a:r>
              <a:rPr lang="en">
                <a:latin typeface="Playfair Display"/>
                <a:ea typeface="Playfair Display"/>
                <a:cs typeface="Playfair Display"/>
                <a:sym typeface="Playfair Display"/>
              </a:rPr>
              <a:t>“YES” to be the Mother of God</a:t>
            </a:r>
            <a:endParaRPr>
              <a:latin typeface="Playfair Display"/>
              <a:ea typeface="Playfair Display"/>
              <a:cs typeface="Playfair Display"/>
              <a:sym typeface="Playfair Display"/>
            </a:endParaRPr>
          </a:p>
        </p:txBody>
      </p:sp>
      <p:pic>
        <p:nvPicPr>
          <p:cNvPr id="132" name="Google Shape;132;p22"/>
          <p:cNvPicPr preferRelativeResize="0"/>
          <p:nvPr/>
        </p:nvPicPr>
        <p:blipFill>
          <a:blip r:embed="rId3">
            <a:alphaModFix/>
          </a:blip>
          <a:stretch>
            <a:fillRect/>
          </a:stretch>
        </p:blipFill>
        <p:spPr>
          <a:xfrm>
            <a:off x="5295638" y="0"/>
            <a:ext cx="3848374" cy="514350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619</Words>
  <Application>Microsoft Macintosh PowerPoint</Application>
  <PresentationFormat>On-screen Show (16:9)</PresentationFormat>
  <Paragraphs>64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Oxygen</vt:lpstr>
      <vt:lpstr>Arial</vt:lpstr>
      <vt:lpstr>Playfair Display</vt:lpstr>
      <vt:lpstr>Cambria</vt:lpstr>
      <vt:lpstr>Roboto</vt:lpstr>
      <vt:lpstr>Material</vt:lpstr>
      <vt:lpstr>PowerPoint Presentation</vt:lpstr>
      <vt:lpstr>PowerPoint Presentation</vt:lpstr>
      <vt:lpstr>Feast of the Presentation of the Blessed Virgin Mary</vt:lpstr>
      <vt:lpstr>Mary’s Parents</vt:lpstr>
      <vt:lpstr>A Jewish girl who followed Jewish ritual and tradition.</vt:lpstr>
      <vt:lpstr>Temple life</vt:lpstr>
      <vt:lpstr>PowerPoint Presentation</vt:lpstr>
      <vt:lpstr>Foreign ideas to us in a modern world, but a custom of the Jews in ancient times...</vt:lpstr>
      <vt:lpstr>This was to prepare Mary for  the discerning  “YES” to be the Mother of God</vt:lpstr>
      <vt:lpstr>PowerPoint Presentation</vt:lpstr>
      <vt:lpstr>Mary, close to the age that you are now.</vt:lpstr>
      <vt:lpstr>God Planted the seed of life in the womb of Mary with her YES at the Annunciation, </vt:lpstr>
      <vt:lpstr>PowerPoint Presentation</vt:lpstr>
      <vt:lpstr>Orleans House Students to read: </vt:lpstr>
      <vt:lpstr>  We are called today to celebrate the Feast of the Presentation of the Blessed Virgin Mary in the Temple, gathered together as a community joined in spirit. </vt:lpstr>
      <vt:lpstr>PowerPoint Presentation</vt:lpstr>
      <vt:lpstr>Gender-based  violence in  Papua New Guinea</vt:lpstr>
      <vt:lpstr>    Presentation Society is seeking your assistance to fund the cost of two airfares for Raylinda and her child to return to her parents to live in safety away from the child’s father who is a violent and an abusive alcoholic.  He threatens them constantly and has burnt all of their clothes in a drunken rage.  The Presentation  Sisters that Raylinda is currently living in hiding with need to provide clothing and food to Raylinda and her baby.  The plan is for her to travel secretly on a truck  to take her to the airport in safety.  Raylinda and her child will need to fly from Wewak to Port Moresby and travel onward from there to Bougainville. Mrs Sullivan has come up with a plan!  </vt:lpstr>
      <vt:lpstr>Friday MUFTI DAY</vt:lpstr>
      <vt:lpstr>MUFTI DAY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Louise Gunther</cp:lastModifiedBy>
  <cp:revision>1</cp:revision>
  <dcterms:modified xsi:type="dcterms:W3CDTF">2022-11-08T05:16:51Z</dcterms:modified>
</cp:coreProperties>
</file>