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42"/>
  </p:notesMasterIdLst>
  <p:sldIdLst>
    <p:sldId id="256" r:id="rId2"/>
    <p:sldId id="303" r:id="rId3"/>
    <p:sldId id="278" r:id="rId4"/>
    <p:sldId id="281" r:id="rId5"/>
    <p:sldId id="259" r:id="rId6"/>
    <p:sldId id="271" r:id="rId7"/>
    <p:sldId id="258" r:id="rId8"/>
    <p:sldId id="263" r:id="rId9"/>
    <p:sldId id="262" r:id="rId10"/>
    <p:sldId id="257" r:id="rId11"/>
    <p:sldId id="261" r:id="rId12"/>
    <p:sldId id="285" r:id="rId13"/>
    <p:sldId id="268" r:id="rId14"/>
    <p:sldId id="304" r:id="rId15"/>
    <p:sldId id="284" r:id="rId16"/>
    <p:sldId id="290" r:id="rId17"/>
    <p:sldId id="288" r:id="rId18"/>
    <p:sldId id="289" r:id="rId19"/>
    <p:sldId id="310" r:id="rId20"/>
    <p:sldId id="276" r:id="rId21"/>
    <p:sldId id="296" r:id="rId22"/>
    <p:sldId id="293" r:id="rId23"/>
    <p:sldId id="294" r:id="rId24"/>
    <p:sldId id="295" r:id="rId25"/>
    <p:sldId id="297" r:id="rId26"/>
    <p:sldId id="298" r:id="rId27"/>
    <p:sldId id="301" r:id="rId28"/>
    <p:sldId id="314" r:id="rId29"/>
    <p:sldId id="300" r:id="rId30"/>
    <p:sldId id="307" r:id="rId31"/>
    <p:sldId id="308" r:id="rId32"/>
    <p:sldId id="309" r:id="rId33"/>
    <p:sldId id="277" r:id="rId34"/>
    <p:sldId id="292" r:id="rId35"/>
    <p:sldId id="269" r:id="rId36"/>
    <p:sldId id="302" r:id="rId37"/>
    <p:sldId id="306" r:id="rId38"/>
    <p:sldId id="313" r:id="rId39"/>
    <p:sldId id="312" r:id="rId40"/>
    <p:sldId id="315"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76"/>
    <p:restoredTop sz="95238"/>
  </p:normalViewPr>
  <p:slideViewPr>
    <p:cSldViewPr snapToGrid="0" snapToObjects="1">
      <p:cViewPr varScale="1">
        <p:scale>
          <a:sx n="122" d="100"/>
          <a:sy n="122" d="100"/>
        </p:scale>
        <p:origin x="107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468BD-AE70-514D-80CF-93DB0E2B5468}" type="datetimeFigureOut">
              <a:rPr lang="en-US" smtClean="0"/>
              <a:t>10/4/21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139E5-C1F1-A04D-ACA3-D51C5205D751}" type="slidenum">
              <a:rPr lang="en-US" smtClean="0"/>
              <a:t>‹#›</a:t>
            </a:fld>
            <a:endParaRPr lang="en-US"/>
          </a:p>
        </p:txBody>
      </p:sp>
    </p:spTree>
    <p:extLst>
      <p:ext uri="{BB962C8B-B14F-4D97-AF65-F5344CB8AC3E}">
        <p14:creationId xmlns:p14="http://schemas.microsoft.com/office/powerpoint/2010/main" val="275346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139E5-C1F1-A04D-ACA3-D51C5205D751}" type="slidenum">
              <a:rPr lang="en-US" smtClean="0"/>
              <a:t>5</a:t>
            </a:fld>
            <a:endParaRPr lang="en-US"/>
          </a:p>
        </p:txBody>
      </p:sp>
    </p:spTree>
    <p:extLst>
      <p:ext uri="{BB962C8B-B14F-4D97-AF65-F5344CB8AC3E}">
        <p14:creationId xmlns:p14="http://schemas.microsoft.com/office/powerpoint/2010/main" val="2595276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139E5-C1F1-A04D-ACA3-D51C5205D751}" type="slidenum">
              <a:rPr lang="en-US" smtClean="0"/>
              <a:t>16</a:t>
            </a:fld>
            <a:endParaRPr lang="en-US"/>
          </a:p>
        </p:txBody>
      </p:sp>
    </p:spTree>
    <p:extLst>
      <p:ext uri="{BB962C8B-B14F-4D97-AF65-F5344CB8AC3E}">
        <p14:creationId xmlns:p14="http://schemas.microsoft.com/office/powerpoint/2010/main" val="426649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Dorothy Day movie – Entertaining Angels (1996) – Moira Kelly, Heather Graham and Charlie Sheen</a:t>
            </a:r>
          </a:p>
        </p:txBody>
      </p:sp>
      <p:sp>
        <p:nvSpPr>
          <p:cNvPr id="4" name="Slide Number Placeholder 3"/>
          <p:cNvSpPr>
            <a:spLocks noGrp="1"/>
          </p:cNvSpPr>
          <p:nvPr>
            <p:ph type="sldNum" sz="quarter" idx="5"/>
          </p:nvPr>
        </p:nvSpPr>
        <p:spPr/>
        <p:txBody>
          <a:bodyPr/>
          <a:lstStyle/>
          <a:p>
            <a:fld id="{6EB139E5-C1F1-A04D-ACA3-D51C5205D751}" type="slidenum">
              <a:rPr lang="en-US" smtClean="0"/>
              <a:t>18</a:t>
            </a:fld>
            <a:endParaRPr lang="en-US"/>
          </a:p>
        </p:txBody>
      </p:sp>
    </p:spTree>
    <p:extLst>
      <p:ext uri="{BB962C8B-B14F-4D97-AF65-F5344CB8AC3E}">
        <p14:creationId xmlns:p14="http://schemas.microsoft.com/office/powerpoint/2010/main" val="22922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139E5-C1F1-A04D-ACA3-D51C5205D751}" type="slidenum">
              <a:rPr lang="en-US" smtClean="0"/>
              <a:t>25</a:t>
            </a:fld>
            <a:endParaRPr lang="en-US"/>
          </a:p>
        </p:txBody>
      </p:sp>
    </p:spTree>
    <p:extLst>
      <p:ext uri="{BB962C8B-B14F-4D97-AF65-F5344CB8AC3E}">
        <p14:creationId xmlns:p14="http://schemas.microsoft.com/office/powerpoint/2010/main" val="3389472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139E5-C1F1-A04D-ACA3-D51C5205D751}" type="slidenum">
              <a:rPr lang="en-US" smtClean="0"/>
              <a:t>26</a:t>
            </a:fld>
            <a:endParaRPr lang="en-US"/>
          </a:p>
        </p:txBody>
      </p:sp>
    </p:spTree>
    <p:extLst>
      <p:ext uri="{BB962C8B-B14F-4D97-AF65-F5344CB8AC3E}">
        <p14:creationId xmlns:p14="http://schemas.microsoft.com/office/powerpoint/2010/main" val="151151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139E5-C1F1-A04D-ACA3-D51C5205D751}" type="slidenum">
              <a:rPr lang="en-US" smtClean="0"/>
              <a:t>32</a:t>
            </a:fld>
            <a:endParaRPr lang="en-US"/>
          </a:p>
        </p:txBody>
      </p:sp>
    </p:spTree>
    <p:extLst>
      <p:ext uri="{BB962C8B-B14F-4D97-AF65-F5344CB8AC3E}">
        <p14:creationId xmlns:p14="http://schemas.microsoft.com/office/powerpoint/2010/main" val="578261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139E5-C1F1-A04D-ACA3-D51C5205D751}" type="slidenum">
              <a:rPr lang="en-US" smtClean="0"/>
              <a:t>37</a:t>
            </a:fld>
            <a:endParaRPr lang="en-US"/>
          </a:p>
        </p:txBody>
      </p:sp>
    </p:spTree>
    <p:extLst>
      <p:ext uri="{BB962C8B-B14F-4D97-AF65-F5344CB8AC3E}">
        <p14:creationId xmlns:p14="http://schemas.microsoft.com/office/powerpoint/2010/main" val="3666013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10/4/21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168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10/4/21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8347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10/4/21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340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10/4/21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1639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10/4/21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7225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5335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675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544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253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10/4/21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1882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10/4/21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82530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10/4/21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570353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4" r:id="rId6"/>
    <p:sldLayoutId id="2147483679" r:id="rId7"/>
    <p:sldLayoutId id="2147483680" r:id="rId8"/>
    <p:sldLayoutId id="2147483681" r:id="rId9"/>
    <p:sldLayoutId id="2147483683" r:id="rId10"/>
    <p:sldLayoutId id="2147483682" r:id="rId1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interest.com.au/pin/389209592789523835/?autologin=true"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www.youtube.com/watch?v=ahkwQhQZWG8"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edcqUu_BtN0"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0.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TEH75WFjUt8" TargetMode="External"/><Relationship Id="rId2" Type="http://schemas.openxmlformats.org/officeDocument/2006/relationships/hyperlink" Target="https://www.vaticannews.va/en/pope/news/2020-10/pope-francis-we-need-courageous-christians-like-elijah.html" TargetMode="External"/><Relationship Id="rId1" Type="http://schemas.openxmlformats.org/officeDocument/2006/relationships/slideLayout" Target="../slideLayouts/slideLayout2.xml"/><Relationship Id="rId4" Type="http://schemas.openxmlformats.org/officeDocument/2006/relationships/hyperlink" Target="https://www.youtube.com/watch?v=-MlRP-ZmZV4"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vaticannews.va/en/pope-francis/mass-casa-santa-marta/2018-04/pope-francis-santa-marta-the-church-needs-prophet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24.jpe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vatican.va/archive/hist_councils/ii_vatican_council/documents/vat-ii_const_19641121_lumen-gentium_en.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lines design with a gradient colour of green and black">
            <a:extLst>
              <a:ext uri="{FF2B5EF4-FFF2-40B4-BE49-F238E27FC236}">
                <a16:creationId xmlns:a16="http://schemas.microsoft.com/office/drawing/2014/main" id="{A543EA69-6701-404B-B382-F1526107380A}"/>
              </a:ext>
            </a:extLst>
          </p:cNvPr>
          <p:cNvPicPr>
            <a:picLocks noChangeAspect="1"/>
          </p:cNvPicPr>
          <p:nvPr/>
        </p:nvPicPr>
        <p:blipFill rotWithShape="1">
          <a:blip r:embed="rId2"/>
          <a:srcRect t="19806" b="4072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812471"/>
            <a:ext cx="3702134" cy="3383831"/>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7BFC29C-70D7-0D4A-A857-4A612B232421}"/>
              </a:ext>
            </a:extLst>
          </p:cNvPr>
          <p:cNvSpPr>
            <a:spLocks noGrp="1"/>
          </p:cNvSpPr>
          <p:nvPr>
            <p:ph type="ctrTitle"/>
          </p:nvPr>
        </p:nvSpPr>
        <p:spPr>
          <a:xfrm>
            <a:off x="7889065" y="2324906"/>
            <a:ext cx="3403426" cy="1588698"/>
          </a:xfrm>
        </p:spPr>
        <p:txBody>
          <a:bodyPr>
            <a:normAutofit/>
          </a:bodyPr>
          <a:lstStyle/>
          <a:p>
            <a:r>
              <a:rPr lang="en-US" dirty="0">
                <a:solidFill>
                  <a:schemeClr val="tx1"/>
                </a:solidFill>
              </a:rPr>
              <a:t>Prophetic like nano</a:t>
            </a:r>
          </a:p>
        </p:txBody>
      </p:sp>
      <p:sp>
        <p:nvSpPr>
          <p:cNvPr id="3" name="Subtitle 2">
            <a:extLst>
              <a:ext uri="{FF2B5EF4-FFF2-40B4-BE49-F238E27FC236}">
                <a16:creationId xmlns:a16="http://schemas.microsoft.com/office/drawing/2014/main" id="{EE579BBE-C47B-6040-B2FB-61C416F27B6C}"/>
              </a:ext>
            </a:extLst>
          </p:cNvPr>
          <p:cNvSpPr>
            <a:spLocks noGrp="1"/>
          </p:cNvSpPr>
          <p:nvPr>
            <p:ph type="subTitle" idx="1"/>
          </p:nvPr>
        </p:nvSpPr>
        <p:spPr>
          <a:xfrm>
            <a:off x="7889065" y="3945249"/>
            <a:ext cx="3403426" cy="1009810"/>
          </a:xfrm>
        </p:spPr>
        <p:txBody>
          <a:bodyPr>
            <a:normAutofit/>
          </a:bodyPr>
          <a:lstStyle/>
          <a:p>
            <a:r>
              <a:rPr lang="en-US" dirty="0"/>
              <a:t>Cristina </a:t>
            </a:r>
            <a:r>
              <a:rPr lang="en-US" dirty="0" err="1"/>
              <a:t>lledo</a:t>
            </a:r>
            <a:r>
              <a:rPr lang="en-US" dirty="0"/>
              <a:t>-Gomez</a:t>
            </a:r>
          </a:p>
          <a:p>
            <a:r>
              <a:rPr lang="en-US" sz="1200" i="1" dirty="0"/>
              <a:t>BBI-THE AUSTRALIAN INSTITUTE OF THEOLOGICAL EDUCATION</a:t>
            </a:r>
          </a:p>
        </p:txBody>
      </p:sp>
    </p:spTree>
    <p:extLst>
      <p:ext uri="{BB962C8B-B14F-4D97-AF65-F5344CB8AC3E}">
        <p14:creationId xmlns:p14="http://schemas.microsoft.com/office/powerpoint/2010/main" val="1586651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A48F45BC-4FF9-6A4E-8068-F0766E5B9BCF}"/>
              </a:ext>
            </a:extLst>
          </p:cNvPr>
          <p:cNvPicPr>
            <a:picLocks noChangeAspect="1"/>
          </p:cNvPicPr>
          <p:nvPr/>
        </p:nvPicPr>
        <p:blipFill rotWithShape="1">
          <a:blip r:embed="rId2"/>
          <a:srcRect t="-3948" b="3557"/>
          <a:stretch/>
        </p:blipFill>
        <p:spPr>
          <a:xfrm>
            <a:off x="1992086" y="-139138"/>
            <a:ext cx="8556172" cy="6871684"/>
          </a:xfrm>
          <a:prstGeom prst="rect">
            <a:avLst/>
          </a:prstGeom>
        </p:spPr>
      </p:pic>
      <p:sp>
        <p:nvSpPr>
          <p:cNvPr id="4" name="TextBox 3">
            <a:extLst>
              <a:ext uri="{FF2B5EF4-FFF2-40B4-BE49-F238E27FC236}">
                <a16:creationId xmlns:a16="http://schemas.microsoft.com/office/drawing/2014/main" id="{36B35EDD-D84A-F24F-8F71-92A65C4B08AC}"/>
              </a:ext>
            </a:extLst>
          </p:cNvPr>
          <p:cNvSpPr txBox="1"/>
          <p:nvPr/>
        </p:nvSpPr>
        <p:spPr>
          <a:xfrm>
            <a:off x="7670800" y="825500"/>
            <a:ext cx="2019300" cy="353943"/>
          </a:xfrm>
          <a:prstGeom prst="rect">
            <a:avLst/>
          </a:prstGeom>
          <a:solidFill>
            <a:schemeClr val="tx1"/>
          </a:solidFill>
        </p:spPr>
        <p:txBody>
          <a:bodyPr wrap="square" rtlCol="0">
            <a:spAutoFit/>
          </a:bodyPr>
          <a:lstStyle/>
          <a:p>
            <a:endParaRPr lang="en-US" sz="1700" i="1" dirty="0">
              <a:solidFill>
                <a:schemeClr val="bg1">
                  <a:lumMod val="50000"/>
                  <a:lumOff val="50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B6DEBFD-6F82-FB4C-AB85-11285B3E3D9E}"/>
              </a:ext>
            </a:extLst>
          </p:cNvPr>
          <p:cNvSpPr txBox="1"/>
          <p:nvPr/>
        </p:nvSpPr>
        <p:spPr>
          <a:xfrm>
            <a:off x="3949700" y="825499"/>
            <a:ext cx="1422400" cy="353943"/>
          </a:xfrm>
          <a:prstGeom prst="rect">
            <a:avLst/>
          </a:prstGeom>
          <a:solidFill>
            <a:schemeClr val="tx1"/>
          </a:solidFill>
        </p:spPr>
        <p:txBody>
          <a:bodyPr wrap="square" rtlCol="0">
            <a:spAutoFit/>
          </a:bodyPr>
          <a:lstStyle/>
          <a:p>
            <a:endParaRPr lang="en-US" sz="1700" i="1" dirty="0">
              <a:solidFill>
                <a:schemeClr val="bg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94639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83" name="Rectangle 191">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192">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3074" name="Picture 2" descr="Final plaque--Plague of 1st born and Pharaoh wouldn&amp;#39;t listen and Moses left  angry. Ex. 11: I searched f… | Ten commandments, The 10 commandments movie,  Yul brynner">
            <a:extLst>
              <a:ext uri="{FF2B5EF4-FFF2-40B4-BE49-F238E27FC236}">
                <a16:creationId xmlns:a16="http://schemas.microsoft.com/office/drawing/2014/main" id="{3F159EA7-18A8-9143-96D0-84BA62A6B4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42" t="1316" r="12172"/>
          <a:stretch/>
        </p:blipFill>
        <p:spPr bwMode="auto">
          <a:xfrm>
            <a:off x="-17173" y="938022"/>
            <a:ext cx="6702137" cy="4772951"/>
          </a:xfrm>
          <a:prstGeom prst="rect">
            <a:avLst/>
          </a:prstGeom>
          <a:noFill/>
          <a:extLst>
            <a:ext uri="{909E8E84-426E-40DD-AFC4-6F175D3DCCD1}">
              <a14:hiddenFill xmlns:a14="http://schemas.microsoft.com/office/drawing/2010/main">
                <a:solidFill>
                  <a:srgbClr val="FFFFFF"/>
                </a:solidFill>
              </a14:hiddenFill>
            </a:ext>
          </a:extLst>
        </p:spPr>
      </p:pic>
      <p:sp>
        <p:nvSpPr>
          <p:cNvPr id="194" name="Rectangle 193">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056418D-2EAF-D743-B974-03453D4359D4}"/>
              </a:ext>
            </a:extLst>
          </p:cNvPr>
          <p:cNvSpPr>
            <a:spLocks noGrp="1"/>
          </p:cNvSpPr>
          <p:nvPr>
            <p:ph type="title"/>
          </p:nvPr>
        </p:nvSpPr>
        <p:spPr>
          <a:xfrm>
            <a:off x="6873606" y="938022"/>
            <a:ext cx="4597758" cy="674878"/>
          </a:xfrm>
        </p:spPr>
        <p:txBody>
          <a:bodyPr>
            <a:normAutofit/>
          </a:bodyPr>
          <a:lstStyle/>
          <a:p>
            <a:r>
              <a:rPr lang="en-US" sz="3700" dirty="0">
                <a:solidFill>
                  <a:srgbClr val="FFFFFF"/>
                </a:solidFill>
              </a:rPr>
              <a:t>prophets in the </a:t>
            </a:r>
            <a:r>
              <a:rPr lang="en-US" sz="3700" dirty="0" err="1">
                <a:solidFill>
                  <a:srgbClr val="FFFFFF"/>
                </a:solidFill>
              </a:rPr>
              <a:t>ot</a:t>
            </a:r>
            <a:endParaRPr lang="en-US" sz="3700" dirty="0">
              <a:solidFill>
                <a:srgbClr val="FFFFFF"/>
              </a:solidFill>
            </a:endParaRPr>
          </a:p>
        </p:txBody>
      </p:sp>
      <p:sp>
        <p:nvSpPr>
          <p:cNvPr id="3" name="Content Placeholder 2">
            <a:extLst>
              <a:ext uri="{FF2B5EF4-FFF2-40B4-BE49-F238E27FC236}">
                <a16:creationId xmlns:a16="http://schemas.microsoft.com/office/drawing/2014/main" id="{A9B9DCF5-2B0C-D949-8716-2C2674E9684F}"/>
              </a:ext>
            </a:extLst>
          </p:cNvPr>
          <p:cNvSpPr>
            <a:spLocks noGrp="1"/>
          </p:cNvSpPr>
          <p:nvPr>
            <p:ph idx="1"/>
          </p:nvPr>
        </p:nvSpPr>
        <p:spPr>
          <a:xfrm>
            <a:off x="6873606" y="2319408"/>
            <a:ext cx="4597758" cy="2815336"/>
          </a:xfrm>
        </p:spPr>
        <p:txBody>
          <a:bodyPr>
            <a:noAutofit/>
          </a:bodyPr>
          <a:lstStyle/>
          <a:p>
            <a:r>
              <a:rPr lang="en-US" sz="2400" dirty="0">
                <a:solidFill>
                  <a:srgbClr val="FFFFFF"/>
                </a:solidFill>
                <a:latin typeface="Arial" panose="020B0604020202020204" pitchFamily="34" charset="0"/>
                <a:cs typeface="Arial" panose="020B0604020202020204" pitchFamily="34" charset="0"/>
              </a:rPr>
              <a:t>Prophets play a critical role in </a:t>
            </a:r>
            <a:r>
              <a:rPr lang="en-US" sz="2400" u="sng" dirty="0">
                <a:solidFill>
                  <a:srgbClr val="FFFFFF"/>
                </a:solidFill>
                <a:latin typeface="Arial" panose="020B0604020202020204" pitchFamily="34" charset="0"/>
                <a:cs typeface="Arial" panose="020B0604020202020204" pitchFamily="34" charset="0"/>
              </a:rPr>
              <a:t>understanding God’s redemptive plan</a:t>
            </a:r>
          </a:p>
          <a:p>
            <a:r>
              <a:rPr lang="en-US" sz="2400" dirty="0">
                <a:solidFill>
                  <a:srgbClr val="FFFFFF"/>
                </a:solidFill>
                <a:latin typeface="Arial" panose="020B0604020202020204" pitchFamily="34" charset="0"/>
                <a:cs typeface="Arial" panose="020B0604020202020204" pitchFamily="34" charset="0"/>
              </a:rPr>
              <a:t>Scathing of </a:t>
            </a:r>
            <a:r>
              <a:rPr lang="en-US" sz="2400" b="1" dirty="0">
                <a:solidFill>
                  <a:schemeClr val="accent1">
                    <a:lumMod val="40000"/>
                    <a:lumOff val="60000"/>
                  </a:schemeClr>
                </a:solidFill>
                <a:latin typeface="Arial" panose="020B0604020202020204" pitchFamily="34" charset="0"/>
                <a:cs typeface="Arial" panose="020B0604020202020204" pitchFamily="34" charset="0"/>
              </a:rPr>
              <a:t>social injustice</a:t>
            </a:r>
            <a:r>
              <a:rPr lang="en-US" sz="2400" b="1" dirty="0">
                <a:solidFill>
                  <a:srgbClr val="FFFFFF"/>
                </a:solidFill>
                <a:latin typeface="Arial" panose="020B0604020202020204" pitchFamily="34" charset="0"/>
                <a:cs typeface="Arial" panose="020B0604020202020204" pitchFamily="34" charset="0"/>
              </a:rPr>
              <a:t> </a:t>
            </a:r>
            <a:r>
              <a:rPr lang="en-US" sz="2400" dirty="0">
                <a:solidFill>
                  <a:srgbClr val="FFFFFF"/>
                </a:solidFill>
                <a:latin typeface="Arial" panose="020B0604020202020204" pitchFamily="34" charset="0"/>
                <a:cs typeface="Arial" panose="020B0604020202020204" pitchFamily="34" charset="0"/>
              </a:rPr>
              <a:t>and</a:t>
            </a:r>
            <a:r>
              <a:rPr lang="en-US" sz="2400" b="1" dirty="0">
                <a:solidFill>
                  <a:srgbClr val="FFFFFF"/>
                </a:solidFill>
                <a:latin typeface="Arial" panose="020B0604020202020204" pitchFamily="34" charset="0"/>
                <a:cs typeface="Arial" panose="020B0604020202020204" pitchFamily="34" charset="0"/>
              </a:rPr>
              <a:t> </a:t>
            </a:r>
            <a:r>
              <a:rPr lang="en-US" sz="2400" b="1" dirty="0">
                <a:solidFill>
                  <a:schemeClr val="accent1">
                    <a:lumMod val="40000"/>
                    <a:lumOff val="60000"/>
                  </a:schemeClr>
                </a:solidFill>
                <a:latin typeface="Arial" panose="020B0604020202020204" pitchFamily="34" charset="0"/>
                <a:cs typeface="Arial" panose="020B0604020202020204" pitchFamily="34" charset="0"/>
              </a:rPr>
              <a:t>sin</a:t>
            </a:r>
            <a:r>
              <a:rPr lang="en-US" sz="2400" b="1" dirty="0">
                <a:solidFill>
                  <a:srgbClr val="FFFFFF"/>
                </a:solidFill>
                <a:latin typeface="Arial" panose="020B0604020202020204" pitchFamily="34" charset="0"/>
                <a:cs typeface="Arial" panose="020B0604020202020204" pitchFamily="34" charset="0"/>
              </a:rPr>
              <a:t>, </a:t>
            </a:r>
            <a:r>
              <a:rPr lang="en-US" sz="2400" dirty="0">
                <a:solidFill>
                  <a:srgbClr val="FFFFFF"/>
                </a:solidFill>
                <a:latin typeface="Arial" panose="020B0604020202020204" pitchFamily="34" charset="0"/>
                <a:cs typeface="Arial" panose="020B0604020202020204" pitchFamily="34" charset="0"/>
              </a:rPr>
              <a:t>they</a:t>
            </a:r>
            <a:r>
              <a:rPr lang="en-US" sz="2400" b="1" dirty="0">
                <a:solidFill>
                  <a:srgbClr val="FFFFFF"/>
                </a:solidFill>
                <a:latin typeface="Arial" panose="020B0604020202020204" pitchFamily="34" charset="0"/>
                <a:cs typeface="Arial" panose="020B0604020202020204" pitchFamily="34" charset="0"/>
              </a:rPr>
              <a:t> </a:t>
            </a:r>
            <a:r>
              <a:rPr lang="en-US" sz="2400" b="1" dirty="0">
                <a:solidFill>
                  <a:schemeClr val="accent1">
                    <a:lumMod val="40000"/>
                    <a:lumOff val="60000"/>
                  </a:schemeClr>
                </a:solidFill>
                <a:latin typeface="Arial" panose="020B0604020202020204" pitchFamily="34" charset="0"/>
                <a:cs typeface="Arial" panose="020B0604020202020204" pitchFamily="34" charset="0"/>
              </a:rPr>
              <a:t>reveal hard truths</a:t>
            </a:r>
          </a:p>
          <a:p>
            <a:r>
              <a:rPr lang="en-US" sz="2400" dirty="0" err="1">
                <a:solidFill>
                  <a:schemeClr val="tx1"/>
                </a:solidFill>
                <a:latin typeface="Arial" panose="020B0604020202020204" pitchFamily="34" charset="0"/>
                <a:cs typeface="Arial" panose="020B0604020202020204" pitchFamily="34" charset="0"/>
              </a:rPr>
              <a:t>Eg.</a:t>
            </a:r>
            <a:r>
              <a:rPr lang="en-US" sz="2400" dirty="0">
                <a:solidFill>
                  <a:schemeClr val="tx1"/>
                </a:solidFill>
                <a:latin typeface="Arial" panose="020B0604020202020204" pitchFamily="34" charset="0"/>
                <a:cs typeface="Arial" panose="020B0604020202020204" pitchFamily="34" charset="0"/>
              </a:rPr>
              <a:t> Moses (Exodus 7:1, Deuteronomy 18:14-22)</a:t>
            </a:r>
            <a:endParaRPr lang="en-US" sz="2400" dirty="0">
              <a:solidFill>
                <a:schemeClr val="tx1"/>
              </a:solidFill>
            </a:endParaRPr>
          </a:p>
        </p:txBody>
      </p:sp>
      <p:sp>
        <p:nvSpPr>
          <p:cNvPr id="5" name="TextBox 4">
            <a:extLst>
              <a:ext uri="{FF2B5EF4-FFF2-40B4-BE49-F238E27FC236}">
                <a16:creationId xmlns:a16="http://schemas.microsoft.com/office/drawing/2014/main" id="{BCBB7162-FD64-3442-879B-D36268ABEBF8}"/>
              </a:ext>
            </a:extLst>
          </p:cNvPr>
          <p:cNvSpPr txBox="1"/>
          <p:nvPr/>
        </p:nvSpPr>
        <p:spPr>
          <a:xfrm>
            <a:off x="447406" y="5721970"/>
            <a:ext cx="6426200" cy="646331"/>
          </a:xfrm>
          <a:prstGeom prst="rect">
            <a:avLst/>
          </a:prstGeom>
          <a:noFill/>
        </p:spPr>
        <p:txBody>
          <a:bodyPr wrap="square" rtlCol="0">
            <a:spAutoFit/>
          </a:bodyPr>
          <a:lstStyle/>
          <a:p>
            <a:r>
              <a:rPr lang="en-US" sz="1200" i="1" dirty="0">
                <a:solidFill>
                  <a:schemeClr val="bg1"/>
                </a:solidFill>
              </a:rPr>
              <a:t>Source: </a:t>
            </a:r>
            <a:r>
              <a:rPr lang="en-US" sz="1200" i="1" dirty="0">
                <a:solidFill>
                  <a:schemeClr val="bg1"/>
                </a:solidFill>
                <a:hlinkClick r:id="rId3"/>
              </a:rPr>
              <a:t>https://www.pinterest.com.au/pin/389209592789523835/?autologin=true</a:t>
            </a:r>
            <a:r>
              <a:rPr lang="en-US" sz="1200" i="1" dirty="0">
                <a:solidFill>
                  <a:schemeClr val="bg1"/>
                </a:solidFill>
              </a:rPr>
              <a:t> </a:t>
            </a:r>
          </a:p>
          <a:p>
            <a:r>
              <a:rPr lang="en-US" sz="1200" i="1" dirty="0">
                <a:solidFill>
                  <a:schemeClr val="bg1"/>
                </a:solidFill>
              </a:rPr>
              <a:t>from “The Ten Commandments (1956)”</a:t>
            </a:r>
          </a:p>
          <a:p>
            <a:pPr algn="ctr"/>
            <a:r>
              <a:rPr lang="en-US" sz="1200" i="1" dirty="0">
                <a:solidFill>
                  <a:schemeClr val="bg1"/>
                </a:solidFill>
                <a:hlinkClick r:id="rId4"/>
              </a:rPr>
              <a:t>https://www.youtube.com/watch?v=ahkwQhQZWG8</a:t>
            </a:r>
            <a:r>
              <a:rPr lang="en-US" sz="1200" i="1" dirty="0">
                <a:solidFill>
                  <a:schemeClr val="bg1"/>
                </a:solidFill>
              </a:rPr>
              <a:t> </a:t>
            </a:r>
          </a:p>
        </p:txBody>
      </p:sp>
    </p:spTree>
    <p:extLst>
      <p:ext uri="{BB962C8B-B14F-4D97-AF65-F5344CB8AC3E}">
        <p14:creationId xmlns:p14="http://schemas.microsoft.com/office/powerpoint/2010/main" val="39344490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04E0-B3F2-B64B-8437-59A442CEBB3E}"/>
              </a:ext>
            </a:extLst>
          </p:cNvPr>
          <p:cNvSpPr>
            <a:spLocks noGrp="1"/>
          </p:cNvSpPr>
          <p:nvPr>
            <p:ph type="title"/>
          </p:nvPr>
        </p:nvSpPr>
        <p:spPr>
          <a:xfrm>
            <a:off x="581191" y="332267"/>
            <a:ext cx="11029616" cy="1188720"/>
          </a:xfrm>
        </p:spPr>
        <p:txBody>
          <a:bodyPr>
            <a:normAutofit fontScale="90000"/>
          </a:bodyPr>
          <a:lstStyle/>
          <a:p>
            <a:r>
              <a:rPr lang="en-US" b="1" dirty="0"/>
              <a:t>Covenant </a:t>
            </a:r>
            <a:r>
              <a:rPr lang="en-US" dirty="0"/>
              <a:t>between God and the Israelites</a:t>
            </a:r>
            <a:endParaRPr lang="en-US" b="1" dirty="0"/>
          </a:p>
        </p:txBody>
      </p:sp>
      <p:sp>
        <p:nvSpPr>
          <p:cNvPr id="3" name="Content Placeholder 2">
            <a:extLst>
              <a:ext uri="{FF2B5EF4-FFF2-40B4-BE49-F238E27FC236}">
                <a16:creationId xmlns:a16="http://schemas.microsoft.com/office/drawing/2014/main" id="{32163435-A191-4442-9BB5-F1F18EC273E8}"/>
              </a:ext>
            </a:extLst>
          </p:cNvPr>
          <p:cNvSpPr>
            <a:spLocks noGrp="1"/>
          </p:cNvSpPr>
          <p:nvPr>
            <p:ph idx="1"/>
          </p:nvPr>
        </p:nvSpPr>
        <p:spPr>
          <a:xfrm>
            <a:off x="581191" y="1756709"/>
            <a:ext cx="11267909" cy="4769024"/>
          </a:xfrm>
        </p:spPr>
        <p:txBody>
          <a:bodyPr>
            <a:normAutofit/>
          </a:bodyPr>
          <a:lstStyle/>
          <a:p>
            <a:pPr>
              <a:buFont typeface="Arial" panose="020B0604020202020204" pitchFamily="34" charset="0"/>
              <a:buChar char="•"/>
            </a:pPr>
            <a:r>
              <a:rPr lang="en-US" sz="2800" dirty="0"/>
              <a:t>Garden of Eden (</a:t>
            </a:r>
            <a:r>
              <a:rPr lang="en-US" sz="2800" i="1" dirty="0"/>
              <a:t>Bk of Genesis</a:t>
            </a:r>
            <a:r>
              <a:rPr lang="en-US" sz="2800" dirty="0"/>
              <a:t>) as a pattern of human sin (</a:t>
            </a:r>
            <a:r>
              <a:rPr lang="en-US" sz="2800" i="1" dirty="0"/>
              <a:t>breaking relationship w/ God-others-self</a:t>
            </a:r>
            <a:r>
              <a:rPr lang="en-US" sz="2800" dirty="0"/>
              <a:t>)</a:t>
            </a:r>
          </a:p>
          <a:p>
            <a:pPr>
              <a:buFont typeface="Arial" panose="020B0604020202020204" pitchFamily="34" charset="0"/>
              <a:buChar char="•"/>
            </a:pPr>
            <a:r>
              <a:rPr lang="en-US" sz="2800" dirty="0"/>
              <a:t>Redemption and salvation as God’s plan   </a:t>
            </a:r>
          </a:p>
          <a:p>
            <a:pPr marL="514350" indent="-514350">
              <a:buAutoNum type="arabicParenR"/>
            </a:pPr>
            <a:r>
              <a:rPr lang="en-US" sz="2800" dirty="0">
                <a:solidFill>
                  <a:schemeClr val="accent1">
                    <a:lumMod val="75000"/>
                  </a:schemeClr>
                </a:solidFill>
              </a:rPr>
              <a:t>I will be your God, </a:t>
            </a:r>
          </a:p>
          <a:p>
            <a:pPr marL="514350" indent="-514350">
              <a:buAutoNum type="arabicParenR"/>
            </a:pPr>
            <a:r>
              <a:rPr lang="en-US" sz="2800" dirty="0">
                <a:solidFill>
                  <a:schemeClr val="accent1">
                    <a:lumMod val="75000"/>
                  </a:schemeClr>
                </a:solidFill>
              </a:rPr>
              <a:t>You will be my people, </a:t>
            </a:r>
          </a:p>
          <a:p>
            <a:pPr marL="514350" indent="-514350">
              <a:buAutoNum type="arabicParenR"/>
            </a:pPr>
            <a:r>
              <a:rPr lang="en-US" sz="2800" dirty="0">
                <a:solidFill>
                  <a:schemeClr val="accent1">
                    <a:lumMod val="75000"/>
                  </a:schemeClr>
                </a:solidFill>
              </a:rPr>
              <a:t>I will dwell in your midst</a:t>
            </a:r>
          </a:p>
          <a:p>
            <a:pPr marL="514350" indent="-514350">
              <a:buAutoNum type="arabicParenR"/>
            </a:pPr>
            <a:r>
              <a:rPr lang="en-US" sz="2800" dirty="0">
                <a:solidFill>
                  <a:schemeClr val="accent1">
                    <a:lumMod val="75000"/>
                  </a:schemeClr>
                </a:solidFill>
              </a:rPr>
              <a:t>You will have land, descendants, and blessings upon them</a:t>
            </a:r>
          </a:p>
          <a:p>
            <a:pPr marL="0" indent="0">
              <a:buNone/>
            </a:pPr>
            <a:endParaRPr lang="en-US" sz="2800" dirty="0"/>
          </a:p>
        </p:txBody>
      </p:sp>
    </p:spTree>
    <p:extLst>
      <p:ext uri="{BB962C8B-B14F-4D97-AF65-F5344CB8AC3E}">
        <p14:creationId xmlns:p14="http://schemas.microsoft.com/office/powerpoint/2010/main" val="2410270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D165F-398A-4C4E-9664-073D69B2CD91}"/>
              </a:ext>
            </a:extLst>
          </p:cNvPr>
          <p:cNvSpPr>
            <a:spLocks noGrp="1"/>
          </p:cNvSpPr>
          <p:nvPr>
            <p:ph type="title"/>
          </p:nvPr>
        </p:nvSpPr>
        <p:spPr>
          <a:xfrm>
            <a:off x="581192" y="384656"/>
            <a:ext cx="11029616" cy="1188720"/>
          </a:xfrm>
        </p:spPr>
        <p:txBody>
          <a:bodyPr/>
          <a:lstStyle/>
          <a:p>
            <a:r>
              <a:rPr lang="en-US" dirty="0"/>
              <a:t>Key messages of OT prophets</a:t>
            </a:r>
          </a:p>
        </p:txBody>
      </p:sp>
      <p:sp>
        <p:nvSpPr>
          <p:cNvPr id="3" name="Content Placeholder 2">
            <a:extLst>
              <a:ext uri="{FF2B5EF4-FFF2-40B4-BE49-F238E27FC236}">
                <a16:creationId xmlns:a16="http://schemas.microsoft.com/office/drawing/2014/main" id="{E4FC30E6-755A-E04B-BB5B-E0C3F6C75C25}"/>
              </a:ext>
            </a:extLst>
          </p:cNvPr>
          <p:cNvSpPr>
            <a:spLocks noGrp="1"/>
          </p:cNvSpPr>
          <p:nvPr>
            <p:ph idx="1"/>
          </p:nvPr>
        </p:nvSpPr>
        <p:spPr>
          <a:xfrm>
            <a:off x="581192" y="1636876"/>
            <a:ext cx="11029615" cy="4967124"/>
          </a:xfrm>
        </p:spPr>
        <p:txBody>
          <a:bodyPr>
            <a:normAutofit/>
          </a:bodyPr>
          <a:lstStyle/>
          <a:p>
            <a:pPr marL="0" indent="0">
              <a:buNone/>
            </a:pPr>
            <a:r>
              <a:rPr lang="en-US" sz="2800" dirty="0">
                <a:solidFill>
                  <a:schemeClr val="accent1">
                    <a:lumMod val="75000"/>
                  </a:schemeClr>
                </a:solidFill>
              </a:rPr>
              <a:t>1. ﻿</a:t>
            </a:r>
            <a:r>
              <a:rPr lang="en-US" sz="2800" dirty="0">
                <a:solidFill>
                  <a:schemeClr val="accent4">
                    <a:lumMod val="75000"/>
                  </a:schemeClr>
                </a:solidFill>
              </a:rPr>
              <a:t>You (Israel/Judah) have </a:t>
            </a:r>
            <a:r>
              <a:rPr lang="en-US" sz="2800" b="1" dirty="0">
                <a:solidFill>
                  <a:schemeClr val="accent4">
                    <a:lumMod val="75000"/>
                  </a:schemeClr>
                </a:solidFill>
              </a:rPr>
              <a:t>broken the covenant</a:t>
            </a:r>
            <a:r>
              <a:rPr lang="en-US" sz="2800" dirty="0">
                <a:solidFill>
                  <a:schemeClr val="accent4">
                    <a:lumMod val="75000"/>
                  </a:schemeClr>
                </a:solidFill>
              </a:rPr>
              <a:t>; </a:t>
            </a:r>
            <a:r>
              <a:rPr lang="en-US" sz="2800" u="sng" dirty="0">
                <a:solidFill>
                  <a:schemeClr val="accent4">
                    <a:lumMod val="75000"/>
                  </a:schemeClr>
                </a:solidFill>
              </a:rPr>
              <a:t>repent </a:t>
            </a:r>
            <a:r>
              <a:rPr lang="en-US" sz="2800" dirty="0">
                <a:solidFill>
                  <a:schemeClr val="accent4">
                    <a:lumMod val="75000"/>
                  </a:schemeClr>
                </a:solidFill>
              </a:rPr>
              <a:t>and return to worship to the one God! </a:t>
            </a:r>
          </a:p>
          <a:p>
            <a:pPr marL="0" indent="0">
              <a:buNone/>
            </a:pPr>
            <a:r>
              <a:rPr lang="en-US" sz="2800" dirty="0">
                <a:solidFill>
                  <a:schemeClr val="accent4">
                    <a:lumMod val="75000"/>
                  </a:schemeClr>
                </a:solidFill>
              </a:rPr>
              <a:t>2. No repentance? Then </a:t>
            </a:r>
            <a:r>
              <a:rPr lang="en-US" sz="2800" u="sng" dirty="0">
                <a:solidFill>
                  <a:schemeClr val="accent4">
                    <a:lumMod val="75000"/>
                  </a:schemeClr>
                </a:solidFill>
              </a:rPr>
              <a:t>judgment</a:t>
            </a:r>
            <a:r>
              <a:rPr lang="en-US" sz="2800" dirty="0">
                <a:solidFill>
                  <a:schemeClr val="accent4">
                    <a:lumMod val="75000"/>
                  </a:schemeClr>
                </a:solidFill>
              </a:rPr>
              <a:t>! Judgment will also come on the nations.</a:t>
            </a:r>
          </a:p>
          <a:p>
            <a:pPr marL="0" indent="0">
              <a:buNone/>
            </a:pPr>
            <a:r>
              <a:rPr lang="en-US" sz="2800" dirty="0">
                <a:solidFill>
                  <a:schemeClr val="accent4">
                    <a:lumMod val="75000"/>
                  </a:schemeClr>
                </a:solidFill>
              </a:rPr>
              <a:t>3. Yet </a:t>
            </a:r>
            <a:r>
              <a:rPr lang="en-US" sz="2800" b="1" dirty="0">
                <a:solidFill>
                  <a:schemeClr val="accent4">
                    <a:lumMod val="75000"/>
                  </a:schemeClr>
                </a:solidFill>
              </a:rPr>
              <a:t>there is hope </a:t>
            </a:r>
            <a:r>
              <a:rPr lang="en-US" sz="2800" dirty="0">
                <a:solidFill>
                  <a:schemeClr val="accent4">
                    <a:lumMod val="75000"/>
                  </a:schemeClr>
                </a:solidFill>
              </a:rPr>
              <a:t>beyond the judgment for a </a:t>
            </a:r>
            <a:r>
              <a:rPr lang="en-US" sz="2800" u="sng" dirty="0">
                <a:solidFill>
                  <a:schemeClr val="accent4">
                    <a:lumMod val="75000"/>
                  </a:schemeClr>
                </a:solidFill>
              </a:rPr>
              <a:t>glorious future </a:t>
            </a:r>
            <a:r>
              <a:rPr lang="en-US" sz="2800" dirty="0">
                <a:solidFill>
                  <a:schemeClr val="accent4">
                    <a:lumMod val="75000"/>
                  </a:schemeClr>
                </a:solidFill>
              </a:rPr>
              <a:t>restoration both for Israel/Judah and for the nations.</a:t>
            </a:r>
          </a:p>
          <a:p>
            <a:r>
              <a:rPr lang="en-US" sz="2800" dirty="0">
                <a:solidFill>
                  <a:schemeClr val="tx2">
                    <a:lumMod val="75000"/>
                    <a:lumOff val="25000"/>
                  </a:schemeClr>
                </a:solidFill>
              </a:rPr>
              <a:t>Idolatry, social injustice, and reliance on religious ritualism</a:t>
            </a:r>
          </a:p>
          <a:p>
            <a:pPr marL="0" indent="0">
              <a:buNone/>
            </a:pPr>
            <a:r>
              <a:rPr lang="en-US" sz="1400" i="1" dirty="0"/>
              <a:t>Source: Hays, J. Daniel. The Message of the Prophets (p. 63). Zondervan Academic. Kindle Edition. </a:t>
            </a:r>
          </a:p>
        </p:txBody>
      </p:sp>
    </p:spTree>
    <p:extLst>
      <p:ext uri="{BB962C8B-B14F-4D97-AF65-F5344CB8AC3E}">
        <p14:creationId xmlns:p14="http://schemas.microsoft.com/office/powerpoint/2010/main" val="694312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BD26FD-8520-5548-A204-19C2D4D65F46}"/>
              </a:ext>
            </a:extLst>
          </p:cNvPr>
          <p:cNvSpPr/>
          <p:nvPr/>
        </p:nvSpPr>
        <p:spPr>
          <a:xfrm>
            <a:off x="3294592" y="3244334"/>
            <a:ext cx="5666936" cy="369332"/>
          </a:xfrm>
          <a:prstGeom prst="rect">
            <a:avLst/>
          </a:prstGeom>
        </p:spPr>
        <p:txBody>
          <a:bodyPr wrap="none">
            <a:spAutoFit/>
          </a:bodyPr>
          <a:lstStyle/>
          <a:p>
            <a:r>
              <a:rPr lang="en-US" dirty="0">
                <a:hlinkClick r:id="rId2"/>
              </a:rPr>
              <a:t>https://www.youtube.com/watch?v=edcqUu_BtN0</a:t>
            </a:r>
            <a:r>
              <a:rPr lang="en-US" dirty="0"/>
              <a:t> </a:t>
            </a:r>
          </a:p>
        </p:txBody>
      </p:sp>
    </p:spTree>
    <p:extLst>
      <p:ext uri="{BB962C8B-B14F-4D97-AF65-F5344CB8AC3E}">
        <p14:creationId xmlns:p14="http://schemas.microsoft.com/office/powerpoint/2010/main" val="668846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04E0-B3F2-B64B-8437-59A442CEBB3E}"/>
              </a:ext>
            </a:extLst>
          </p:cNvPr>
          <p:cNvSpPr>
            <a:spLocks noGrp="1"/>
          </p:cNvSpPr>
          <p:nvPr>
            <p:ph type="title"/>
          </p:nvPr>
        </p:nvSpPr>
        <p:spPr>
          <a:xfrm>
            <a:off x="581189" y="889000"/>
            <a:ext cx="11029616" cy="1188720"/>
          </a:xfrm>
        </p:spPr>
        <p:txBody>
          <a:bodyPr>
            <a:normAutofit fontScale="90000"/>
          </a:bodyPr>
          <a:lstStyle/>
          <a:p>
            <a:r>
              <a:rPr lang="en-US" dirty="0"/>
              <a:t>The </a:t>
            </a:r>
            <a:r>
              <a:rPr lang="en-US" dirty="0" err="1"/>
              <a:t>christian</a:t>
            </a:r>
            <a:r>
              <a:rPr lang="en-US" dirty="0"/>
              <a:t> scriptures / </a:t>
            </a:r>
            <a:br>
              <a:rPr lang="en-US" dirty="0"/>
            </a:br>
            <a:r>
              <a:rPr lang="en-US" dirty="0"/>
              <a:t>new Testament (</a:t>
            </a:r>
            <a:r>
              <a:rPr lang="en-US" dirty="0" err="1"/>
              <a:t>nt</a:t>
            </a:r>
            <a:r>
              <a:rPr lang="en-US" dirty="0"/>
              <a:t>)</a:t>
            </a:r>
          </a:p>
        </p:txBody>
      </p:sp>
      <p:sp>
        <p:nvSpPr>
          <p:cNvPr id="3" name="Content Placeholder 2">
            <a:extLst>
              <a:ext uri="{FF2B5EF4-FFF2-40B4-BE49-F238E27FC236}">
                <a16:creationId xmlns:a16="http://schemas.microsoft.com/office/drawing/2014/main" id="{32163435-A191-4442-9BB5-F1F18EC273E8}"/>
              </a:ext>
            </a:extLst>
          </p:cNvPr>
          <p:cNvSpPr>
            <a:spLocks noGrp="1"/>
          </p:cNvSpPr>
          <p:nvPr>
            <p:ph idx="1"/>
          </p:nvPr>
        </p:nvSpPr>
        <p:spPr>
          <a:xfrm>
            <a:off x="581190" y="2311399"/>
            <a:ext cx="11029615" cy="4142563"/>
          </a:xfrm>
        </p:spPr>
        <p:txBody>
          <a:bodyPr>
            <a:normAutofit lnSpcReduction="10000"/>
          </a:bodyPr>
          <a:lstStyle/>
          <a:p>
            <a:r>
              <a:rPr lang="en-US" sz="2800" dirty="0" err="1"/>
              <a:t>Centred</a:t>
            </a:r>
            <a:r>
              <a:rPr lang="en-US" sz="2800" dirty="0"/>
              <a:t> on </a:t>
            </a:r>
            <a:r>
              <a:rPr lang="en-US" sz="2800" b="1" dirty="0"/>
              <a:t>Jesus </a:t>
            </a:r>
            <a:r>
              <a:rPr lang="en-US" sz="2800" dirty="0"/>
              <a:t>and </a:t>
            </a:r>
            <a:r>
              <a:rPr lang="en-US" sz="2800" b="1" dirty="0"/>
              <a:t>New Covenant </a:t>
            </a:r>
            <a:r>
              <a:rPr lang="en-US" sz="2800" dirty="0"/>
              <a:t>made through him </a:t>
            </a:r>
          </a:p>
          <a:p>
            <a:r>
              <a:rPr lang="en-US" sz="2800" dirty="0"/>
              <a:t>Basis is the </a:t>
            </a:r>
            <a:r>
              <a:rPr lang="en-US" sz="2800" b="1" dirty="0"/>
              <a:t>paschal mystery</a:t>
            </a:r>
            <a:r>
              <a:rPr lang="en-US" sz="2800" dirty="0"/>
              <a:t> – life, cross, death, and resurrection</a:t>
            </a:r>
          </a:p>
          <a:p>
            <a:r>
              <a:rPr lang="en-US" sz="2800" b="1" dirty="0">
                <a:solidFill>
                  <a:schemeClr val="accent1">
                    <a:lumMod val="75000"/>
                  </a:schemeClr>
                </a:solidFill>
              </a:rPr>
              <a:t>New Covenant</a:t>
            </a:r>
            <a:r>
              <a:rPr lang="en-US" sz="2800" dirty="0">
                <a:solidFill>
                  <a:schemeClr val="accent1">
                    <a:lumMod val="75000"/>
                  </a:schemeClr>
                </a:solidFill>
              </a:rPr>
              <a:t> – forgiveness/reconciliation &amp; restoration of relationships through belief in Jesus </a:t>
            </a:r>
          </a:p>
          <a:p>
            <a:r>
              <a:rPr lang="en-US" sz="2800" dirty="0">
                <a:solidFill>
                  <a:schemeClr val="bg2">
                    <a:lumMod val="25000"/>
                  </a:schemeClr>
                </a:solidFill>
                <a:latin typeface="Arial" panose="020B0604020202020204" pitchFamily="34" charset="0"/>
                <a:cs typeface="Arial" panose="020B0604020202020204" pitchFamily="34" charset="0"/>
              </a:rPr>
              <a:t>Belief in Jesus </a:t>
            </a:r>
          </a:p>
          <a:p>
            <a:r>
              <a:rPr lang="en-US" sz="2800" dirty="0">
                <a:solidFill>
                  <a:schemeClr val="bg2">
                    <a:lumMod val="25000"/>
                  </a:schemeClr>
                </a:solidFill>
                <a:latin typeface="Arial" panose="020B0604020202020204" pitchFamily="34" charset="0"/>
                <a:cs typeface="Arial" panose="020B0604020202020204" pitchFamily="34" charset="0"/>
              </a:rPr>
              <a:t>Incorporates Old Covenant</a:t>
            </a:r>
          </a:p>
        </p:txBody>
      </p:sp>
    </p:spTree>
    <p:extLst>
      <p:ext uri="{BB962C8B-B14F-4D97-AF65-F5344CB8AC3E}">
        <p14:creationId xmlns:p14="http://schemas.microsoft.com/office/powerpoint/2010/main" val="1827422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83" name="Rectangle 191">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192">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4" name="Rectangle 193">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12290" name="Picture 2" descr="Sermon on the Mount | Discovery Series">
            <a:extLst>
              <a:ext uri="{FF2B5EF4-FFF2-40B4-BE49-F238E27FC236}">
                <a16:creationId xmlns:a16="http://schemas.microsoft.com/office/drawing/2014/main" id="{276A288F-555B-884D-804C-AF8C04ACDD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626"/>
          <a:stretch/>
        </p:blipFill>
        <p:spPr bwMode="auto">
          <a:xfrm>
            <a:off x="-12700" y="464474"/>
            <a:ext cx="6672264" cy="5936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56418D-2EAF-D743-B974-03453D4359D4}"/>
              </a:ext>
            </a:extLst>
          </p:cNvPr>
          <p:cNvSpPr>
            <a:spLocks noGrp="1"/>
          </p:cNvSpPr>
          <p:nvPr>
            <p:ph type="title"/>
          </p:nvPr>
        </p:nvSpPr>
        <p:spPr>
          <a:xfrm>
            <a:off x="6869492" y="1118378"/>
            <a:ext cx="4597758" cy="674878"/>
          </a:xfrm>
        </p:spPr>
        <p:txBody>
          <a:bodyPr>
            <a:normAutofit fontScale="90000"/>
          </a:bodyPr>
          <a:lstStyle/>
          <a:p>
            <a:r>
              <a:rPr lang="en-US" sz="3700" dirty="0" err="1">
                <a:solidFill>
                  <a:srgbClr val="FFFFFF"/>
                </a:solidFill>
              </a:rPr>
              <a:t>jesus</a:t>
            </a:r>
            <a:r>
              <a:rPr lang="en-US" sz="3700" dirty="0">
                <a:solidFill>
                  <a:srgbClr val="FFFFFF"/>
                </a:solidFill>
              </a:rPr>
              <a:t> as prophet in the NT</a:t>
            </a:r>
          </a:p>
        </p:txBody>
      </p:sp>
      <p:sp>
        <p:nvSpPr>
          <p:cNvPr id="3" name="Content Placeholder 2">
            <a:extLst>
              <a:ext uri="{FF2B5EF4-FFF2-40B4-BE49-F238E27FC236}">
                <a16:creationId xmlns:a16="http://schemas.microsoft.com/office/drawing/2014/main" id="{A9B9DCF5-2B0C-D949-8716-2C2674E9684F}"/>
              </a:ext>
            </a:extLst>
          </p:cNvPr>
          <p:cNvSpPr>
            <a:spLocks noGrp="1"/>
          </p:cNvSpPr>
          <p:nvPr>
            <p:ph idx="1"/>
          </p:nvPr>
        </p:nvSpPr>
        <p:spPr>
          <a:xfrm>
            <a:off x="6873606" y="2573408"/>
            <a:ext cx="4597758" cy="2815336"/>
          </a:xfrm>
        </p:spPr>
        <p:txBody>
          <a:bodyPr>
            <a:noAutofit/>
          </a:bodyPr>
          <a:lstStyle/>
          <a:p>
            <a:r>
              <a:rPr lang="en-US" sz="2400" dirty="0">
                <a:solidFill>
                  <a:srgbClr val="FFFFFF"/>
                </a:solidFill>
                <a:latin typeface="Arial" panose="020B0604020202020204" pitchFamily="34" charset="0"/>
                <a:cs typeface="Arial" panose="020B0604020202020204" pitchFamily="34" charset="0"/>
              </a:rPr>
              <a:t>Proclaimed God’s </a:t>
            </a:r>
            <a:r>
              <a:rPr lang="en-US" sz="2400" u="sng" dirty="0">
                <a:solidFill>
                  <a:srgbClr val="FFFFFF"/>
                </a:solidFill>
                <a:latin typeface="Arial" panose="020B0604020202020204" pitchFamily="34" charset="0"/>
                <a:cs typeface="Arial" panose="020B0604020202020204" pitchFamily="34" charset="0"/>
              </a:rPr>
              <a:t>Good News</a:t>
            </a:r>
          </a:p>
          <a:p>
            <a:r>
              <a:rPr lang="en-US" sz="2400" dirty="0">
                <a:solidFill>
                  <a:schemeClr val="accent1">
                    <a:lumMod val="60000"/>
                    <a:lumOff val="40000"/>
                  </a:schemeClr>
                </a:solidFill>
                <a:latin typeface="Arial" panose="020B0604020202020204" pitchFamily="34" charset="0"/>
                <a:cs typeface="Arial" panose="020B0604020202020204" pitchFamily="34" charset="0"/>
              </a:rPr>
              <a:t>Like OT prophets - Scathing of </a:t>
            </a:r>
            <a:r>
              <a:rPr lang="en-US" sz="2400" u="sng" dirty="0">
                <a:solidFill>
                  <a:schemeClr val="accent1">
                    <a:lumMod val="60000"/>
                    <a:lumOff val="40000"/>
                  </a:schemeClr>
                </a:solidFill>
                <a:latin typeface="Arial" panose="020B0604020202020204" pitchFamily="34" charset="0"/>
                <a:cs typeface="Arial" panose="020B0604020202020204" pitchFamily="34" charset="0"/>
              </a:rPr>
              <a:t>social injustice </a:t>
            </a:r>
            <a:r>
              <a:rPr lang="en-US" sz="2400" dirty="0">
                <a:solidFill>
                  <a:schemeClr val="accent1">
                    <a:lumMod val="60000"/>
                    <a:lumOff val="40000"/>
                  </a:schemeClr>
                </a:solidFill>
                <a:latin typeface="Arial" panose="020B0604020202020204" pitchFamily="34" charset="0"/>
                <a:cs typeface="Arial" panose="020B0604020202020204" pitchFamily="34" charset="0"/>
              </a:rPr>
              <a:t>and </a:t>
            </a:r>
            <a:r>
              <a:rPr lang="en-US" sz="2400" u="sng" dirty="0">
                <a:solidFill>
                  <a:schemeClr val="accent1">
                    <a:lumMod val="60000"/>
                    <a:lumOff val="40000"/>
                  </a:schemeClr>
                </a:solidFill>
                <a:latin typeface="Arial" panose="020B0604020202020204" pitchFamily="34" charset="0"/>
                <a:cs typeface="Arial" panose="020B0604020202020204" pitchFamily="34" charset="0"/>
              </a:rPr>
              <a:t>sin</a:t>
            </a:r>
            <a:r>
              <a:rPr lang="en-US" sz="2400" dirty="0">
                <a:solidFill>
                  <a:schemeClr val="accent1">
                    <a:lumMod val="60000"/>
                    <a:lumOff val="40000"/>
                  </a:schemeClr>
                </a:solidFill>
                <a:latin typeface="Arial" panose="020B0604020202020204" pitchFamily="34" charset="0"/>
                <a:cs typeface="Arial" panose="020B0604020202020204" pitchFamily="34" charset="0"/>
              </a:rPr>
              <a:t>, </a:t>
            </a:r>
            <a:r>
              <a:rPr lang="en-US" sz="2400" u="sng" dirty="0">
                <a:solidFill>
                  <a:schemeClr val="accent1">
                    <a:lumMod val="60000"/>
                    <a:lumOff val="40000"/>
                  </a:schemeClr>
                </a:solidFill>
                <a:latin typeface="Arial" panose="020B0604020202020204" pitchFamily="34" charset="0"/>
                <a:cs typeface="Arial" panose="020B0604020202020204" pitchFamily="34" charset="0"/>
              </a:rPr>
              <a:t>revealed hard truths</a:t>
            </a:r>
          </a:p>
          <a:p>
            <a:r>
              <a:rPr lang="en-US" sz="2400" dirty="0">
                <a:solidFill>
                  <a:schemeClr val="tx1"/>
                </a:solidFill>
                <a:latin typeface="Arial" panose="020B0604020202020204" pitchFamily="34" charset="0"/>
                <a:cs typeface="Arial" panose="020B0604020202020204" pitchFamily="34" charset="0"/>
              </a:rPr>
              <a:t>Call to </a:t>
            </a:r>
            <a:r>
              <a:rPr lang="en-US" sz="2400" i="1" dirty="0">
                <a:solidFill>
                  <a:schemeClr val="tx1"/>
                </a:solidFill>
                <a:latin typeface="Arial" panose="020B0604020202020204" pitchFamily="34" charset="0"/>
                <a:cs typeface="Arial" panose="020B0604020202020204" pitchFamily="34" charset="0"/>
              </a:rPr>
              <a:t>metanoia</a:t>
            </a:r>
          </a:p>
          <a:p>
            <a:r>
              <a:rPr lang="en-US" sz="2400" dirty="0">
                <a:solidFill>
                  <a:schemeClr val="accent1">
                    <a:lumMod val="60000"/>
                    <a:lumOff val="40000"/>
                  </a:schemeClr>
                </a:solidFill>
                <a:latin typeface="Arial" panose="020B0604020202020204" pitchFamily="34" charset="0"/>
                <a:cs typeface="Arial" panose="020B0604020202020204" pitchFamily="34" charset="0"/>
              </a:rPr>
              <a:t>Not welcomed everywhere    </a:t>
            </a:r>
            <a:r>
              <a:rPr lang="en-US" sz="1600" dirty="0">
                <a:solidFill>
                  <a:schemeClr val="accent1">
                    <a:lumMod val="60000"/>
                    <a:lumOff val="40000"/>
                  </a:schemeClr>
                </a:solidFill>
                <a:latin typeface="Arial" panose="020B0604020202020204" pitchFamily="34" charset="0"/>
                <a:cs typeface="Arial" panose="020B0604020202020204" pitchFamily="34" charset="0"/>
              </a:rPr>
              <a:t>(Lk 9:51-56)</a:t>
            </a:r>
          </a:p>
          <a:p>
            <a:r>
              <a:rPr lang="en-US" sz="2400" dirty="0">
                <a:solidFill>
                  <a:schemeClr val="tx1"/>
                </a:solidFill>
                <a:latin typeface="Arial" panose="020B0604020202020204" pitchFamily="34" charset="0"/>
                <a:cs typeface="Arial" panose="020B0604020202020204" pitchFamily="34" charset="0"/>
              </a:rPr>
              <a:t>Ultimate price = death</a:t>
            </a:r>
          </a:p>
        </p:txBody>
      </p:sp>
      <p:sp>
        <p:nvSpPr>
          <p:cNvPr id="4" name="Rectangle 3">
            <a:extLst>
              <a:ext uri="{FF2B5EF4-FFF2-40B4-BE49-F238E27FC236}">
                <a16:creationId xmlns:a16="http://schemas.microsoft.com/office/drawing/2014/main" id="{6AC8673A-0718-5348-94F7-98EDAD55ACA2}"/>
              </a:ext>
            </a:extLst>
          </p:cNvPr>
          <p:cNvSpPr/>
          <p:nvPr/>
        </p:nvSpPr>
        <p:spPr>
          <a:xfrm>
            <a:off x="913929" y="6433623"/>
            <a:ext cx="6096000" cy="276999"/>
          </a:xfrm>
          <a:prstGeom prst="rect">
            <a:avLst/>
          </a:prstGeom>
        </p:spPr>
        <p:txBody>
          <a:bodyPr>
            <a:spAutoFit/>
          </a:bodyPr>
          <a:lstStyle/>
          <a:p>
            <a:r>
              <a:rPr lang="en-US" sz="1200" i="1" dirty="0">
                <a:solidFill>
                  <a:schemeClr val="bg1"/>
                </a:solidFill>
              </a:rPr>
              <a:t>Image </a:t>
            </a:r>
            <a:r>
              <a:rPr lang="en-US" sz="1200" i="1" dirty="0" err="1">
                <a:solidFill>
                  <a:schemeClr val="bg1"/>
                </a:solidFill>
              </a:rPr>
              <a:t>sce</a:t>
            </a:r>
            <a:r>
              <a:rPr lang="en-US" sz="1200" i="1" dirty="0">
                <a:solidFill>
                  <a:schemeClr val="bg1"/>
                </a:solidFill>
              </a:rPr>
              <a:t>: https://</a:t>
            </a:r>
            <a:r>
              <a:rPr lang="en-US" sz="1200" i="1" dirty="0" err="1">
                <a:solidFill>
                  <a:schemeClr val="bg1"/>
                </a:solidFill>
              </a:rPr>
              <a:t>discoveryseries.org</a:t>
            </a:r>
            <a:r>
              <a:rPr lang="en-US" sz="1200" i="1" dirty="0">
                <a:solidFill>
                  <a:schemeClr val="bg1"/>
                </a:solidFill>
              </a:rPr>
              <a:t>/courses/sermon-on-the-mount/</a:t>
            </a:r>
          </a:p>
        </p:txBody>
      </p:sp>
    </p:spTree>
    <p:extLst>
      <p:ext uri="{BB962C8B-B14F-4D97-AF65-F5344CB8AC3E}">
        <p14:creationId xmlns:p14="http://schemas.microsoft.com/office/powerpoint/2010/main" val="112489594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163435-A191-4442-9BB5-F1F18EC273E8}"/>
              </a:ext>
            </a:extLst>
          </p:cNvPr>
          <p:cNvSpPr>
            <a:spLocks noGrp="1"/>
          </p:cNvSpPr>
          <p:nvPr>
            <p:ph idx="1"/>
          </p:nvPr>
        </p:nvSpPr>
        <p:spPr>
          <a:xfrm>
            <a:off x="581190" y="1904999"/>
            <a:ext cx="11029615" cy="4142563"/>
          </a:xfrm>
        </p:spPr>
        <p:txBody>
          <a:bodyPr>
            <a:normAutofit/>
          </a:bodyPr>
          <a:lstStyle/>
          <a:p>
            <a:pPr marL="0" indent="0">
              <a:buNone/>
            </a:pPr>
            <a:r>
              <a:rPr lang="en-US" sz="2800" b="1" dirty="0"/>
              <a:t>1. Good News </a:t>
            </a:r>
            <a:r>
              <a:rPr lang="en-US" sz="2800" dirty="0"/>
              <a:t>of God’s Reign (</a:t>
            </a:r>
            <a:r>
              <a:rPr lang="en-US" sz="2800" i="1" dirty="0" err="1"/>
              <a:t>basileia</a:t>
            </a:r>
            <a:r>
              <a:rPr lang="en-US" sz="2800" i="1" dirty="0"/>
              <a:t> </a:t>
            </a:r>
            <a:r>
              <a:rPr lang="en-US" sz="2800" i="1" dirty="0" err="1"/>
              <a:t>tou</a:t>
            </a:r>
            <a:r>
              <a:rPr lang="en-US" sz="2800" i="1" dirty="0"/>
              <a:t> </a:t>
            </a:r>
            <a:r>
              <a:rPr lang="en-US" sz="2800" i="1" dirty="0" err="1"/>
              <a:t>theou</a:t>
            </a:r>
            <a:r>
              <a:rPr lang="en-US" sz="2800" dirty="0"/>
              <a:t>)</a:t>
            </a:r>
          </a:p>
          <a:p>
            <a:pPr marL="0" indent="0">
              <a:buNone/>
            </a:pPr>
            <a:r>
              <a:rPr lang="en-AU" sz="2400" b="1" i="1" baseline="30000" dirty="0">
                <a:solidFill>
                  <a:schemeClr val="accent1">
                    <a:lumMod val="75000"/>
                  </a:schemeClr>
                </a:solidFill>
              </a:rPr>
              <a:t>34 </a:t>
            </a:r>
            <a:r>
              <a:rPr lang="en-AU" sz="2400" i="1" dirty="0">
                <a:solidFill>
                  <a:schemeClr val="accent1">
                    <a:lumMod val="75000"/>
                  </a:schemeClr>
                </a:solidFill>
              </a:rPr>
              <a:t>Then the king will say to those at his right hand, ‘Come, you that are blessed by my Father, inherit the kingdom prepared for you from the foundation of the world; </a:t>
            </a:r>
            <a:r>
              <a:rPr lang="en-AU" sz="2400" b="1" i="1" baseline="30000" dirty="0">
                <a:solidFill>
                  <a:schemeClr val="accent1">
                    <a:lumMod val="75000"/>
                  </a:schemeClr>
                </a:solidFill>
              </a:rPr>
              <a:t>35 </a:t>
            </a:r>
            <a:r>
              <a:rPr lang="en-AU" sz="2400" i="1" dirty="0">
                <a:solidFill>
                  <a:schemeClr val="accent1">
                    <a:lumMod val="75000"/>
                  </a:schemeClr>
                </a:solidFill>
              </a:rPr>
              <a:t>for I was hungry and you gave me food, I was thirsty and you gave me something to drink, I was a stranger and you welcomed me, </a:t>
            </a:r>
            <a:r>
              <a:rPr lang="en-AU" sz="2400" b="1" i="1" baseline="30000" dirty="0">
                <a:solidFill>
                  <a:schemeClr val="accent1">
                    <a:lumMod val="75000"/>
                  </a:schemeClr>
                </a:solidFill>
              </a:rPr>
              <a:t>36 </a:t>
            </a:r>
            <a:r>
              <a:rPr lang="en-AU" sz="2400" i="1" dirty="0">
                <a:solidFill>
                  <a:schemeClr val="accent1">
                    <a:lumMod val="75000"/>
                  </a:schemeClr>
                </a:solidFill>
              </a:rPr>
              <a:t>I was naked and you gave me clothing, I was sick and you took care of me, I was in prison and you visited me.’ </a:t>
            </a:r>
            <a:r>
              <a:rPr lang="en-AU" dirty="0"/>
              <a:t>(Matthew 25:31-46)</a:t>
            </a:r>
            <a:endParaRPr lang="en-US" sz="2800" dirty="0"/>
          </a:p>
          <a:p>
            <a:pPr marL="0" indent="0">
              <a:buNone/>
            </a:pPr>
            <a:endParaRPr lang="en-US" sz="2800" dirty="0">
              <a:solidFill>
                <a:schemeClr val="bg2">
                  <a:lumMod val="25000"/>
                </a:schemeClr>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99889C6F-F5BB-C243-812E-C05212703A04}"/>
              </a:ext>
            </a:extLst>
          </p:cNvPr>
          <p:cNvSpPr>
            <a:spLocks noGrp="1"/>
          </p:cNvSpPr>
          <p:nvPr>
            <p:ph type="title"/>
          </p:nvPr>
        </p:nvSpPr>
        <p:spPr>
          <a:xfrm>
            <a:off x="400436" y="627726"/>
            <a:ext cx="11029616" cy="1188720"/>
          </a:xfrm>
        </p:spPr>
        <p:txBody>
          <a:bodyPr>
            <a:normAutofit/>
          </a:bodyPr>
          <a:lstStyle/>
          <a:p>
            <a:r>
              <a:rPr lang="en-US" dirty="0"/>
              <a:t>Key messages of </a:t>
            </a:r>
            <a:r>
              <a:rPr lang="en-US" dirty="0" err="1"/>
              <a:t>jesus’</a:t>
            </a:r>
            <a:r>
              <a:rPr lang="en-US" dirty="0"/>
              <a:t> prophetic acts</a:t>
            </a:r>
          </a:p>
        </p:txBody>
      </p:sp>
    </p:spTree>
    <p:extLst>
      <p:ext uri="{BB962C8B-B14F-4D97-AF65-F5344CB8AC3E}">
        <p14:creationId xmlns:p14="http://schemas.microsoft.com/office/powerpoint/2010/main" val="1457383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163435-A191-4442-9BB5-F1F18EC273E8}"/>
              </a:ext>
            </a:extLst>
          </p:cNvPr>
          <p:cNvSpPr>
            <a:spLocks noGrp="1"/>
          </p:cNvSpPr>
          <p:nvPr>
            <p:ph idx="1"/>
          </p:nvPr>
        </p:nvSpPr>
        <p:spPr>
          <a:xfrm>
            <a:off x="581192" y="0"/>
            <a:ext cx="11029615" cy="5197009"/>
          </a:xfrm>
        </p:spPr>
        <p:txBody>
          <a:bodyPr>
            <a:normAutofit/>
          </a:bodyPr>
          <a:lstStyle/>
          <a:p>
            <a:pPr marL="0" indent="0">
              <a:buNone/>
            </a:pPr>
            <a:r>
              <a:rPr lang="en-US" sz="2800" dirty="0"/>
              <a:t>2. Through </a:t>
            </a:r>
            <a:r>
              <a:rPr lang="en-US" sz="2800" b="1" dirty="0"/>
              <a:t>Word</a:t>
            </a:r>
            <a:r>
              <a:rPr lang="en-US" sz="2800" dirty="0"/>
              <a:t> (through parables and sayings) and </a:t>
            </a:r>
            <a:r>
              <a:rPr lang="en-US" sz="2800" b="1" dirty="0"/>
              <a:t>deed</a:t>
            </a:r>
            <a:r>
              <a:rPr lang="en-US" sz="2800" dirty="0"/>
              <a:t> (healings, miracles). </a:t>
            </a:r>
          </a:p>
          <a:p>
            <a:pPr marL="0" indent="0">
              <a:buNone/>
            </a:pPr>
            <a:r>
              <a:rPr lang="en-US" sz="2800" dirty="0">
                <a:solidFill>
                  <a:schemeClr val="accent1">
                    <a:lumMod val="75000"/>
                  </a:schemeClr>
                </a:solidFill>
              </a:rPr>
              <a:t>3. </a:t>
            </a:r>
            <a:r>
              <a:rPr lang="en-US" sz="2800" b="1" dirty="0">
                <a:solidFill>
                  <a:schemeClr val="accent1">
                    <a:lumMod val="75000"/>
                  </a:schemeClr>
                </a:solidFill>
              </a:rPr>
              <a:t>Church</a:t>
            </a:r>
            <a:r>
              <a:rPr lang="en-US" sz="2800" dirty="0">
                <a:solidFill>
                  <a:schemeClr val="accent1">
                    <a:lumMod val="75000"/>
                  </a:schemeClr>
                </a:solidFill>
              </a:rPr>
              <a:t> called to continue Jesus’ mission including being prophetic</a:t>
            </a:r>
          </a:p>
          <a:p>
            <a:pPr marL="0" indent="0">
              <a:buNone/>
            </a:pPr>
            <a:endParaRPr lang="en-US" sz="2800" dirty="0">
              <a:solidFill>
                <a:schemeClr val="bg2">
                  <a:lumMod val="25000"/>
                </a:schemeClr>
              </a:solidFill>
              <a:latin typeface="Arial" panose="020B0604020202020204" pitchFamily="34" charset="0"/>
              <a:cs typeface="Arial" panose="020B0604020202020204" pitchFamily="34" charset="0"/>
            </a:endParaRPr>
          </a:p>
        </p:txBody>
      </p:sp>
      <p:pic>
        <p:nvPicPr>
          <p:cNvPr id="4" name="Picture 8" descr="Martin Luther King Jr. - Day, Quotes &amp; Assassination - Biography">
            <a:extLst>
              <a:ext uri="{FF2B5EF4-FFF2-40B4-BE49-F238E27FC236}">
                <a16:creationId xmlns:a16="http://schemas.microsoft.com/office/drawing/2014/main" id="{66AA98D4-D6E7-744D-BE93-5DB93A9601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66" r="1" b="2024"/>
          <a:stretch/>
        </p:blipFill>
        <p:spPr bwMode="auto">
          <a:xfrm>
            <a:off x="764858" y="4277791"/>
            <a:ext cx="1756102" cy="1536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New biography chronicles Dorothy Day&amp;#39;s astonishing life in detail |  National Catholic Reporter">
            <a:extLst>
              <a:ext uri="{FF2B5EF4-FFF2-40B4-BE49-F238E27FC236}">
                <a16:creationId xmlns:a16="http://schemas.microsoft.com/office/drawing/2014/main" id="{F5C3378F-0327-AF49-8634-4B1B408DBA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49" r="4689" b="-1"/>
          <a:stretch/>
        </p:blipFill>
        <p:spPr bwMode="auto">
          <a:xfrm>
            <a:off x="3098871" y="3619081"/>
            <a:ext cx="3134701" cy="27432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Nano Nagle ~ Sisters of the Presentation, San Francisco">
            <a:extLst>
              <a:ext uri="{FF2B5EF4-FFF2-40B4-BE49-F238E27FC236}">
                <a16:creationId xmlns:a16="http://schemas.microsoft.com/office/drawing/2014/main" id="{EA2D9E8F-87A2-4B41-87E1-52EE62B1E3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642" r="-4" b="19639"/>
          <a:stretch/>
        </p:blipFill>
        <p:spPr bwMode="auto">
          <a:xfrm>
            <a:off x="6695953" y="4051675"/>
            <a:ext cx="2232172" cy="195340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aint Mary MacKillop | Biography, Patron Saint Of, Feast Day, Facts, &amp;amp;  Miracles | Britannica">
            <a:extLst>
              <a:ext uri="{FF2B5EF4-FFF2-40B4-BE49-F238E27FC236}">
                <a16:creationId xmlns:a16="http://schemas.microsoft.com/office/drawing/2014/main" id="{011354E3-7A30-2E40-9C0E-C67598CB78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8634" y="3466681"/>
            <a:ext cx="1848166" cy="2846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333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5F7E12-8DC7-DF40-9CF7-EF564F9F23C3}"/>
              </a:ext>
            </a:extLst>
          </p:cNvPr>
          <p:cNvSpPr txBox="1"/>
          <p:nvPr/>
        </p:nvSpPr>
        <p:spPr>
          <a:xfrm>
            <a:off x="602509" y="1718009"/>
            <a:ext cx="11132287" cy="2677656"/>
          </a:xfrm>
          <a:prstGeom prst="rect">
            <a:avLst/>
          </a:prstGeom>
          <a:noFill/>
        </p:spPr>
        <p:txBody>
          <a:bodyPr wrap="square" rtlCol="0">
            <a:spAutoFit/>
          </a:bodyPr>
          <a:lstStyle/>
          <a:p>
            <a:pPr algn="ctr"/>
            <a:r>
              <a:rPr lang="en-US" sz="2400" dirty="0"/>
              <a:t>Is there anything new in what you’ve heard so far? </a:t>
            </a:r>
          </a:p>
          <a:p>
            <a:pPr algn="ctr"/>
            <a:endParaRPr lang="en-US" sz="2400" dirty="0"/>
          </a:p>
          <a:p>
            <a:pPr algn="ctr"/>
            <a:endParaRPr lang="en-US" sz="2400" dirty="0"/>
          </a:p>
          <a:p>
            <a:pPr algn="ctr"/>
            <a:r>
              <a:rPr lang="en-US" sz="2400" dirty="0">
                <a:solidFill>
                  <a:schemeClr val="tx2">
                    <a:lumMod val="90000"/>
                    <a:lumOff val="10000"/>
                  </a:schemeClr>
                </a:solidFill>
              </a:rPr>
              <a:t>Do any points resonate with or interest you?</a:t>
            </a:r>
          </a:p>
          <a:p>
            <a:endParaRPr lang="en-US" sz="2400" dirty="0"/>
          </a:p>
          <a:p>
            <a:endParaRPr lang="en-US" sz="2400" dirty="0"/>
          </a:p>
          <a:p>
            <a:pPr algn="ctr"/>
            <a:r>
              <a:rPr lang="en-US" sz="2400" dirty="0">
                <a:solidFill>
                  <a:schemeClr val="accent2">
                    <a:lumMod val="50000"/>
                  </a:schemeClr>
                </a:solidFill>
              </a:rPr>
              <a:t>Are you making any connections with Nano as part of a line of prophets?</a:t>
            </a:r>
          </a:p>
        </p:txBody>
      </p:sp>
    </p:spTree>
    <p:extLst>
      <p:ext uri="{BB962C8B-B14F-4D97-AF65-F5344CB8AC3E}">
        <p14:creationId xmlns:p14="http://schemas.microsoft.com/office/powerpoint/2010/main" val="1159787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F9B6-0FB4-314E-AC3F-7C66DA63BF6D}"/>
              </a:ext>
            </a:extLst>
          </p:cNvPr>
          <p:cNvSpPr>
            <a:spLocks noGrp="1"/>
          </p:cNvSpPr>
          <p:nvPr>
            <p:ph type="title"/>
          </p:nvPr>
        </p:nvSpPr>
        <p:spPr>
          <a:xfrm>
            <a:off x="428792" y="691006"/>
            <a:ext cx="11029616" cy="1188720"/>
          </a:xfrm>
        </p:spPr>
        <p:txBody>
          <a:bodyPr/>
          <a:lstStyle/>
          <a:p>
            <a:r>
              <a:rPr lang="en-US" dirty="0"/>
              <a:t>My context</a:t>
            </a:r>
          </a:p>
        </p:txBody>
      </p:sp>
      <p:sp>
        <p:nvSpPr>
          <p:cNvPr id="3" name="Content Placeholder 2">
            <a:extLst>
              <a:ext uri="{FF2B5EF4-FFF2-40B4-BE49-F238E27FC236}">
                <a16:creationId xmlns:a16="http://schemas.microsoft.com/office/drawing/2014/main" id="{31C76181-939F-E242-ABD8-38A371DEABC3}"/>
              </a:ext>
            </a:extLst>
          </p:cNvPr>
          <p:cNvSpPr>
            <a:spLocks noGrp="1"/>
          </p:cNvSpPr>
          <p:nvPr>
            <p:ph idx="1"/>
          </p:nvPr>
        </p:nvSpPr>
        <p:spPr>
          <a:xfrm>
            <a:off x="428792" y="1611757"/>
            <a:ext cx="11029615" cy="3634486"/>
          </a:xfrm>
        </p:spPr>
        <p:txBody>
          <a:bodyPr/>
          <a:lstStyle/>
          <a:p>
            <a:r>
              <a:rPr lang="en-US" sz="2400" dirty="0"/>
              <a:t>Mum of 14yr old girl and 16yr old boy</a:t>
            </a:r>
          </a:p>
          <a:p>
            <a:r>
              <a:rPr lang="en-US" sz="2400" dirty="0"/>
              <a:t>Aware of some of their challenges</a:t>
            </a:r>
          </a:p>
          <a:p>
            <a:r>
              <a:rPr lang="en-US" sz="2400" dirty="0"/>
              <a:t>As a Christian and a Theologian how do </a:t>
            </a:r>
          </a:p>
          <a:p>
            <a:pPr marL="0" indent="0">
              <a:buNone/>
            </a:pPr>
            <a:r>
              <a:rPr lang="en-US" sz="2400" dirty="0"/>
              <a:t>I help them or equip them for this world?</a:t>
            </a:r>
          </a:p>
          <a:p>
            <a:endParaRPr lang="en-US" dirty="0"/>
          </a:p>
        </p:txBody>
      </p:sp>
      <p:sp>
        <p:nvSpPr>
          <p:cNvPr id="4" name="AutoShape 2" descr="May be an image of 4 people, including Adrian Edgar Gomez, people standing and outerwear">
            <a:extLst>
              <a:ext uri="{FF2B5EF4-FFF2-40B4-BE49-F238E27FC236}">
                <a16:creationId xmlns:a16="http://schemas.microsoft.com/office/drawing/2014/main" id="{FB0770AE-7FFB-604C-AE03-20BEAF499C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group of people posing for a photo&#10;&#10;Description automatically generated">
            <a:extLst>
              <a:ext uri="{FF2B5EF4-FFF2-40B4-BE49-F238E27FC236}">
                <a16:creationId xmlns:a16="http://schemas.microsoft.com/office/drawing/2014/main" id="{9223867D-4D1C-B345-8F54-787DC4109E0F}"/>
              </a:ext>
            </a:extLst>
          </p:cNvPr>
          <p:cNvPicPr>
            <a:picLocks noChangeAspect="1"/>
          </p:cNvPicPr>
          <p:nvPr/>
        </p:nvPicPr>
        <p:blipFill>
          <a:blip r:embed="rId2"/>
          <a:stretch>
            <a:fillRect/>
          </a:stretch>
        </p:blipFill>
        <p:spPr>
          <a:xfrm>
            <a:off x="6990045" y="691006"/>
            <a:ext cx="4859055" cy="5904675"/>
          </a:xfrm>
          <a:prstGeom prst="rect">
            <a:avLst/>
          </a:prstGeom>
        </p:spPr>
      </p:pic>
    </p:spTree>
    <p:extLst>
      <p:ext uri="{BB962C8B-B14F-4D97-AF65-F5344CB8AC3E}">
        <p14:creationId xmlns:p14="http://schemas.microsoft.com/office/powerpoint/2010/main" val="895790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5C90A0-29AD-AC41-A6FE-2A5284AF5D29}"/>
              </a:ext>
            </a:extLst>
          </p:cNvPr>
          <p:cNvSpPr>
            <a:spLocks noGrp="1"/>
          </p:cNvSpPr>
          <p:nvPr>
            <p:ph type="ctrTitle"/>
          </p:nvPr>
        </p:nvSpPr>
        <p:spPr/>
        <p:txBody>
          <a:bodyPr>
            <a:normAutofit/>
          </a:bodyPr>
          <a:lstStyle/>
          <a:p>
            <a:r>
              <a:rPr lang="en-US" sz="6000" dirty="0"/>
              <a:t>3. Nano </a:t>
            </a:r>
            <a:r>
              <a:rPr lang="en-US" sz="6000" dirty="0" err="1"/>
              <a:t>nagle</a:t>
            </a:r>
            <a:r>
              <a:rPr lang="en-US" sz="6000" dirty="0"/>
              <a:t> as prophetic</a:t>
            </a:r>
          </a:p>
        </p:txBody>
      </p:sp>
    </p:spTree>
    <p:extLst>
      <p:ext uri="{BB962C8B-B14F-4D97-AF65-F5344CB8AC3E}">
        <p14:creationId xmlns:p14="http://schemas.microsoft.com/office/powerpoint/2010/main" val="1020548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AC30A-3CF5-2447-B6B2-9722DA752993}"/>
              </a:ext>
            </a:extLst>
          </p:cNvPr>
          <p:cNvSpPr>
            <a:spLocks noGrp="1"/>
          </p:cNvSpPr>
          <p:nvPr>
            <p:ph idx="1"/>
          </p:nvPr>
        </p:nvSpPr>
        <p:spPr>
          <a:xfrm>
            <a:off x="581192" y="1397000"/>
            <a:ext cx="11029615" cy="5003800"/>
          </a:xfrm>
        </p:spPr>
        <p:txBody>
          <a:bodyPr>
            <a:normAutofit fontScale="92500" lnSpcReduction="20000"/>
          </a:bodyPr>
          <a:lstStyle/>
          <a:p>
            <a:pPr marL="0" indent="0">
              <a:buNone/>
            </a:pPr>
            <a:r>
              <a:rPr lang="en-US" sz="2400" dirty="0"/>
              <a:t>“In the small, early hours of a spring morning of the year 1750, a heavy lumbering carriage rolled over the woven pavement of the quartier Saint Germain of the French capital, awakening the echoes of the sleeping city. The beams of the rising sun had not yet struggled over the horizon to light up the spires and towers and lofty housetops, but the cold, gray dawn was far advanced. The occupants of the carriage were an Irish young lady of two-and-twenty, and her chaperon, a French lady, both fatigued and listlessly reclining in their respective corners. They had lately formed part of a gay and glittering a crowd in one of the most fashionable Parisian salons. As they moved onward, each communing with her own thoughts, in all probability reverting to the brilliant scene they had just left, and anticipating the recurrence of many more such , the young lady’s attention was suddenly attracted by a crowd of poor people standing at the yet unopened door of a parish church. They were work-people, waiting for admission by the porter, in order to hear Mass before they entered on their day’s work.    </a:t>
            </a:r>
            <a:r>
              <a:rPr lang="en-US" dirty="0"/>
              <a:t> </a:t>
            </a:r>
          </a:p>
        </p:txBody>
      </p:sp>
      <p:sp>
        <p:nvSpPr>
          <p:cNvPr id="6" name="Title 1">
            <a:extLst>
              <a:ext uri="{FF2B5EF4-FFF2-40B4-BE49-F238E27FC236}">
                <a16:creationId xmlns:a16="http://schemas.microsoft.com/office/drawing/2014/main" id="{67D96764-F894-6046-8659-712BF3760F7F}"/>
              </a:ext>
            </a:extLst>
          </p:cNvPr>
          <p:cNvSpPr>
            <a:spLocks noGrp="1"/>
          </p:cNvSpPr>
          <p:nvPr>
            <p:ph type="title"/>
          </p:nvPr>
        </p:nvSpPr>
        <p:spPr>
          <a:xfrm>
            <a:off x="581192" y="297526"/>
            <a:ext cx="11029616" cy="1188720"/>
          </a:xfrm>
        </p:spPr>
        <p:txBody>
          <a:bodyPr>
            <a:normAutofit/>
          </a:bodyPr>
          <a:lstStyle/>
          <a:p>
            <a:r>
              <a:rPr lang="en-US" dirty="0"/>
              <a:t>Nano’s epiphany – version 1</a:t>
            </a:r>
          </a:p>
        </p:txBody>
      </p:sp>
    </p:spTree>
    <p:extLst>
      <p:ext uri="{BB962C8B-B14F-4D97-AF65-F5344CB8AC3E}">
        <p14:creationId xmlns:p14="http://schemas.microsoft.com/office/powerpoint/2010/main" val="591634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AC30A-3CF5-2447-B6B2-9722DA752993}"/>
              </a:ext>
            </a:extLst>
          </p:cNvPr>
          <p:cNvSpPr>
            <a:spLocks noGrp="1"/>
          </p:cNvSpPr>
          <p:nvPr>
            <p:ph idx="1"/>
          </p:nvPr>
        </p:nvSpPr>
        <p:spPr>
          <a:xfrm>
            <a:off x="581192" y="825500"/>
            <a:ext cx="11029615" cy="5149850"/>
          </a:xfrm>
        </p:spPr>
        <p:txBody>
          <a:bodyPr>
            <a:normAutofit fontScale="92500" lnSpcReduction="20000"/>
          </a:bodyPr>
          <a:lstStyle/>
          <a:p>
            <a:pPr marL="0" indent="0">
              <a:buNone/>
            </a:pPr>
            <a:r>
              <a:rPr lang="en-US" sz="2400" dirty="0"/>
              <a:t>“The young lady was forcibly struck. She reflected on the hard lot of those children of toil, their meagre fare, their wretched dwellings, their scanty clothing, their constant struggle to preserve themselves and their families even in this humble position – a struggle in many a case unavailing; for sickness, or interruption of employment, or one of the many other casualties incidental to their state, might any day sink them still deeper in penury. She reflected seriously on all this; and then she dwelt on their simple faith, their humble piety, their thus  ‘preventing the day to worship God’. She contrasted their lives with those of the gay votaries of fashion and pleasure, of whom she was one. She felt dissatisfied with herself, and asked her own heart, Might she not be more profitably employed? Her thoughts next naturally reverted to her native land, then groaning under the weight of persecution for conscience’ sake—it’s religion proscribed, its altar overturned, its sanctuaries desolate, its children denied, under </a:t>
            </a:r>
            <a:r>
              <a:rPr lang="en-US" sz="2400" dirty="0" err="1"/>
              <a:t>grievious</a:t>
            </a:r>
            <a:r>
              <a:rPr lang="en-US" sz="2400" dirty="0"/>
              <a:t> penalties, the blessings of free education.”  </a:t>
            </a:r>
            <a:endParaRPr lang="en-US" dirty="0"/>
          </a:p>
        </p:txBody>
      </p:sp>
    </p:spTree>
    <p:extLst>
      <p:ext uri="{BB962C8B-B14F-4D97-AF65-F5344CB8AC3E}">
        <p14:creationId xmlns:p14="http://schemas.microsoft.com/office/powerpoint/2010/main" val="721080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AC30A-3CF5-2447-B6B2-9722DA752993}"/>
              </a:ext>
            </a:extLst>
          </p:cNvPr>
          <p:cNvSpPr>
            <a:spLocks noGrp="1"/>
          </p:cNvSpPr>
          <p:nvPr>
            <p:ph idx="1"/>
          </p:nvPr>
        </p:nvSpPr>
        <p:spPr>
          <a:xfrm>
            <a:off x="581192" y="825500"/>
            <a:ext cx="11029615" cy="5149850"/>
          </a:xfrm>
        </p:spPr>
        <p:txBody>
          <a:bodyPr>
            <a:normAutofit/>
          </a:bodyPr>
          <a:lstStyle/>
          <a:p>
            <a:pPr marL="0" indent="0">
              <a:buNone/>
            </a:pPr>
            <a:r>
              <a:rPr lang="en-US" sz="2400" dirty="0"/>
              <a:t>“She felt at once that there was a great mission to be fulfilled, and that, with God’s blessing, she might do something towards its fulfillment. For a long time, she dwelt earnestly on what we may now regard as an inspiration from heaven. She frequently commended the matter to God, and took the advice of pious and learned ecclesiastics; and the result was that great work which has ever been since, and is in our day, a source of benediction and happiness to countless thousands of poor families in her native land, and has made the name of Nano Nagle worthy of a high place on the roll of the heroines of charity.”</a:t>
            </a:r>
          </a:p>
          <a:p>
            <a:pPr marL="0" indent="0">
              <a:buNone/>
            </a:pPr>
            <a:r>
              <a:rPr lang="en-US" sz="2400" dirty="0"/>
              <a:t> </a:t>
            </a:r>
            <a:r>
              <a:rPr lang="en-US" sz="1200" dirty="0"/>
              <a:t> Source: John N. Murphy, </a:t>
            </a:r>
            <a:r>
              <a:rPr lang="en-US" sz="1200" i="1" dirty="0"/>
              <a:t>Terra Incognita or Convents of the United Kingdom (1873)</a:t>
            </a:r>
            <a:endParaRPr lang="en-US" sz="1200" dirty="0"/>
          </a:p>
        </p:txBody>
      </p:sp>
    </p:spTree>
    <p:extLst>
      <p:ext uri="{BB962C8B-B14F-4D97-AF65-F5344CB8AC3E}">
        <p14:creationId xmlns:p14="http://schemas.microsoft.com/office/powerpoint/2010/main" val="3597489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AC30A-3CF5-2447-B6B2-9722DA752993}"/>
              </a:ext>
            </a:extLst>
          </p:cNvPr>
          <p:cNvSpPr>
            <a:spLocks noGrp="1"/>
          </p:cNvSpPr>
          <p:nvPr>
            <p:ph idx="1"/>
          </p:nvPr>
        </p:nvSpPr>
        <p:spPr>
          <a:xfrm>
            <a:off x="581192" y="1397000"/>
            <a:ext cx="11029615" cy="5003800"/>
          </a:xfrm>
        </p:spPr>
        <p:txBody>
          <a:bodyPr>
            <a:normAutofit/>
          </a:bodyPr>
          <a:lstStyle/>
          <a:p>
            <a:pPr marL="0" indent="0">
              <a:buNone/>
            </a:pPr>
            <a:r>
              <a:rPr lang="en-US" sz="2400" dirty="0"/>
              <a:t>“When Nano left school, she and her sister Ann made Paris their home – they had many cousins there – until 1746, when Garret Nagle died and they returned to live with their mother, in Dublin. An important moment of conversion in Nagle’s life is said to have happened there, when Ann confessed that she had some silk, with which had intended to make a gown, to feed a poor family. Nano’s mother and Ann died not long after that and Nagle entered a convent in France. There, her confessor (a ‘learned son of Saint Ignatius’) told her it was her duty to go back and do something for the poor of her own country.  </a:t>
            </a:r>
          </a:p>
          <a:p>
            <a:pPr marL="0" indent="0">
              <a:buNone/>
            </a:pPr>
            <a:r>
              <a:rPr lang="en-US" sz="1600" dirty="0"/>
              <a:t>Source: Catriona Clear, “Nano Nagle (1718-1784): Educator,</a:t>
            </a:r>
            <a:r>
              <a:rPr lang="en-US" sz="1600" i="1" dirty="0"/>
              <a:t> </a:t>
            </a:r>
            <a:r>
              <a:rPr lang="en-US" sz="1600" dirty="0"/>
              <a:t>in </a:t>
            </a:r>
            <a:r>
              <a:rPr lang="en-US" sz="1600" i="1" dirty="0"/>
              <a:t>Irish Jesuit Studies (Dublin) </a:t>
            </a:r>
            <a:r>
              <a:rPr lang="en-US" sz="1600" dirty="0"/>
              <a:t>Vol.98 (390): 135-143 at 136. (2009)</a:t>
            </a:r>
          </a:p>
        </p:txBody>
      </p:sp>
      <p:sp>
        <p:nvSpPr>
          <p:cNvPr id="6" name="Title 1">
            <a:extLst>
              <a:ext uri="{FF2B5EF4-FFF2-40B4-BE49-F238E27FC236}">
                <a16:creationId xmlns:a16="http://schemas.microsoft.com/office/drawing/2014/main" id="{67D96764-F894-6046-8659-712BF3760F7F}"/>
              </a:ext>
            </a:extLst>
          </p:cNvPr>
          <p:cNvSpPr>
            <a:spLocks noGrp="1"/>
          </p:cNvSpPr>
          <p:nvPr>
            <p:ph type="title"/>
          </p:nvPr>
        </p:nvSpPr>
        <p:spPr>
          <a:xfrm>
            <a:off x="581192" y="297526"/>
            <a:ext cx="11029616" cy="1188720"/>
          </a:xfrm>
        </p:spPr>
        <p:txBody>
          <a:bodyPr>
            <a:normAutofit/>
          </a:bodyPr>
          <a:lstStyle/>
          <a:p>
            <a:r>
              <a:rPr lang="en-US" dirty="0"/>
              <a:t>Nano’s epiphany – version 2</a:t>
            </a:r>
          </a:p>
        </p:txBody>
      </p:sp>
    </p:spTree>
    <p:extLst>
      <p:ext uri="{BB962C8B-B14F-4D97-AF65-F5344CB8AC3E}">
        <p14:creationId xmlns:p14="http://schemas.microsoft.com/office/powerpoint/2010/main" val="1925460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AC30A-3CF5-2447-B6B2-9722DA752993}"/>
              </a:ext>
            </a:extLst>
          </p:cNvPr>
          <p:cNvSpPr>
            <a:spLocks noGrp="1"/>
          </p:cNvSpPr>
          <p:nvPr>
            <p:ph idx="1"/>
          </p:nvPr>
        </p:nvSpPr>
        <p:spPr>
          <a:xfrm>
            <a:off x="581192" y="1692585"/>
            <a:ext cx="11029615" cy="5003800"/>
          </a:xfrm>
        </p:spPr>
        <p:txBody>
          <a:bodyPr>
            <a:normAutofit/>
          </a:bodyPr>
          <a:lstStyle/>
          <a:p>
            <a:pPr>
              <a:buFont typeface="Arial" panose="020B0604020202020204" pitchFamily="34" charset="0"/>
              <a:buChar char="•"/>
            </a:pPr>
            <a:r>
              <a:rPr lang="en-US" sz="2400" dirty="0"/>
              <a:t>A social injustice </a:t>
            </a:r>
            <a:r>
              <a:rPr lang="en-US" sz="2400" b="1" dirty="0"/>
              <a:t>self-presents </a:t>
            </a:r>
          </a:p>
          <a:p>
            <a:pPr>
              <a:buFont typeface="Arial" panose="020B0604020202020204" pitchFamily="34" charset="0"/>
              <a:buChar char="•"/>
            </a:pPr>
            <a:r>
              <a:rPr lang="en-US" sz="2400" b="1" dirty="0"/>
              <a:t>Personal response </a:t>
            </a:r>
          </a:p>
          <a:p>
            <a:pPr lvl="1">
              <a:lnSpc>
                <a:spcPct val="110000"/>
              </a:lnSpc>
              <a:spcBef>
                <a:spcPts val="480"/>
              </a:spcBef>
              <a:buFont typeface="Arial" panose="020B0604020202020204" pitchFamily="34" charset="0"/>
              <a:buChar char="•"/>
            </a:pPr>
            <a:r>
              <a:rPr lang="en-US" sz="2400" b="1" dirty="0">
                <a:solidFill>
                  <a:schemeClr val="tx2">
                    <a:lumMod val="75000"/>
                    <a:lumOff val="25000"/>
                  </a:schemeClr>
                </a:solidFill>
              </a:rPr>
              <a:t>Moved</a:t>
            </a:r>
            <a:r>
              <a:rPr lang="en-US" sz="2400" dirty="0">
                <a:solidFill>
                  <a:schemeClr val="tx2">
                    <a:lumMod val="75000"/>
                    <a:lumOff val="25000"/>
                  </a:schemeClr>
                </a:solidFill>
              </a:rPr>
              <a:t> by the social injustice </a:t>
            </a:r>
          </a:p>
          <a:p>
            <a:pPr lvl="1">
              <a:lnSpc>
                <a:spcPct val="110000"/>
              </a:lnSpc>
              <a:spcBef>
                <a:spcPts val="480"/>
              </a:spcBef>
              <a:buFont typeface="Arial" panose="020B0604020202020204" pitchFamily="34" charset="0"/>
              <a:buChar char="•"/>
            </a:pPr>
            <a:r>
              <a:rPr lang="en-US" sz="2400" b="1" dirty="0">
                <a:solidFill>
                  <a:schemeClr val="tx2">
                    <a:lumMod val="75000"/>
                    <a:lumOff val="25000"/>
                  </a:schemeClr>
                </a:solidFill>
              </a:rPr>
              <a:t>Having a vision</a:t>
            </a:r>
            <a:r>
              <a:rPr lang="en-US" sz="2400" dirty="0">
                <a:solidFill>
                  <a:schemeClr val="tx2">
                    <a:lumMod val="75000"/>
                    <a:lumOff val="25000"/>
                  </a:schemeClr>
                </a:solidFill>
              </a:rPr>
              <a:t> - </a:t>
            </a:r>
            <a:r>
              <a:rPr lang="en-US" sz="2000" i="1" dirty="0">
                <a:solidFill>
                  <a:schemeClr val="tx2">
                    <a:lumMod val="75000"/>
                    <a:lumOff val="25000"/>
                  </a:schemeClr>
                </a:solidFill>
              </a:rPr>
              <a:t>how things can be</a:t>
            </a:r>
          </a:p>
          <a:p>
            <a:pPr lvl="1">
              <a:spcBef>
                <a:spcPts val="480"/>
              </a:spcBef>
              <a:buFont typeface="Arial" panose="020B0604020202020204" pitchFamily="34" charset="0"/>
              <a:buChar char="•"/>
            </a:pPr>
            <a:r>
              <a:rPr lang="en-US" sz="2400" dirty="0">
                <a:solidFill>
                  <a:schemeClr val="tx2">
                    <a:lumMod val="75000"/>
                    <a:lumOff val="25000"/>
                  </a:schemeClr>
                </a:solidFill>
              </a:rPr>
              <a:t>A sense of </a:t>
            </a:r>
            <a:r>
              <a:rPr lang="en-US" sz="2400" b="1" dirty="0">
                <a:solidFill>
                  <a:schemeClr val="tx2">
                    <a:lumMod val="75000"/>
                    <a:lumOff val="25000"/>
                  </a:schemeClr>
                </a:solidFill>
              </a:rPr>
              <a:t>personal responsibility - </a:t>
            </a:r>
            <a:r>
              <a:rPr lang="en-US" sz="2000" i="1" dirty="0">
                <a:solidFill>
                  <a:schemeClr val="tx2">
                    <a:lumMod val="75000"/>
                    <a:lumOff val="25000"/>
                  </a:schemeClr>
                </a:solidFill>
              </a:rPr>
              <a:t>what am I doing to help?</a:t>
            </a:r>
          </a:p>
          <a:p>
            <a:pPr lvl="1">
              <a:spcBef>
                <a:spcPts val="480"/>
              </a:spcBef>
              <a:buFont typeface="Arial" panose="020B0604020202020204" pitchFamily="34" charset="0"/>
              <a:buChar char="•"/>
            </a:pPr>
            <a:r>
              <a:rPr lang="en-US" sz="2400" b="1" dirty="0">
                <a:solidFill>
                  <a:schemeClr val="tx2">
                    <a:lumMod val="75000"/>
                    <a:lumOff val="25000"/>
                  </a:schemeClr>
                </a:solidFill>
              </a:rPr>
              <a:t>Review</a:t>
            </a:r>
            <a:r>
              <a:rPr lang="en-US" sz="2400" dirty="0">
                <a:solidFill>
                  <a:schemeClr val="tx2">
                    <a:lumMod val="75000"/>
                    <a:lumOff val="25000"/>
                  </a:schemeClr>
                </a:solidFill>
              </a:rPr>
              <a:t> </a:t>
            </a:r>
            <a:r>
              <a:rPr lang="en-US" sz="2400" b="1" dirty="0">
                <a:solidFill>
                  <a:schemeClr val="tx2">
                    <a:lumMod val="75000"/>
                    <a:lumOff val="25000"/>
                  </a:schemeClr>
                </a:solidFill>
              </a:rPr>
              <a:t>of one’s life</a:t>
            </a:r>
            <a:r>
              <a:rPr lang="en-US" sz="2400" dirty="0">
                <a:solidFill>
                  <a:schemeClr val="tx2">
                    <a:lumMod val="75000"/>
                    <a:lumOff val="25000"/>
                  </a:schemeClr>
                </a:solidFill>
              </a:rPr>
              <a:t> – </a:t>
            </a:r>
            <a:r>
              <a:rPr lang="en-US" sz="2000" i="1" dirty="0">
                <a:solidFill>
                  <a:schemeClr val="tx2">
                    <a:lumMod val="75000"/>
                    <a:lumOff val="25000"/>
                  </a:schemeClr>
                </a:solidFill>
              </a:rPr>
              <a:t>how does my life </a:t>
            </a:r>
            <a:r>
              <a:rPr lang="en-US" sz="2000" i="1" u="sng" dirty="0">
                <a:solidFill>
                  <a:schemeClr val="tx2">
                    <a:lumMod val="75000"/>
                    <a:lumOff val="25000"/>
                  </a:schemeClr>
                </a:solidFill>
              </a:rPr>
              <a:t>help or hinder </a:t>
            </a:r>
            <a:r>
              <a:rPr lang="en-US" sz="2000" i="1" dirty="0">
                <a:solidFill>
                  <a:schemeClr val="tx2">
                    <a:lumMod val="75000"/>
                    <a:lumOff val="25000"/>
                  </a:schemeClr>
                </a:solidFill>
              </a:rPr>
              <a:t>justice here?</a:t>
            </a:r>
          </a:p>
          <a:p>
            <a:pPr lvl="1">
              <a:buFont typeface="Arial" panose="020B0604020202020204" pitchFamily="34" charset="0"/>
              <a:buChar char="•"/>
            </a:pPr>
            <a:r>
              <a:rPr lang="en-US" sz="2400" b="1" dirty="0">
                <a:solidFill>
                  <a:schemeClr val="tx2">
                    <a:lumMod val="75000"/>
                    <a:lumOff val="25000"/>
                  </a:schemeClr>
                </a:solidFill>
              </a:rPr>
              <a:t>Review of circumstances</a:t>
            </a:r>
            <a:r>
              <a:rPr lang="en-US" sz="2400" dirty="0">
                <a:solidFill>
                  <a:schemeClr val="tx2">
                    <a:lumMod val="75000"/>
                    <a:lumOff val="25000"/>
                  </a:schemeClr>
                </a:solidFill>
              </a:rPr>
              <a:t> - </a:t>
            </a:r>
            <a:r>
              <a:rPr lang="en-US" sz="2000" i="1" dirty="0">
                <a:solidFill>
                  <a:schemeClr val="tx2">
                    <a:lumMod val="75000"/>
                    <a:lumOff val="25000"/>
                  </a:schemeClr>
                </a:solidFill>
              </a:rPr>
              <a:t>Am I able to help with the </a:t>
            </a:r>
            <a:r>
              <a:rPr lang="en-US" sz="2000" i="1" u="sng" dirty="0">
                <a:solidFill>
                  <a:schemeClr val="tx2">
                    <a:lumMod val="75000"/>
                    <a:lumOff val="25000"/>
                  </a:schemeClr>
                </a:solidFill>
              </a:rPr>
              <a:t>resources</a:t>
            </a:r>
            <a:r>
              <a:rPr lang="en-US" sz="2000" i="1" dirty="0">
                <a:solidFill>
                  <a:schemeClr val="tx2">
                    <a:lumMod val="75000"/>
                    <a:lumOff val="25000"/>
                  </a:schemeClr>
                </a:solidFill>
              </a:rPr>
              <a:t> I have, in the </a:t>
            </a:r>
            <a:r>
              <a:rPr lang="en-US" sz="2000" i="1" u="sng" dirty="0">
                <a:solidFill>
                  <a:schemeClr val="tx2">
                    <a:lumMod val="75000"/>
                    <a:lumOff val="25000"/>
                  </a:schemeClr>
                </a:solidFill>
              </a:rPr>
              <a:t>environment</a:t>
            </a:r>
            <a:r>
              <a:rPr lang="en-US" sz="2000" i="1" dirty="0">
                <a:solidFill>
                  <a:schemeClr val="tx2">
                    <a:lumMod val="75000"/>
                    <a:lumOff val="25000"/>
                  </a:schemeClr>
                </a:solidFill>
              </a:rPr>
              <a:t> I live in?</a:t>
            </a:r>
          </a:p>
          <a:p>
            <a:pPr>
              <a:buFont typeface="Arial" panose="020B0604020202020204" pitchFamily="34" charset="0"/>
              <a:buChar char="•"/>
            </a:pPr>
            <a:r>
              <a:rPr lang="en-US" sz="2400" b="1" dirty="0"/>
              <a:t>Deciding </a:t>
            </a:r>
            <a:r>
              <a:rPr lang="en-US" sz="2400" dirty="0"/>
              <a:t>to take action </a:t>
            </a:r>
          </a:p>
          <a:p>
            <a:pPr>
              <a:buFont typeface="Arial" panose="020B0604020202020204" pitchFamily="34" charset="0"/>
              <a:buChar char="•"/>
            </a:pPr>
            <a:endParaRPr lang="en-US" sz="2600" dirty="0"/>
          </a:p>
        </p:txBody>
      </p:sp>
      <p:sp>
        <p:nvSpPr>
          <p:cNvPr id="6" name="Title 1">
            <a:extLst>
              <a:ext uri="{FF2B5EF4-FFF2-40B4-BE49-F238E27FC236}">
                <a16:creationId xmlns:a16="http://schemas.microsoft.com/office/drawing/2014/main" id="{67D96764-F894-6046-8659-712BF3760F7F}"/>
              </a:ext>
            </a:extLst>
          </p:cNvPr>
          <p:cNvSpPr>
            <a:spLocks noGrp="1"/>
          </p:cNvSpPr>
          <p:nvPr>
            <p:ph type="title"/>
          </p:nvPr>
        </p:nvSpPr>
        <p:spPr>
          <a:xfrm>
            <a:off x="581192" y="297526"/>
            <a:ext cx="11029616" cy="1188720"/>
          </a:xfrm>
        </p:spPr>
        <p:txBody>
          <a:bodyPr>
            <a:normAutofit/>
          </a:bodyPr>
          <a:lstStyle/>
          <a:p>
            <a:r>
              <a:rPr lang="en-US" dirty="0"/>
              <a:t>Nano’s decision</a:t>
            </a:r>
          </a:p>
        </p:txBody>
      </p:sp>
      <p:pic>
        <p:nvPicPr>
          <p:cNvPr id="1026" name="Picture 2" descr="Nano Nagle: The Lady of the Lantern ⋆ The Teenager Today">
            <a:extLst>
              <a:ext uri="{FF2B5EF4-FFF2-40B4-BE49-F238E27FC236}">
                <a16:creationId xmlns:a16="http://schemas.microsoft.com/office/drawing/2014/main" id="{C8F675F0-5029-6042-B5F7-4F49D0825B0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6479458" y="768350"/>
            <a:ext cx="5230002" cy="273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83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AC30A-3CF5-2447-B6B2-9722DA752993}"/>
              </a:ext>
            </a:extLst>
          </p:cNvPr>
          <p:cNvSpPr>
            <a:spLocks noGrp="1"/>
          </p:cNvSpPr>
          <p:nvPr>
            <p:ph idx="1"/>
          </p:nvPr>
        </p:nvSpPr>
        <p:spPr>
          <a:xfrm>
            <a:off x="581192" y="1486245"/>
            <a:ext cx="11029615" cy="5244163"/>
          </a:xfrm>
        </p:spPr>
        <p:txBody>
          <a:bodyPr>
            <a:normAutofit lnSpcReduction="10000"/>
          </a:bodyPr>
          <a:lstStyle/>
          <a:p>
            <a:pPr>
              <a:buFont typeface="Arial" panose="020B0604020202020204" pitchFamily="34" charset="0"/>
              <a:buChar char="•"/>
            </a:pPr>
            <a:r>
              <a:rPr lang="en-US" sz="2400" b="1" dirty="0"/>
              <a:t>Not acting alone</a:t>
            </a:r>
          </a:p>
          <a:p>
            <a:pPr lvl="1">
              <a:buFont typeface="Arial" panose="020B0604020202020204" pitchFamily="34" charset="0"/>
              <a:buChar char="•"/>
            </a:pPr>
            <a:r>
              <a:rPr lang="en-US" sz="2200" dirty="0">
                <a:solidFill>
                  <a:schemeClr val="tx2">
                    <a:lumMod val="75000"/>
                    <a:lumOff val="25000"/>
                  </a:schemeClr>
                </a:solidFill>
              </a:rPr>
              <a:t>Sought </a:t>
            </a:r>
            <a:r>
              <a:rPr lang="en-US" sz="2200" b="1" dirty="0">
                <a:solidFill>
                  <a:schemeClr val="tx2">
                    <a:lumMod val="75000"/>
                    <a:lumOff val="25000"/>
                  </a:schemeClr>
                </a:solidFill>
              </a:rPr>
              <a:t>advice</a:t>
            </a:r>
            <a:r>
              <a:rPr lang="en-US" sz="2200" dirty="0">
                <a:solidFill>
                  <a:schemeClr val="tx2">
                    <a:lumMod val="75000"/>
                    <a:lumOff val="25000"/>
                  </a:schemeClr>
                </a:solidFill>
              </a:rPr>
              <a:t> and/or support from friends, clerics, confessor.</a:t>
            </a:r>
          </a:p>
          <a:p>
            <a:pPr lvl="1">
              <a:buFont typeface="Arial" panose="020B0604020202020204" pitchFamily="34" charset="0"/>
              <a:buChar char="•"/>
            </a:pPr>
            <a:r>
              <a:rPr lang="en-US" sz="2200" b="1" dirty="0">
                <a:solidFill>
                  <a:schemeClr val="tx2">
                    <a:lumMod val="75000"/>
                    <a:lumOff val="25000"/>
                  </a:schemeClr>
                </a:solidFill>
              </a:rPr>
              <a:t>Joined</a:t>
            </a:r>
            <a:r>
              <a:rPr lang="en-US" sz="2200" dirty="0">
                <a:solidFill>
                  <a:schemeClr val="tx2">
                    <a:lumMod val="75000"/>
                    <a:lumOff val="25000"/>
                  </a:schemeClr>
                </a:solidFill>
              </a:rPr>
              <a:t> an institution – a convent in Paris</a:t>
            </a:r>
          </a:p>
          <a:p>
            <a:pPr lvl="1">
              <a:buFont typeface="Arial" panose="020B0604020202020204" pitchFamily="34" charset="0"/>
              <a:buChar char="•"/>
            </a:pPr>
            <a:r>
              <a:rPr lang="en-US" sz="2200" dirty="0">
                <a:solidFill>
                  <a:schemeClr val="tx2">
                    <a:lumMod val="75000"/>
                    <a:lumOff val="25000"/>
                  </a:schemeClr>
                </a:solidFill>
              </a:rPr>
              <a:t>Eventually left convent to </a:t>
            </a:r>
            <a:r>
              <a:rPr lang="en-US" sz="2200" b="1" dirty="0">
                <a:solidFill>
                  <a:schemeClr val="tx2">
                    <a:lumMod val="75000"/>
                    <a:lumOff val="25000"/>
                  </a:schemeClr>
                </a:solidFill>
              </a:rPr>
              <a:t>gather non-enclosed women</a:t>
            </a:r>
            <a:r>
              <a:rPr lang="en-US" sz="2200" dirty="0">
                <a:solidFill>
                  <a:schemeClr val="tx2">
                    <a:lumMod val="75000"/>
                    <a:lumOff val="25000"/>
                  </a:schemeClr>
                </a:solidFill>
              </a:rPr>
              <a:t> to do the work </a:t>
            </a:r>
          </a:p>
          <a:p>
            <a:pPr>
              <a:buFont typeface="Arial" panose="020B0604020202020204" pitchFamily="34" charset="0"/>
              <a:buChar char="•"/>
            </a:pPr>
            <a:r>
              <a:rPr lang="en-US" sz="2400" b="1" dirty="0"/>
              <a:t>Hurdles to overcome</a:t>
            </a:r>
          </a:p>
          <a:p>
            <a:pPr lvl="1">
              <a:buFont typeface="Arial" panose="020B0604020202020204" pitchFamily="34" charset="0"/>
              <a:buChar char="•"/>
            </a:pPr>
            <a:r>
              <a:rPr lang="en-US" sz="2200" dirty="0">
                <a:solidFill>
                  <a:schemeClr val="tx2">
                    <a:lumMod val="75000"/>
                    <a:lumOff val="25000"/>
                  </a:schemeClr>
                </a:solidFill>
              </a:rPr>
              <a:t>Going </a:t>
            </a:r>
            <a:r>
              <a:rPr lang="en-US" sz="2200" b="1" dirty="0">
                <a:solidFill>
                  <a:schemeClr val="tx2">
                    <a:lumMod val="75000"/>
                    <a:lumOff val="25000"/>
                  </a:schemeClr>
                </a:solidFill>
              </a:rPr>
              <a:t>against the law </a:t>
            </a:r>
            <a:r>
              <a:rPr lang="en-US" sz="2200" dirty="0">
                <a:solidFill>
                  <a:schemeClr val="tx2">
                    <a:lumMod val="75000"/>
                    <a:lumOff val="25000"/>
                  </a:schemeClr>
                </a:solidFill>
              </a:rPr>
              <a:t>by teaching girls</a:t>
            </a:r>
          </a:p>
          <a:p>
            <a:pPr lvl="1">
              <a:buFont typeface="Arial" panose="020B0604020202020204" pitchFamily="34" charset="0"/>
              <a:buChar char="•"/>
            </a:pPr>
            <a:r>
              <a:rPr lang="en-US" sz="2200" dirty="0">
                <a:solidFill>
                  <a:schemeClr val="tx2">
                    <a:lumMod val="75000"/>
                    <a:lumOff val="25000"/>
                  </a:schemeClr>
                </a:solidFill>
              </a:rPr>
              <a:t>Explaining the work to family – brother, uncle</a:t>
            </a:r>
          </a:p>
          <a:p>
            <a:pPr lvl="1">
              <a:buFont typeface="Arial" panose="020B0604020202020204" pitchFamily="34" charset="0"/>
              <a:buChar char="•"/>
            </a:pPr>
            <a:r>
              <a:rPr lang="en-US" sz="2200" b="1" dirty="0">
                <a:solidFill>
                  <a:schemeClr val="tx2">
                    <a:lumMod val="75000"/>
                    <a:lumOff val="25000"/>
                  </a:schemeClr>
                </a:solidFill>
              </a:rPr>
              <a:t>Self doubt</a:t>
            </a:r>
          </a:p>
          <a:p>
            <a:pPr lvl="1">
              <a:buFont typeface="Arial" panose="020B0604020202020204" pitchFamily="34" charset="0"/>
              <a:buChar char="•"/>
            </a:pPr>
            <a:r>
              <a:rPr lang="en-US" sz="2200" dirty="0">
                <a:solidFill>
                  <a:schemeClr val="tx2">
                    <a:lumMod val="75000"/>
                    <a:lumOff val="25000"/>
                  </a:schemeClr>
                </a:solidFill>
              </a:rPr>
              <a:t>Money, own health, time, effort</a:t>
            </a:r>
          </a:p>
          <a:p>
            <a:pPr lvl="1">
              <a:buFont typeface="Arial" panose="020B0604020202020204" pitchFamily="34" charset="0"/>
              <a:buChar char="•"/>
            </a:pPr>
            <a:r>
              <a:rPr lang="en-US" sz="2200" dirty="0">
                <a:solidFill>
                  <a:schemeClr val="tx2">
                    <a:lumMod val="75000"/>
                    <a:lumOff val="25000"/>
                  </a:schemeClr>
                </a:solidFill>
              </a:rPr>
              <a:t>Other </a:t>
            </a:r>
            <a:r>
              <a:rPr lang="en-US" sz="2200" b="1" dirty="0">
                <a:solidFill>
                  <a:schemeClr val="tx2">
                    <a:lumMod val="75000"/>
                    <a:lumOff val="25000"/>
                  </a:schemeClr>
                </a:solidFill>
              </a:rPr>
              <a:t>unknown</a:t>
            </a:r>
            <a:r>
              <a:rPr lang="en-US" sz="2200" dirty="0">
                <a:solidFill>
                  <a:schemeClr val="tx2">
                    <a:lumMod val="75000"/>
                    <a:lumOff val="25000"/>
                  </a:schemeClr>
                </a:solidFill>
              </a:rPr>
              <a:t> but generally referred to by Nano as her “severe trials”</a:t>
            </a:r>
          </a:p>
        </p:txBody>
      </p:sp>
      <p:sp>
        <p:nvSpPr>
          <p:cNvPr id="6" name="Title 1">
            <a:extLst>
              <a:ext uri="{FF2B5EF4-FFF2-40B4-BE49-F238E27FC236}">
                <a16:creationId xmlns:a16="http://schemas.microsoft.com/office/drawing/2014/main" id="{67D96764-F894-6046-8659-712BF3760F7F}"/>
              </a:ext>
            </a:extLst>
          </p:cNvPr>
          <p:cNvSpPr>
            <a:spLocks noGrp="1"/>
          </p:cNvSpPr>
          <p:nvPr>
            <p:ph type="title"/>
          </p:nvPr>
        </p:nvSpPr>
        <p:spPr>
          <a:xfrm>
            <a:off x="581192" y="297526"/>
            <a:ext cx="11029616" cy="1188720"/>
          </a:xfrm>
        </p:spPr>
        <p:txBody>
          <a:bodyPr>
            <a:normAutofit/>
          </a:bodyPr>
          <a:lstStyle/>
          <a:p>
            <a:r>
              <a:rPr lang="en-US" dirty="0"/>
              <a:t>Nano’s decision</a:t>
            </a:r>
          </a:p>
        </p:txBody>
      </p:sp>
      <p:pic>
        <p:nvPicPr>
          <p:cNvPr id="2050" name="Picture 2">
            <a:extLst>
              <a:ext uri="{FF2B5EF4-FFF2-40B4-BE49-F238E27FC236}">
                <a16:creationId xmlns:a16="http://schemas.microsoft.com/office/drawing/2014/main" id="{98756329-F1F3-1B4A-8740-3FFCC3CF340C}"/>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5321217" y="729062"/>
            <a:ext cx="6369338" cy="477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734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BDAC30A-3CF5-2447-B6B2-9722DA752993}"/>
              </a:ext>
            </a:extLst>
          </p:cNvPr>
          <p:cNvSpPr>
            <a:spLocks noGrp="1"/>
          </p:cNvSpPr>
          <p:nvPr>
            <p:ph idx="1"/>
          </p:nvPr>
        </p:nvSpPr>
        <p:spPr>
          <a:xfrm>
            <a:off x="581192" y="1486245"/>
            <a:ext cx="11029615" cy="4808229"/>
          </a:xfrm>
        </p:spPr>
        <p:txBody>
          <a:bodyPr>
            <a:normAutofit/>
          </a:bodyPr>
          <a:lstStyle/>
          <a:p>
            <a:pPr marL="0" indent="0" algn="ctr">
              <a:buNone/>
            </a:pPr>
            <a:r>
              <a:rPr lang="en-US" sz="2800" dirty="0">
                <a:solidFill>
                  <a:schemeClr val="accent3">
                    <a:lumMod val="75000"/>
                  </a:schemeClr>
                </a:solidFill>
              </a:rPr>
              <a:t>“You see it  has pleased the Almighty </a:t>
            </a:r>
            <a:r>
              <a:rPr lang="en-US" sz="2800" b="1" dirty="0">
                <a:solidFill>
                  <a:schemeClr val="accent3">
                    <a:lumMod val="75000"/>
                  </a:schemeClr>
                </a:solidFill>
              </a:rPr>
              <a:t>to make me succeed when I had everything, I may say to fight against</a:t>
            </a:r>
            <a:r>
              <a:rPr lang="en-US" sz="2800" dirty="0">
                <a:solidFill>
                  <a:schemeClr val="accent3">
                    <a:lumMod val="75000"/>
                  </a:schemeClr>
                </a:solidFill>
              </a:rPr>
              <a:t>. I assure you </a:t>
            </a:r>
            <a:r>
              <a:rPr lang="en-US" sz="2800" b="1" dirty="0">
                <a:solidFill>
                  <a:schemeClr val="accent3">
                    <a:lumMod val="75000"/>
                  </a:schemeClr>
                </a:solidFill>
              </a:rPr>
              <a:t>I did not expect a farthing </a:t>
            </a:r>
            <a:r>
              <a:rPr lang="en-US" sz="2800" dirty="0">
                <a:solidFill>
                  <a:schemeClr val="accent3">
                    <a:lumMod val="75000"/>
                  </a:schemeClr>
                </a:solidFill>
              </a:rPr>
              <a:t>from any mortal towards the support of my schools; and I thought I should not have more than fifty or sixty girls until I got a fortune; nor did I think I should in Cork. </a:t>
            </a:r>
            <a:r>
              <a:rPr lang="en-US" sz="2800" b="1" dirty="0">
                <a:solidFill>
                  <a:schemeClr val="accent3">
                    <a:lumMod val="75000"/>
                  </a:schemeClr>
                </a:solidFill>
              </a:rPr>
              <a:t>I began in a poor, humble manner</a:t>
            </a:r>
            <a:r>
              <a:rPr lang="en-US" sz="2800" dirty="0">
                <a:solidFill>
                  <a:schemeClr val="accent3">
                    <a:lumMod val="75000"/>
                  </a:schemeClr>
                </a:solidFill>
              </a:rPr>
              <a:t>; and though it has pleased the divine will to give me </a:t>
            </a:r>
            <a:r>
              <a:rPr lang="en-US" sz="2800" b="1" dirty="0">
                <a:solidFill>
                  <a:schemeClr val="accent3">
                    <a:lumMod val="75000"/>
                  </a:schemeClr>
                </a:solidFill>
              </a:rPr>
              <a:t>severe trials </a:t>
            </a:r>
            <a:r>
              <a:rPr lang="en-US" sz="2800" dirty="0">
                <a:solidFill>
                  <a:schemeClr val="accent3">
                    <a:lumMod val="75000"/>
                  </a:schemeClr>
                </a:solidFill>
              </a:rPr>
              <a:t>in this foundation, yet </a:t>
            </a:r>
            <a:r>
              <a:rPr lang="en-US" sz="2800" b="1" i="1" dirty="0">
                <a:solidFill>
                  <a:schemeClr val="accent3">
                    <a:lumMod val="75000"/>
                  </a:schemeClr>
                </a:solidFill>
              </a:rPr>
              <a:t>it is to show that it is his work and has not been efforted by human means</a:t>
            </a:r>
            <a:r>
              <a:rPr lang="en-US" sz="2800" dirty="0">
                <a:solidFill>
                  <a:schemeClr val="accent3">
                    <a:lumMod val="75000"/>
                  </a:schemeClr>
                </a:solidFill>
              </a:rPr>
              <a:t>." </a:t>
            </a:r>
            <a:r>
              <a:rPr lang="en-US" sz="1600" dirty="0">
                <a:solidFill>
                  <a:schemeClr val="accent3">
                    <a:lumMod val="75000"/>
                  </a:schemeClr>
                </a:solidFill>
              </a:rPr>
              <a:t>(italics my emphasis)</a:t>
            </a:r>
          </a:p>
        </p:txBody>
      </p:sp>
      <p:sp>
        <p:nvSpPr>
          <p:cNvPr id="6" name="Title 1">
            <a:extLst>
              <a:ext uri="{FF2B5EF4-FFF2-40B4-BE49-F238E27FC236}">
                <a16:creationId xmlns:a16="http://schemas.microsoft.com/office/drawing/2014/main" id="{67D96764-F894-6046-8659-712BF3760F7F}"/>
              </a:ext>
            </a:extLst>
          </p:cNvPr>
          <p:cNvSpPr>
            <a:spLocks noGrp="1"/>
          </p:cNvSpPr>
          <p:nvPr>
            <p:ph type="title"/>
          </p:nvPr>
        </p:nvSpPr>
        <p:spPr>
          <a:xfrm>
            <a:off x="581192" y="297526"/>
            <a:ext cx="11029616" cy="1188720"/>
          </a:xfrm>
        </p:spPr>
        <p:txBody>
          <a:bodyPr>
            <a:normAutofit/>
          </a:bodyPr>
          <a:lstStyle/>
          <a:p>
            <a:r>
              <a:rPr lang="en-US" dirty="0"/>
              <a:t>Divine Support for nano’s work</a:t>
            </a:r>
            <a:r>
              <a:rPr lang="en-US" sz="2400" dirty="0"/>
              <a:t> </a:t>
            </a:r>
            <a:r>
              <a:rPr lang="en-US" sz="1800" dirty="0"/>
              <a:t>– in her own words</a:t>
            </a:r>
          </a:p>
        </p:txBody>
      </p:sp>
      <p:pic>
        <p:nvPicPr>
          <p:cNvPr id="4" name="Picture 14" descr="Nano Nagle ~ Sisters of the Presentation, San Francisco">
            <a:extLst>
              <a:ext uri="{FF2B5EF4-FFF2-40B4-BE49-F238E27FC236}">
                <a16:creationId xmlns:a16="http://schemas.microsoft.com/office/drawing/2014/main" id="{4F500896-B731-E44A-B944-B8CB0246B833}"/>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17642" r="-4" b="19639"/>
          <a:stretch/>
        </p:blipFill>
        <p:spPr bwMode="auto">
          <a:xfrm>
            <a:off x="3126660" y="1175138"/>
            <a:ext cx="5486306" cy="5385336"/>
          </a:xfrm>
          <a:prstGeom prst="ellipse">
            <a:avLst/>
          </a:prstGeom>
          <a:noFill/>
          <a:effectLst>
            <a:softEdge rad="255083"/>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566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BFDB92-A51E-2443-9A90-5DEDC90811A9}"/>
              </a:ext>
            </a:extLst>
          </p:cNvPr>
          <p:cNvSpPr>
            <a:spLocks noGrp="1"/>
          </p:cNvSpPr>
          <p:nvPr>
            <p:ph idx="1"/>
          </p:nvPr>
        </p:nvSpPr>
        <p:spPr>
          <a:xfrm>
            <a:off x="623887" y="635000"/>
            <a:ext cx="5332413" cy="5588000"/>
          </a:xfrm>
        </p:spPr>
        <p:txBody>
          <a:bodyPr>
            <a:normAutofit/>
          </a:bodyPr>
          <a:lstStyle/>
          <a:p>
            <a:pPr marL="0" indent="0" algn="ctr">
              <a:buNone/>
            </a:pPr>
            <a:r>
              <a:rPr lang="en-AU" dirty="0"/>
              <a:t> </a:t>
            </a:r>
            <a:r>
              <a:rPr lang="en-AU" sz="2400" dirty="0">
                <a:latin typeface="Arial" panose="020B0604020202020204" pitchFamily="34" charset="0"/>
                <a:cs typeface="Arial" panose="020B0604020202020204" pitchFamily="34" charset="0"/>
              </a:rPr>
              <a:t>“My grace is sufficient for you, for power is made perfect in weakness.” So, I will boast all the more gladly of my weaknesses, so that the power of Christ may dwell in me. </a:t>
            </a:r>
            <a:r>
              <a:rPr lang="en-AU" sz="2400" b="1" baseline="30000" dirty="0">
                <a:latin typeface="Arial" panose="020B0604020202020204" pitchFamily="34" charset="0"/>
                <a:cs typeface="Arial" panose="020B0604020202020204" pitchFamily="34" charset="0"/>
              </a:rPr>
              <a:t>10 </a:t>
            </a:r>
            <a:r>
              <a:rPr lang="en-AU" sz="2400" dirty="0">
                <a:latin typeface="Arial" panose="020B0604020202020204" pitchFamily="34" charset="0"/>
                <a:cs typeface="Arial" panose="020B0604020202020204" pitchFamily="34" charset="0"/>
              </a:rPr>
              <a:t>Therefore I am content with weaknesses, insults, hardships, persecutions, and calamities for the sake of Christ; for whenever I am weak, then I am strong.</a:t>
            </a:r>
          </a:p>
          <a:p>
            <a:pPr marL="0" indent="0" algn="ctr">
              <a:buNone/>
            </a:pPr>
            <a:r>
              <a:rPr lang="en-US" sz="2400" dirty="0">
                <a:latin typeface="Arial" panose="020B0604020202020204" pitchFamily="34" charset="0"/>
                <a:cs typeface="Arial" panose="020B0604020202020204" pitchFamily="34" charset="0"/>
              </a:rPr>
              <a:t>2 Corinthians 12:9-10</a:t>
            </a:r>
          </a:p>
        </p:txBody>
      </p:sp>
      <p:pic>
        <p:nvPicPr>
          <p:cNvPr id="2050" name="Picture 2" descr="Saint Paul the Apostle | Biography &amp;amp; Facts | Britannica">
            <a:extLst>
              <a:ext uri="{FF2B5EF4-FFF2-40B4-BE49-F238E27FC236}">
                <a16:creationId xmlns:a16="http://schemas.microsoft.com/office/drawing/2014/main" id="{AE2C3DEA-9255-4D47-9317-456DC43E4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09700"/>
            <a:ext cx="5561013" cy="3840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705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D96764-F894-6046-8659-712BF3760F7F}"/>
              </a:ext>
            </a:extLst>
          </p:cNvPr>
          <p:cNvSpPr>
            <a:spLocks noGrp="1"/>
          </p:cNvSpPr>
          <p:nvPr>
            <p:ph type="title"/>
          </p:nvPr>
        </p:nvSpPr>
        <p:spPr>
          <a:xfrm>
            <a:off x="581193" y="570165"/>
            <a:ext cx="11029616" cy="988332"/>
          </a:xfrm>
        </p:spPr>
        <p:txBody>
          <a:bodyPr>
            <a:normAutofit/>
          </a:bodyPr>
          <a:lstStyle/>
          <a:p>
            <a:r>
              <a:rPr lang="en-US" dirty="0"/>
              <a:t>Nano in the way of the prophets?</a:t>
            </a:r>
          </a:p>
        </p:txBody>
      </p:sp>
      <p:sp>
        <p:nvSpPr>
          <p:cNvPr id="4" name="Text Placeholder 3">
            <a:extLst>
              <a:ext uri="{FF2B5EF4-FFF2-40B4-BE49-F238E27FC236}">
                <a16:creationId xmlns:a16="http://schemas.microsoft.com/office/drawing/2014/main" id="{25D03AFA-38F8-114A-BE9D-D6C547D95596}"/>
              </a:ext>
            </a:extLst>
          </p:cNvPr>
          <p:cNvSpPr>
            <a:spLocks noGrp="1"/>
          </p:cNvSpPr>
          <p:nvPr>
            <p:ph type="body" idx="1"/>
          </p:nvPr>
        </p:nvSpPr>
        <p:spPr>
          <a:xfrm>
            <a:off x="581191" y="1612935"/>
            <a:ext cx="5194769" cy="557784"/>
          </a:xfrm>
        </p:spPr>
        <p:txBody>
          <a:bodyPr/>
          <a:lstStyle/>
          <a:p>
            <a:r>
              <a:rPr lang="en-US" b="1" u="sng" dirty="0">
                <a:solidFill>
                  <a:schemeClr val="accent1">
                    <a:lumMod val="75000"/>
                  </a:schemeClr>
                </a:solidFill>
              </a:rPr>
              <a:t>Old Testament Prophets</a:t>
            </a:r>
          </a:p>
        </p:txBody>
      </p:sp>
      <p:sp>
        <p:nvSpPr>
          <p:cNvPr id="7" name="Content Placeholder 6">
            <a:extLst>
              <a:ext uri="{FF2B5EF4-FFF2-40B4-BE49-F238E27FC236}">
                <a16:creationId xmlns:a16="http://schemas.microsoft.com/office/drawing/2014/main" id="{1E3C1CE3-BA15-B34C-B4E1-13997AC41093}"/>
              </a:ext>
            </a:extLst>
          </p:cNvPr>
          <p:cNvSpPr>
            <a:spLocks noGrp="1"/>
          </p:cNvSpPr>
          <p:nvPr>
            <p:ph sz="half" idx="2"/>
          </p:nvPr>
        </p:nvSpPr>
        <p:spPr>
          <a:xfrm>
            <a:off x="581194" y="2197727"/>
            <a:ext cx="5514806" cy="4458252"/>
          </a:xfrm>
        </p:spPr>
        <p:txBody>
          <a:bodyPr>
            <a:normAutofit fontScale="92500"/>
          </a:bodyPr>
          <a:lstStyle/>
          <a:p>
            <a:pPr marL="342900" indent="-342900">
              <a:buFont typeface="+mj-lt"/>
              <a:buAutoNum type="arabicPeriod"/>
            </a:pPr>
            <a:r>
              <a:rPr lang="en-US" sz="2400" dirty="0">
                <a:solidFill>
                  <a:schemeClr val="accent1">
                    <a:lumMod val="75000"/>
                  </a:schemeClr>
                </a:solidFill>
              </a:rPr>
              <a:t>Called people to </a:t>
            </a:r>
            <a:r>
              <a:rPr lang="en-US" sz="2400" b="1" dirty="0">
                <a:solidFill>
                  <a:schemeClr val="accent1">
                    <a:lumMod val="75000"/>
                  </a:schemeClr>
                </a:solidFill>
              </a:rPr>
              <a:t>return to the covenant with God </a:t>
            </a:r>
            <a:r>
              <a:rPr lang="en-US" sz="1900" dirty="0">
                <a:solidFill>
                  <a:schemeClr val="accent1">
                    <a:lumMod val="75000"/>
                  </a:schemeClr>
                </a:solidFill>
              </a:rPr>
              <a:t>(repent!)</a:t>
            </a:r>
          </a:p>
          <a:p>
            <a:pPr marL="342900" indent="-342900">
              <a:buFont typeface="+mj-lt"/>
              <a:buAutoNum type="arabicPeriod"/>
            </a:pPr>
            <a:r>
              <a:rPr lang="en-US" sz="2400" b="1" dirty="0">
                <a:solidFill>
                  <a:schemeClr val="accent1">
                    <a:lumMod val="75000"/>
                  </a:schemeClr>
                </a:solidFill>
              </a:rPr>
              <a:t>Revealed the hard truths</a:t>
            </a:r>
            <a:r>
              <a:rPr lang="en-US" sz="2400" dirty="0">
                <a:solidFill>
                  <a:schemeClr val="accent1">
                    <a:lumMod val="75000"/>
                  </a:schemeClr>
                </a:solidFill>
              </a:rPr>
              <a:t> - scathing of social injustice, sin, idolatry, reliance on religious ritualism</a:t>
            </a:r>
          </a:p>
          <a:p>
            <a:pPr marL="342900" indent="-342900">
              <a:buFont typeface="+mj-lt"/>
              <a:buAutoNum type="arabicPeriod"/>
            </a:pPr>
            <a:r>
              <a:rPr lang="en-US" sz="2400" dirty="0">
                <a:solidFill>
                  <a:schemeClr val="accent1">
                    <a:lumMod val="75000"/>
                  </a:schemeClr>
                </a:solidFill>
              </a:rPr>
              <a:t>Predicted </a:t>
            </a:r>
            <a:r>
              <a:rPr lang="en-US" sz="2400" b="1" dirty="0">
                <a:solidFill>
                  <a:schemeClr val="accent1">
                    <a:lumMod val="75000"/>
                  </a:schemeClr>
                </a:solidFill>
              </a:rPr>
              <a:t>judgement</a:t>
            </a:r>
            <a:r>
              <a:rPr lang="en-US" sz="2400" dirty="0">
                <a:solidFill>
                  <a:schemeClr val="accent1">
                    <a:lumMod val="75000"/>
                  </a:schemeClr>
                </a:solidFill>
              </a:rPr>
              <a:t> if they didn’t repent</a:t>
            </a:r>
          </a:p>
          <a:p>
            <a:pPr marL="342900" indent="-342900">
              <a:buFont typeface="+mj-lt"/>
              <a:buAutoNum type="arabicPeriod"/>
            </a:pPr>
            <a:r>
              <a:rPr lang="en-US" sz="2400" dirty="0">
                <a:solidFill>
                  <a:schemeClr val="accent1">
                    <a:lumMod val="75000"/>
                  </a:schemeClr>
                </a:solidFill>
              </a:rPr>
              <a:t>Pointed always to God and </a:t>
            </a:r>
            <a:r>
              <a:rPr lang="en-US" sz="2400" b="1" dirty="0">
                <a:solidFill>
                  <a:schemeClr val="accent1">
                    <a:lumMod val="75000"/>
                  </a:schemeClr>
                </a:solidFill>
              </a:rPr>
              <a:t>hopeful future</a:t>
            </a:r>
            <a:r>
              <a:rPr lang="en-US" sz="2400" dirty="0">
                <a:solidFill>
                  <a:schemeClr val="accent1">
                    <a:lumMod val="75000"/>
                  </a:schemeClr>
                </a:solidFill>
              </a:rPr>
              <a:t> where all will be restored</a:t>
            </a:r>
          </a:p>
          <a:p>
            <a:pPr marL="342900" indent="-342900">
              <a:buFont typeface="+mj-lt"/>
              <a:buAutoNum type="arabicPeriod"/>
            </a:pPr>
            <a:endParaRPr lang="en-US" sz="2400" dirty="0">
              <a:solidFill>
                <a:schemeClr val="accent1">
                  <a:lumMod val="75000"/>
                </a:schemeClr>
              </a:solidFill>
            </a:endParaRPr>
          </a:p>
          <a:p>
            <a:pPr marL="342900" indent="-342900">
              <a:buFont typeface="+mj-lt"/>
              <a:buAutoNum type="arabicPeriod"/>
            </a:pPr>
            <a:endParaRPr lang="en-US" dirty="0"/>
          </a:p>
        </p:txBody>
      </p:sp>
      <p:sp>
        <p:nvSpPr>
          <p:cNvPr id="8" name="Text Placeholder 7">
            <a:extLst>
              <a:ext uri="{FF2B5EF4-FFF2-40B4-BE49-F238E27FC236}">
                <a16:creationId xmlns:a16="http://schemas.microsoft.com/office/drawing/2014/main" id="{34864CEB-F3DE-7144-B742-2E627AB34C65}"/>
              </a:ext>
            </a:extLst>
          </p:cNvPr>
          <p:cNvSpPr>
            <a:spLocks noGrp="1"/>
          </p:cNvSpPr>
          <p:nvPr>
            <p:ph type="body" sz="quarter" idx="3"/>
          </p:nvPr>
        </p:nvSpPr>
        <p:spPr>
          <a:xfrm>
            <a:off x="6097057" y="1558497"/>
            <a:ext cx="5194770" cy="553373"/>
          </a:xfrm>
        </p:spPr>
        <p:txBody>
          <a:bodyPr/>
          <a:lstStyle/>
          <a:p>
            <a:r>
              <a:rPr lang="en-US" b="1" u="sng" dirty="0">
                <a:solidFill>
                  <a:schemeClr val="tx2">
                    <a:lumMod val="75000"/>
                    <a:lumOff val="25000"/>
                  </a:schemeClr>
                </a:solidFill>
              </a:rPr>
              <a:t>Jesus as Prophet</a:t>
            </a:r>
          </a:p>
        </p:txBody>
      </p:sp>
      <p:sp>
        <p:nvSpPr>
          <p:cNvPr id="9" name="Content Placeholder 8">
            <a:extLst>
              <a:ext uri="{FF2B5EF4-FFF2-40B4-BE49-F238E27FC236}">
                <a16:creationId xmlns:a16="http://schemas.microsoft.com/office/drawing/2014/main" id="{E9F8F378-F6A6-DB4F-B801-B2E0B7FC0687}"/>
              </a:ext>
            </a:extLst>
          </p:cNvPr>
          <p:cNvSpPr>
            <a:spLocks noGrp="1"/>
          </p:cNvSpPr>
          <p:nvPr>
            <p:ph sz="quarter" idx="4"/>
          </p:nvPr>
        </p:nvSpPr>
        <p:spPr>
          <a:xfrm>
            <a:off x="6018028" y="2191985"/>
            <a:ext cx="5912813" cy="3610159"/>
          </a:xfrm>
        </p:spPr>
        <p:txBody>
          <a:bodyPr>
            <a:normAutofit fontScale="25000" lnSpcReduction="20000"/>
          </a:bodyPr>
          <a:lstStyle/>
          <a:p>
            <a:pPr marL="0" indent="0">
              <a:buNone/>
            </a:pPr>
            <a:r>
              <a:rPr lang="en-US" sz="8800" dirty="0">
                <a:solidFill>
                  <a:schemeClr val="tx2">
                    <a:lumMod val="75000"/>
                    <a:lumOff val="25000"/>
                  </a:schemeClr>
                </a:solidFill>
              </a:rPr>
              <a:t>1. Called people to new covenant with God in the </a:t>
            </a:r>
            <a:r>
              <a:rPr lang="en-US" sz="8800" b="1" dirty="0">
                <a:solidFill>
                  <a:schemeClr val="tx2">
                    <a:lumMod val="75000"/>
                    <a:lumOff val="25000"/>
                  </a:schemeClr>
                </a:solidFill>
              </a:rPr>
              <a:t>preaching of God’s reign</a:t>
            </a:r>
          </a:p>
          <a:p>
            <a:pPr lvl="1">
              <a:buFontTx/>
              <a:buChar char="-"/>
            </a:pPr>
            <a:r>
              <a:rPr lang="en-US" sz="8800" dirty="0">
                <a:solidFill>
                  <a:schemeClr val="tx2">
                    <a:lumMod val="75000"/>
                    <a:lumOff val="25000"/>
                  </a:schemeClr>
                </a:solidFill>
              </a:rPr>
              <a:t>Believe and repent (change of heart) </a:t>
            </a:r>
          </a:p>
          <a:p>
            <a:pPr lvl="1">
              <a:buFontTx/>
              <a:buChar char="-"/>
            </a:pPr>
            <a:r>
              <a:rPr lang="en-US" sz="8800" dirty="0">
                <a:solidFill>
                  <a:schemeClr val="tx2">
                    <a:lumMod val="75000"/>
                    <a:lumOff val="25000"/>
                  </a:schemeClr>
                </a:solidFill>
              </a:rPr>
              <a:t>Believe in Jesus &amp; the vision of the kingdom (now and the future)</a:t>
            </a:r>
          </a:p>
          <a:p>
            <a:pPr lvl="1">
              <a:buFontTx/>
              <a:buChar char="-"/>
            </a:pPr>
            <a:r>
              <a:rPr lang="en-US" sz="8800" dirty="0">
                <a:solidFill>
                  <a:schemeClr val="tx2">
                    <a:lumMod val="75000"/>
                    <a:lumOff val="25000"/>
                  </a:schemeClr>
                </a:solidFill>
              </a:rPr>
              <a:t>Place the the poor and marginalized at the </a:t>
            </a:r>
            <a:r>
              <a:rPr lang="en-US" sz="8800" dirty="0" err="1">
                <a:solidFill>
                  <a:schemeClr val="tx2">
                    <a:lumMod val="75000"/>
                    <a:lumOff val="25000"/>
                  </a:schemeClr>
                </a:solidFill>
              </a:rPr>
              <a:t>centre</a:t>
            </a:r>
            <a:r>
              <a:rPr lang="en-US" sz="8800" dirty="0">
                <a:solidFill>
                  <a:schemeClr val="tx2">
                    <a:lumMod val="75000"/>
                    <a:lumOff val="25000"/>
                  </a:schemeClr>
                </a:solidFill>
              </a:rPr>
              <a:t> of concern</a:t>
            </a:r>
          </a:p>
          <a:p>
            <a:pPr marL="0" indent="0">
              <a:buNone/>
            </a:pPr>
            <a:r>
              <a:rPr lang="en-US" sz="8800" dirty="0">
                <a:solidFill>
                  <a:schemeClr val="tx2">
                    <a:lumMod val="75000"/>
                    <a:lumOff val="25000"/>
                  </a:schemeClr>
                </a:solidFill>
              </a:rPr>
              <a:t>2. Preached in </a:t>
            </a:r>
            <a:r>
              <a:rPr lang="en-US" sz="8800" b="1" dirty="0">
                <a:solidFill>
                  <a:schemeClr val="tx2">
                    <a:lumMod val="75000"/>
                    <a:lumOff val="25000"/>
                  </a:schemeClr>
                </a:solidFill>
              </a:rPr>
              <a:t>word and deed</a:t>
            </a:r>
          </a:p>
          <a:p>
            <a:pPr marL="0" indent="0">
              <a:buNone/>
            </a:pPr>
            <a:r>
              <a:rPr lang="en-US" sz="8800" dirty="0">
                <a:solidFill>
                  <a:schemeClr val="tx2">
                    <a:lumMod val="75000"/>
                    <a:lumOff val="25000"/>
                  </a:schemeClr>
                </a:solidFill>
              </a:rPr>
              <a:t>3. Hurdles – not believed, tortured, killed</a:t>
            </a:r>
          </a:p>
          <a:p>
            <a:pPr marL="0" indent="0">
              <a:buNone/>
            </a:pPr>
            <a:r>
              <a:rPr lang="en-US" sz="8800" dirty="0">
                <a:solidFill>
                  <a:schemeClr val="tx2">
                    <a:lumMod val="75000"/>
                    <a:lumOff val="25000"/>
                  </a:schemeClr>
                </a:solidFill>
              </a:rPr>
              <a:t>4. </a:t>
            </a:r>
            <a:r>
              <a:rPr lang="en-US" sz="8800" b="1" dirty="0">
                <a:solidFill>
                  <a:schemeClr val="tx2">
                    <a:lumMod val="75000"/>
                    <a:lumOff val="25000"/>
                  </a:schemeClr>
                </a:solidFill>
              </a:rPr>
              <a:t>Points always to God</a:t>
            </a:r>
            <a:r>
              <a:rPr lang="en-US" sz="8800" dirty="0">
                <a:solidFill>
                  <a:schemeClr val="tx2">
                    <a:lumMod val="75000"/>
                    <a:lumOff val="25000"/>
                  </a:schemeClr>
                </a:solidFill>
              </a:rPr>
              <a:t> and God’s reign</a:t>
            </a:r>
          </a:p>
          <a:p>
            <a:pPr marL="0" indent="0">
              <a:buNone/>
            </a:pPr>
            <a:endParaRPr lang="en-US" sz="2000" dirty="0">
              <a:solidFill>
                <a:schemeClr val="tx2">
                  <a:lumMod val="75000"/>
                  <a:lumOff val="25000"/>
                </a:schemeClr>
              </a:solidFill>
            </a:endParaRPr>
          </a:p>
        </p:txBody>
      </p:sp>
    </p:spTree>
    <p:extLst>
      <p:ext uri="{BB962C8B-B14F-4D97-AF65-F5344CB8AC3E}">
        <p14:creationId xmlns:p14="http://schemas.microsoft.com/office/powerpoint/2010/main" val="270464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2F6F0FA2-8507-4917-AE55-639B2CB72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7B029887-747B-4B63-A5EF-FE961029A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06" y="0"/>
            <a:ext cx="7571045" cy="6858000"/>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7ED203E-1582-0C4E-ACA1-A63321C8E99B}"/>
              </a:ext>
            </a:extLst>
          </p:cNvPr>
          <p:cNvSpPr>
            <a:spLocks noGrp="1"/>
          </p:cNvSpPr>
          <p:nvPr>
            <p:ph type="title"/>
          </p:nvPr>
        </p:nvSpPr>
        <p:spPr>
          <a:xfrm>
            <a:off x="5204707" y="542109"/>
            <a:ext cx="6400367" cy="1346570"/>
          </a:xfrm>
        </p:spPr>
        <p:txBody>
          <a:bodyPr anchor="ctr">
            <a:normAutofit/>
          </a:bodyPr>
          <a:lstStyle/>
          <a:p>
            <a:r>
              <a:rPr lang="en-US">
                <a:solidFill>
                  <a:srgbClr val="FFFFFF"/>
                </a:solidFill>
              </a:rPr>
              <a:t>Contemporary Issues in need of prophets</a:t>
            </a:r>
          </a:p>
        </p:txBody>
      </p:sp>
      <p:pic>
        <p:nvPicPr>
          <p:cNvPr id="2050" name="Picture 2" descr="Black Lives Matter | Definition, Goals, History, &amp; Influence | Britannica">
            <a:extLst>
              <a:ext uri="{FF2B5EF4-FFF2-40B4-BE49-F238E27FC236}">
                <a16:creationId xmlns:a16="http://schemas.microsoft.com/office/drawing/2014/main" id="{854A2DAC-CF2B-8B4B-9D36-AED90176E0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95" r="2" b="12715"/>
          <a:stretch/>
        </p:blipFill>
        <p:spPr bwMode="auto">
          <a:xfrm>
            <a:off x="-6807" y="10"/>
            <a:ext cx="4564339" cy="22473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w research highlights impact of COVID-19 on student health | The Educator  K/12">
            <a:extLst>
              <a:ext uri="{FF2B5EF4-FFF2-40B4-BE49-F238E27FC236}">
                <a16:creationId xmlns:a16="http://schemas.microsoft.com/office/drawing/2014/main" id="{8DF3637C-B8BF-7D45-AD63-A8D58E204B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30" r="14071" b="-6"/>
          <a:stretch/>
        </p:blipFill>
        <p:spPr bwMode="auto">
          <a:xfrm>
            <a:off x="-6807" y="2321380"/>
            <a:ext cx="2245801" cy="22127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 Too movement - Wikipedia">
            <a:extLst>
              <a:ext uri="{FF2B5EF4-FFF2-40B4-BE49-F238E27FC236}">
                <a16:creationId xmlns:a16="http://schemas.microsoft.com/office/drawing/2014/main" id="{2B153634-1C6A-0645-81ED-7F9603343E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55" r="5760" b="4"/>
          <a:stretch/>
        </p:blipFill>
        <p:spPr bwMode="auto">
          <a:xfrm>
            <a:off x="2330429" y="2321380"/>
            <a:ext cx="2227101" cy="22127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Climate Change Students Are Fighting For Their World. We're Just Living  In It | Cognoscenti">
            <a:extLst>
              <a:ext uri="{FF2B5EF4-FFF2-40B4-BE49-F238E27FC236}">
                <a16:creationId xmlns:a16="http://schemas.microsoft.com/office/drawing/2014/main" id="{319CB308-8496-9649-8139-C264197B76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363" r="2" b="8579"/>
          <a:stretch/>
        </p:blipFill>
        <p:spPr bwMode="auto">
          <a:xfrm>
            <a:off x="-6808" y="4608070"/>
            <a:ext cx="4564339" cy="224947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EB9702F-6E07-E24C-8C5F-5C457350EA13}"/>
              </a:ext>
            </a:extLst>
          </p:cNvPr>
          <p:cNvSpPr>
            <a:spLocks noGrp="1"/>
          </p:cNvSpPr>
          <p:nvPr>
            <p:ph idx="1"/>
          </p:nvPr>
        </p:nvSpPr>
        <p:spPr>
          <a:xfrm>
            <a:off x="5207590" y="2194526"/>
            <a:ext cx="6397545" cy="3825923"/>
          </a:xfrm>
        </p:spPr>
        <p:txBody>
          <a:bodyPr>
            <a:normAutofit/>
          </a:bodyPr>
          <a:lstStyle/>
          <a:p>
            <a:r>
              <a:rPr lang="en-US" sz="2400" dirty="0">
                <a:solidFill>
                  <a:srgbClr val="FFFFFF"/>
                </a:solidFill>
              </a:rPr>
              <a:t>Covid – social distancing, isolation, mental and health </a:t>
            </a:r>
          </a:p>
          <a:p>
            <a:r>
              <a:rPr lang="en-US" sz="2400" dirty="0">
                <a:solidFill>
                  <a:srgbClr val="FFFFFF"/>
                </a:solidFill>
              </a:rPr>
              <a:t>Race – Black Lives Matter, racism</a:t>
            </a:r>
          </a:p>
          <a:p>
            <a:r>
              <a:rPr lang="en-US" sz="2400" dirty="0">
                <a:solidFill>
                  <a:srgbClr val="FFFFFF"/>
                </a:solidFill>
              </a:rPr>
              <a:t>Gender – #MeToo, gender diversity</a:t>
            </a:r>
          </a:p>
          <a:p>
            <a:r>
              <a:rPr lang="en-US" sz="2400" dirty="0">
                <a:solidFill>
                  <a:srgbClr val="FFFFFF"/>
                </a:solidFill>
              </a:rPr>
              <a:t>Ecology – SchoolStrike4Climate </a:t>
            </a:r>
          </a:p>
          <a:p>
            <a:pPr marL="0" indent="0" algn="ctr">
              <a:buNone/>
            </a:pPr>
            <a:r>
              <a:rPr lang="en-US" sz="2400" b="1" i="1" dirty="0">
                <a:solidFill>
                  <a:srgbClr val="FFFFFF"/>
                </a:solidFill>
              </a:rPr>
              <a:t>How do we respond to these prophetically?</a:t>
            </a:r>
          </a:p>
        </p:txBody>
      </p:sp>
    </p:spTree>
    <p:extLst>
      <p:ext uri="{BB962C8B-B14F-4D97-AF65-F5344CB8AC3E}">
        <p14:creationId xmlns:p14="http://schemas.microsoft.com/office/powerpoint/2010/main" val="330822077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45A24C-16AA-544B-841E-91316C428293}"/>
              </a:ext>
            </a:extLst>
          </p:cNvPr>
          <p:cNvSpPr>
            <a:spLocks noGrp="1"/>
          </p:cNvSpPr>
          <p:nvPr>
            <p:ph type="title"/>
          </p:nvPr>
        </p:nvSpPr>
        <p:spPr>
          <a:xfrm>
            <a:off x="771148" y="1037967"/>
            <a:ext cx="3054091" cy="4709131"/>
          </a:xfrm>
        </p:spPr>
        <p:txBody>
          <a:bodyPr anchor="ctr">
            <a:normAutofit/>
          </a:bodyPr>
          <a:lstStyle/>
          <a:p>
            <a:r>
              <a:rPr lang="en-US" dirty="0">
                <a:solidFill>
                  <a:srgbClr val="FFFEFF"/>
                </a:solidFill>
              </a:rPr>
              <a:t>Pope </a:t>
            </a:r>
            <a:r>
              <a:rPr lang="en-US" dirty="0" err="1">
                <a:solidFill>
                  <a:srgbClr val="FFFEFF"/>
                </a:solidFill>
              </a:rPr>
              <a:t>francis</a:t>
            </a:r>
            <a:r>
              <a:rPr lang="en-US" dirty="0">
                <a:solidFill>
                  <a:srgbClr val="FFFEFF"/>
                </a:solidFill>
              </a:rPr>
              <a:t> on prophets</a:t>
            </a:r>
          </a:p>
        </p:txBody>
      </p:sp>
      <p:sp>
        <p:nvSpPr>
          <p:cNvPr id="3" name="Content Placeholder 2">
            <a:extLst>
              <a:ext uri="{FF2B5EF4-FFF2-40B4-BE49-F238E27FC236}">
                <a16:creationId xmlns:a16="http://schemas.microsoft.com/office/drawing/2014/main" id="{A84F8609-F64D-5940-987F-AD6298AB556E}"/>
              </a:ext>
            </a:extLst>
          </p:cNvPr>
          <p:cNvSpPr>
            <a:spLocks noGrp="1"/>
          </p:cNvSpPr>
          <p:nvPr>
            <p:ph idx="1"/>
          </p:nvPr>
        </p:nvSpPr>
        <p:spPr>
          <a:xfrm>
            <a:off x="4357135" y="612140"/>
            <a:ext cx="7415765" cy="6220460"/>
          </a:xfrm>
        </p:spPr>
        <p:txBody>
          <a:bodyPr>
            <a:normAutofit/>
          </a:bodyPr>
          <a:lstStyle/>
          <a:p>
            <a:r>
              <a:rPr lang="en-US" dirty="0"/>
              <a:t> </a:t>
            </a:r>
            <a:r>
              <a:rPr lang="en-US" sz="2400" b="1" dirty="0"/>
              <a:t>We need the courage of Elijah</a:t>
            </a:r>
          </a:p>
          <a:p>
            <a:pPr marL="0" indent="0">
              <a:buNone/>
            </a:pPr>
            <a:r>
              <a:rPr lang="en-US" sz="2400" dirty="0">
                <a:hlinkClick r:id="rId2"/>
              </a:rPr>
              <a:t>https://www.vaticannews.va/en/pope/news/2020-10/pope-francis-we-need-courageous-christians-like-elijah.html</a:t>
            </a:r>
            <a:r>
              <a:rPr lang="en-US" sz="2400" dirty="0"/>
              <a:t> </a:t>
            </a:r>
          </a:p>
          <a:p>
            <a:r>
              <a:rPr lang="en-US" sz="2400" b="1" dirty="0"/>
              <a:t>Dante as a Prophet of Hope</a:t>
            </a:r>
          </a:p>
          <a:p>
            <a:pPr marL="0" indent="0">
              <a:buNone/>
            </a:pPr>
            <a:r>
              <a:rPr lang="en-US" sz="2400" dirty="0">
                <a:hlinkClick r:id="rId3"/>
              </a:rPr>
              <a:t>https://www.youtube.com/watch?v=TEH75WFjUt8</a:t>
            </a:r>
            <a:r>
              <a:rPr lang="en-US" sz="2400" dirty="0"/>
              <a:t> </a:t>
            </a:r>
          </a:p>
          <a:p>
            <a:pPr marL="0" indent="0">
              <a:buNone/>
            </a:pPr>
            <a:r>
              <a:rPr lang="en-US" sz="2400" dirty="0">
                <a:hlinkClick r:id="rId4"/>
              </a:rPr>
              <a:t>https://www.youtube.com/watch?v=-MlRP-ZmZV4</a:t>
            </a:r>
            <a:r>
              <a:rPr lang="en-US" sz="2400" dirty="0"/>
              <a:t> </a:t>
            </a:r>
          </a:p>
          <a:p>
            <a:r>
              <a:rPr lang="en-US" sz="2400" b="1" dirty="0"/>
              <a:t>Pope Francis as prophetic </a:t>
            </a:r>
          </a:p>
          <a:p>
            <a:pPr lvl="1">
              <a:buFont typeface="Courier New" panose="02070309020205020404" pitchFamily="49" charset="0"/>
              <a:buChar char="o"/>
            </a:pPr>
            <a:r>
              <a:rPr lang="en-US" sz="2400" dirty="0"/>
              <a:t>Ecological issues – </a:t>
            </a:r>
            <a:r>
              <a:rPr lang="en-US" sz="2400" i="1" dirty="0" err="1"/>
              <a:t>Laudato</a:t>
            </a:r>
            <a:r>
              <a:rPr lang="en-US" sz="2400" i="1" dirty="0"/>
              <a:t> Si</a:t>
            </a:r>
          </a:p>
          <a:p>
            <a:pPr lvl="1">
              <a:buFont typeface="Courier New" panose="02070309020205020404" pitchFamily="49" charset="0"/>
              <a:buChar char="o"/>
            </a:pPr>
            <a:r>
              <a:rPr lang="en-US" sz="2400" dirty="0"/>
              <a:t>Division and disunity – </a:t>
            </a:r>
            <a:r>
              <a:rPr lang="en-US" sz="2400" i="1" dirty="0"/>
              <a:t>Fratelli Tutti</a:t>
            </a:r>
            <a:endParaRPr lang="en-US" sz="2400" dirty="0"/>
          </a:p>
          <a:p>
            <a:pPr marL="0" indent="0">
              <a:buNone/>
            </a:pPr>
            <a:endParaRPr lang="en-US" dirty="0"/>
          </a:p>
        </p:txBody>
      </p:sp>
    </p:spTree>
    <p:extLst>
      <p:ext uri="{BB962C8B-B14F-4D97-AF65-F5344CB8AC3E}">
        <p14:creationId xmlns:p14="http://schemas.microsoft.com/office/powerpoint/2010/main" val="2796670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A0BB1E-1B99-524C-881A-11B69ADB04FE}"/>
              </a:ext>
            </a:extLst>
          </p:cNvPr>
          <p:cNvSpPr>
            <a:spLocks noGrp="1"/>
          </p:cNvSpPr>
          <p:nvPr>
            <p:ph idx="1"/>
          </p:nvPr>
        </p:nvSpPr>
        <p:spPr>
          <a:xfrm>
            <a:off x="581192" y="800100"/>
            <a:ext cx="11029615" cy="6057899"/>
          </a:xfrm>
        </p:spPr>
        <p:txBody>
          <a:bodyPr>
            <a:normAutofit fontScale="92500" lnSpcReduction="10000"/>
          </a:bodyPr>
          <a:lstStyle/>
          <a:p>
            <a:r>
              <a:rPr lang="en-AU" sz="3600" b="1" dirty="0"/>
              <a:t>Persecuted for speaking the truth</a:t>
            </a:r>
          </a:p>
          <a:p>
            <a:pPr marL="0" indent="0">
              <a:buNone/>
            </a:pPr>
            <a:r>
              <a:rPr lang="en-AU" sz="2400" i="1" dirty="0"/>
              <a:t>“When the prophet speaks the truth and touches the heart, or the heart opens or becomes stone, anger and persecutions are unleashed” he said “that’s how life ends for the prophet”.</a:t>
            </a:r>
          </a:p>
          <a:p>
            <a:r>
              <a:rPr lang="en-US" sz="3600" b="1" dirty="0"/>
              <a:t>Grieves for their people</a:t>
            </a:r>
          </a:p>
          <a:p>
            <a:pPr marL="0" indent="0">
              <a:buNone/>
            </a:pPr>
            <a:r>
              <a:rPr lang="en-AU" sz="2200" i="1" dirty="0"/>
              <a:t>“A true prophet is he who is capable of weeping for his people but at the same time of saying strong things in a direct way” he said.</a:t>
            </a:r>
          </a:p>
          <a:p>
            <a:r>
              <a:rPr lang="en-US" sz="3300" b="1" dirty="0"/>
              <a:t>Provide hope</a:t>
            </a:r>
          </a:p>
          <a:p>
            <a:pPr marL="0" indent="0">
              <a:buNone/>
            </a:pPr>
            <a:r>
              <a:rPr lang="en-AU" sz="2000" i="1" dirty="0"/>
              <a:t>“</a:t>
            </a:r>
            <a:r>
              <a:rPr lang="en-AU" sz="2400" i="1" dirty="0"/>
              <a:t>Opening the doors of hearts, healing roots, reinforcing the sense of belonging to the people of God in order to go forward… A prophet knows when to scold but knows also how to throw open the doors to hope. A true prophet puts himself on the line”.</a:t>
            </a:r>
            <a:endParaRPr lang="en-US" sz="2400" dirty="0">
              <a:latin typeface="Arial" panose="020B0604020202020204" pitchFamily="34" charset="0"/>
              <a:cs typeface="Arial" panose="020B0604020202020204" pitchFamily="34" charset="0"/>
            </a:endParaRPr>
          </a:p>
          <a:p>
            <a:pPr marL="0" indent="0">
              <a:buNone/>
            </a:pPr>
            <a:endParaRPr lang="en-AU" sz="2400" b="1" i="1" dirty="0"/>
          </a:p>
        </p:txBody>
      </p:sp>
    </p:spTree>
    <p:extLst>
      <p:ext uri="{BB962C8B-B14F-4D97-AF65-F5344CB8AC3E}">
        <p14:creationId xmlns:p14="http://schemas.microsoft.com/office/powerpoint/2010/main" val="1322297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A0BB1E-1B99-524C-881A-11B69ADB04FE}"/>
              </a:ext>
            </a:extLst>
          </p:cNvPr>
          <p:cNvSpPr>
            <a:spLocks noGrp="1"/>
          </p:cNvSpPr>
          <p:nvPr>
            <p:ph idx="1"/>
          </p:nvPr>
        </p:nvSpPr>
        <p:spPr>
          <a:xfrm>
            <a:off x="512365" y="554294"/>
            <a:ext cx="11029615" cy="5679358"/>
          </a:xfrm>
        </p:spPr>
        <p:txBody>
          <a:bodyPr>
            <a:normAutofit/>
          </a:bodyPr>
          <a:lstStyle/>
          <a:p>
            <a:r>
              <a:rPr lang="en-AU" sz="3300" b="1" dirty="0"/>
              <a:t>The Church needs prophets</a:t>
            </a:r>
          </a:p>
          <a:p>
            <a:pPr marL="0" indent="0">
              <a:buNone/>
            </a:pPr>
            <a:r>
              <a:rPr lang="en-AU" sz="2400" i="1" dirty="0"/>
              <a:t>“The Church needs prophets. What's more: it needs each of us to be prophets, not critics… this is something else…</a:t>
            </a:r>
          </a:p>
          <a:p>
            <a:pPr marL="0" indent="0">
              <a:buNone/>
            </a:pPr>
            <a:r>
              <a:rPr lang="en-AU" sz="2400" i="1" dirty="0"/>
              <a:t>He who just criticizes and is never happy with anything is not a prophet…a prophet is he who prays, looks to God, looks at his people and when the people err, he weeps… </a:t>
            </a:r>
          </a:p>
          <a:p>
            <a:pPr marL="0" indent="0">
              <a:buNone/>
            </a:pPr>
            <a:r>
              <a:rPr lang="en-AU" sz="2400" i="1" dirty="0"/>
              <a:t>May this service of prophecy never be lacking in the Church.”</a:t>
            </a:r>
            <a:endParaRPr lang="en-AU" sz="1600" i="1" dirty="0"/>
          </a:p>
          <a:p>
            <a:pPr marL="0" indent="0">
              <a:buNone/>
            </a:pPr>
            <a:endParaRPr lang="en-AU" sz="1000" i="1" dirty="0"/>
          </a:p>
          <a:p>
            <a:pPr marL="0" indent="0">
              <a:buNone/>
            </a:pPr>
            <a:r>
              <a:rPr lang="en-AU" sz="1000" i="1" dirty="0"/>
              <a:t>Source: </a:t>
            </a:r>
            <a:r>
              <a:rPr lang="en-AU" sz="1000" i="1" dirty="0">
                <a:hlinkClick r:id="rId3"/>
              </a:rPr>
              <a:t>https://www.vaticannews.va/en/pope-francis/mass-casa-santa-marta/2018-04/pope-francis-santa-marta-the-church-needs-prophets.html</a:t>
            </a:r>
            <a:r>
              <a:rPr lang="en-AU" sz="1000" i="1" dirty="0"/>
              <a:t> </a:t>
            </a:r>
          </a:p>
          <a:p>
            <a:pPr marL="0" indent="0">
              <a:buNone/>
            </a:pPr>
            <a:endParaRPr lang="en-AU" sz="2400" b="1" i="1" dirty="0"/>
          </a:p>
        </p:txBody>
      </p:sp>
      <p:pic>
        <p:nvPicPr>
          <p:cNvPr id="3074" name="Picture 2" descr="Beware of false prophets, Pope Francis warns - Catholic Herald">
            <a:extLst>
              <a:ext uri="{FF2B5EF4-FFF2-40B4-BE49-F238E27FC236}">
                <a16:creationId xmlns:a16="http://schemas.microsoft.com/office/drawing/2014/main" id="{A086A7BF-3162-744D-B122-5B00A30622CD}"/>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a:off x="6792663" y="1047750"/>
            <a:ext cx="4749318" cy="3160456"/>
          </a:xfrm>
          <a:prstGeom prst="rect">
            <a:avLst/>
          </a:prstGeom>
          <a:noFill/>
          <a:effectLst>
            <a:softEdge rad="7937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955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5C90A0-29AD-AC41-A6FE-2A5284AF5D29}"/>
              </a:ext>
            </a:extLst>
          </p:cNvPr>
          <p:cNvSpPr>
            <a:spLocks noGrp="1"/>
          </p:cNvSpPr>
          <p:nvPr>
            <p:ph type="ctrTitle"/>
          </p:nvPr>
        </p:nvSpPr>
        <p:spPr/>
        <p:txBody>
          <a:bodyPr>
            <a:normAutofit fontScale="90000"/>
          </a:bodyPr>
          <a:lstStyle/>
          <a:p>
            <a:r>
              <a:rPr lang="en-US" sz="6000" dirty="0"/>
              <a:t>4. Responding prophetically today</a:t>
            </a:r>
          </a:p>
        </p:txBody>
      </p:sp>
    </p:spTree>
    <p:extLst>
      <p:ext uri="{BB962C8B-B14F-4D97-AF65-F5344CB8AC3E}">
        <p14:creationId xmlns:p14="http://schemas.microsoft.com/office/powerpoint/2010/main" val="701020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2F6F0FA2-8507-4917-AE55-639B2CB72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2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7B029887-747B-4B63-A5EF-FE961029A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06" y="0"/>
            <a:ext cx="7571045" cy="6858000"/>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7ED203E-1582-0C4E-ACA1-A63321C8E99B}"/>
              </a:ext>
            </a:extLst>
          </p:cNvPr>
          <p:cNvSpPr>
            <a:spLocks noGrp="1"/>
          </p:cNvSpPr>
          <p:nvPr>
            <p:ph type="title"/>
          </p:nvPr>
        </p:nvSpPr>
        <p:spPr>
          <a:xfrm>
            <a:off x="5204707" y="542109"/>
            <a:ext cx="6400367" cy="1346570"/>
          </a:xfrm>
        </p:spPr>
        <p:txBody>
          <a:bodyPr anchor="ctr">
            <a:normAutofit/>
          </a:bodyPr>
          <a:lstStyle/>
          <a:p>
            <a:r>
              <a:rPr lang="en-US">
                <a:solidFill>
                  <a:srgbClr val="FFFFFF"/>
                </a:solidFill>
              </a:rPr>
              <a:t>Contemporary Issues in need of prophets</a:t>
            </a:r>
          </a:p>
        </p:txBody>
      </p:sp>
      <p:pic>
        <p:nvPicPr>
          <p:cNvPr id="2050" name="Picture 2" descr="Black Lives Matter | Definition, Goals, History, &amp; Influence | Britannica">
            <a:extLst>
              <a:ext uri="{FF2B5EF4-FFF2-40B4-BE49-F238E27FC236}">
                <a16:creationId xmlns:a16="http://schemas.microsoft.com/office/drawing/2014/main" id="{854A2DAC-CF2B-8B4B-9D36-AED90176E0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95" r="2" b="12715"/>
          <a:stretch/>
        </p:blipFill>
        <p:spPr bwMode="auto">
          <a:xfrm>
            <a:off x="-6807" y="10"/>
            <a:ext cx="4564339" cy="22473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w research highlights impact of COVID-19 on student health | The Educator  K/12">
            <a:extLst>
              <a:ext uri="{FF2B5EF4-FFF2-40B4-BE49-F238E27FC236}">
                <a16:creationId xmlns:a16="http://schemas.microsoft.com/office/drawing/2014/main" id="{8DF3637C-B8BF-7D45-AD63-A8D58E204B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30" r="14071" b="-6"/>
          <a:stretch/>
        </p:blipFill>
        <p:spPr bwMode="auto">
          <a:xfrm>
            <a:off x="-6807" y="2321380"/>
            <a:ext cx="2245801" cy="22127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 Too movement - Wikipedia">
            <a:extLst>
              <a:ext uri="{FF2B5EF4-FFF2-40B4-BE49-F238E27FC236}">
                <a16:creationId xmlns:a16="http://schemas.microsoft.com/office/drawing/2014/main" id="{2B153634-1C6A-0645-81ED-7F9603343E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55" r="5760" b="4"/>
          <a:stretch/>
        </p:blipFill>
        <p:spPr bwMode="auto">
          <a:xfrm>
            <a:off x="2330429" y="2321380"/>
            <a:ext cx="2227101" cy="22127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Climate Change Students Are Fighting For Their World. We're Just Living  In It | Cognoscenti">
            <a:extLst>
              <a:ext uri="{FF2B5EF4-FFF2-40B4-BE49-F238E27FC236}">
                <a16:creationId xmlns:a16="http://schemas.microsoft.com/office/drawing/2014/main" id="{319CB308-8496-9649-8139-C264197B76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363" r="2" b="8579"/>
          <a:stretch/>
        </p:blipFill>
        <p:spPr bwMode="auto">
          <a:xfrm>
            <a:off x="-6808" y="4608070"/>
            <a:ext cx="4564339" cy="224947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EB9702F-6E07-E24C-8C5F-5C457350EA13}"/>
              </a:ext>
            </a:extLst>
          </p:cNvPr>
          <p:cNvSpPr>
            <a:spLocks noGrp="1"/>
          </p:cNvSpPr>
          <p:nvPr>
            <p:ph idx="1"/>
          </p:nvPr>
        </p:nvSpPr>
        <p:spPr>
          <a:xfrm>
            <a:off x="5207590" y="2194526"/>
            <a:ext cx="6397545" cy="3825923"/>
          </a:xfrm>
        </p:spPr>
        <p:txBody>
          <a:bodyPr>
            <a:normAutofit/>
          </a:bodyPr>
          <a:lstStyle/>
          <a:p>
            <a:r>
              <a:rPr lang="en-US" sz="2400" dirty="0">
                <a:solidFill>
                  <a:srgbClr val="FFFFFF"/>
                </a:solidFill>
              </a:rPr>
              <a:t>Covid – social distancing, mental health and isolation </a:t>
            </a:r>
          </a:p>
          <a:p>
            <a:r>
              <a:rPr lang="en-US" sz="2400" dirty="0">
                <a:solidFill>
                  <a:srgbClr val="FFFFFF"/>
                </a:solidFill>
              </a:rPr>
              <a:t>Race – Black Lives Matter, racism</a:t>
            </a:r>
          </a:p>
          <a:p>
            <a:r>
              <a:rPr lang="en-US" sz="2400" dirty="0">
                <a:solidFill>
                  <a:srgbClr val="FFFFFF"/>
                </a:solidFill>
              </a:rPr>
              <a:t>Gender – #MeToo, gender diversity</a:t>
            </a:r>
          </a:p>
          <a:p>
            <a:r>
              <a:rPr lang="en-US" sz="2400" dirty="0">
                <a:solidFill>
                  <a:srgbClr val="FFFFFF"/>
                </a:solidFill>
              </a:rPr>
              <a:t>Ecology – SchoolStrike4Climate </a:t>
            </a:r>
          </a:p>
          <a:p>
            <a:pPr marL="0" indent="0" algn="ctr">
              <a:buNone/>
            </a:pPr>
            <a:r>
              <a:rPr lang="en-US" sz="2400" b="1" i="1" dirty="0">
                <a:solidFill>
                  <a:srgbClr val="FFFFFF"/>
                </a:solidFill>
              </a:rPr>
              <a:t>How do we respond to these prophetically?</a:t>
            </a:r>
          </a:p>
        </p:txBody>
      </p:sp>
    </p:spTree>
    <p:extLst>
      <p:ext uri="{BB962C8B-B14F-4D97-AF65-F5344CB8AC3E}">
        <p14:creationId xmlns:p14="http://schemas.microsoft.com/office/powerpoint/2010/main" val="202199734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E104FB2-5149-8A4E-9572-7BAAF2A3DDA4}"/>
              </a:ext>
            </a:extLst>
          </p:cNvPr>
          <p:cNvSpPr>
            <a:spLocks noGrp="1"/>
          </p:cNvSpPr>
          <p:nvPr>
            <p:ph type="title"/>
          </p:nvPr>
        </p:nvSpPr>
        <p:spPr>
          <a:xfrm>
            <a:off x="771148" y="453643"/>
            <a:ext cx="3054091" cy="4709131"/>
          </a:xfrm>
        </p:spPr>
        <p:txBody>
          <a:bodyPr anchor="ctr">
            <a:normAutofit/>
          </a:bodyPr>
          <a:lstStyle/>
          <a:p>
            <a:r>
              <a:rPr lang="en-US" dirty="0">
                <a:solidFill>
                  <a:srgbClr val="FFFEFF"/>
                </a:solidFill>
              </a:rPr>
              <a:t>Being prophetic like nano</a:t>
            </a:r>
          </a:p>
        </p:txBody>
      </p:sp>
      <p:sp>
        <p:nvSpPr>
          <p:cNvPr id="3" name="Content Placeholder 2">
            <a:extLst>
              <a:ext uri="{FF2B5EF4-FFF2-40B4-BE49-F238E27FC236}">
                <a16:creationId xmlns:a16="http://schemas.microsoft.com/office/drawing/2014/main" id="{1DAB94C2-0EE7-E44B-A7C9-3B8CA30A5EE1}"/>
              </a:ext>
            </a:extLst>
          </p:cNvPr>
          <p:cNvSpPr>
            <a:spLocks noGrp="1"/>
          </p:cNvSpPr>
          <p:nvPr>
            <p:ph idx="1"/>
          </p:nvPr>
        </p:nvSpPr>
        <p:spPr>
          <a:xfrm>
            <a:off x="4325148" y="457772"/>
            <a:ext cx="7433997" cy="5996193"/>
          </a:xfrm>
        </p:spPr>
        <p:txBody>
          <a:bodyPr>
            <a:noAutofit/>
          </a:bodyPr>
          <a:lstStyle/>
          <a:p>
            <a:r>
              <a:rPr lang="en-US" sz="2400" dirty="0">
                <a:solidFill>
                  <a:schemeClr val="accent4">
                    <a:lumMod val="75000"/>
                  </a:schemeClr>
                </a:solidFill>
              </a:rPr>
              <a:t>Being </a:t>
            </a:r>
            <a:r>
              <a:rPr lang="en-US" sz="2400" b="1" dirty="0">
                <a:solidFill>
                  <a:schemeClr val="accent4">
                    <a:lumMod val="75000"/>
                  </a:schemeClr>
                </a:solidFill>
              </a:rPr>
              <a:t>faced with an injustice</a:t>
            </a:r>
            <a:r>
              <a:rPr lang="en-US" sz="2400" dirty="0">
                <a:solidFill>
                  <a:schemeClr val="accent4">
                    <a:lumMod val="75000"/>
                  </a:schemeClr>
                </a:solidFill>
              </a:rPr>
              <a:t>, in your context</a:t>
            </a:r>
          </a:p>
          <a:p>
            <a:r>
              <a:rPr lang="en-US" sz="2400" dirty="0">
                <a:solidFill>
                  <a:schemeClr val="accent4">
                    <a:lumMod val="75000"/>
                  </a:schemeClr>
                </a:solidFill>
              </a:rPr>
              <a:t>Being </a:t>
            </a:r>
            <a:r>
              <a:rPr lang="en-US" sz="2400" b="1" dirty="0">
                <a:solidFill>
                  <a:schemeClr val="accent4">
                    <a:lumMod val="75000"/>
                  </a:schemeClr>
                </a:solidFill>
              </a:rPr>
              <a:t>moved</a:t>
            </a:r>
            <a:r>
              <a:rPr lang="en-US" sz="2400" dirty="0">
                <a:solidFill>
                  <a:schemeClr val="accent4">
                    <a:lumMod val="75000"/>
                  </a:schemeClr>
                </a:solidFill>
              </a:rPr>
              <a:t> by it</a:t>
            </a:r>
            <a:endParaRPr lang="en-US" sz="2400" b="1" dirty="0">
              <a:solidFill>
                <a:schemeClr val="accent4">
                  <a:lumMod val="75000"/>
                </a:schemeClr>
              </a:solidFill>
            </a:endParaRPr>
          </a:p>
          <a:p>
            <a:r>
              <a:rPr lang="en-US" sz="2400" b="1" dirty="0">
                <a:solidFill>
                  <a:schemeClr val="accent4">
                    <a:lumMod val="75000"/>
                  </a:schemeClr>
                </a:solidFill>
              </a:rPr>
              <a:t>Having a vision (God’s reign) </a:t>
            </a:r>
            <a:r>
              <a:rPr lang="en-US" sz="2400" dirty="0">
                <a:solidFill>
                  <a:schemeClr val="accent4">
                    <a:lumMod val="75000"/>
                  </a:schemeClr>
                </a:solidFill>
              </a:rPr>
              <a:t>– what is wrong here? What should it be?</a:t>
            </a:r>
          </a:p>
          <a:p>
            <a:r>
              <a:rPr lang="en-US" sz="2400" dirty="0">
                <a:solidFill>
                  <a:schemeClr val="tx2">
                    <a:lumMod val="75000"/>
                    <a:lumOff val="25000"/>
                  </a:schemeClr>
                </a:solidFill>
              </a:rPr>
              <a:t>Sense of </a:t>
            </a:r>
            <a:r>
              <a:rPr lang="en-US" sz="2400" b="1" dirty="0">
                <a:solidFill>
                  <a:schemeClr val="tx2">
                    <a:lumMod val="75000"/>
                    <a:lumOff val="25000"/>
                  </a:schemeClr>
                </a:solidFill>
              </a:rPr>
              <a:t>personal responsibility</a:t>
            </a:r>
            <a:r>
              <a:rPr lang="en-US" sz="2400" dirty="0">
                <a:solidFill>
                  <a:schemeClr val="tx2">
                    <a:lumMod val="75000"/>
                    <a:lumOff val="25000"/>
                  </a:schemeClr>
                </a:solidFill>
              </a:rPr>
              <a:t> - what am I doing to help?</a:t>
            </a:r>
          </a:p>
          <a:p>
            <a:r>
              <a:rPr lang="en-US" sz="2400" b="1" dirty="0">
                <a:solidFill>
                  <a:schemeClr val="tx2">
                    <a:lumMod val="75000"/>
                    <a:lumOff val="25000"/>
                  </a:schemeClr>
                </a:solidFill>
              </a:rPr>
              <a:t>Review</a:t>
            </a:r>
            <a:r>
              <a:rPr lang="en-US" sz="2400" dirty="0">
                <a:solidFill>
                  <a:schemeClr val="tx2">
                    <a:lumMod val="75000"/>
                    <a:lumOff val="25000"/>
                  </a:schemeClr>
                </a:solidFill>
              </a:rPr>
              <a:t> </a:t>
            </a:r>
            <a:r>
              <a:rPr lang="en-US" sz="2400" b="1" dirty="0">
                <a:solidFill>
                  <a:schemeClr val="tx2">
                    <a:lumMod val="75000"/>
                    <a:lumOff val="25000"/>
                  </a:schemeClr>
                </a:solidFill>
              </a:rPr>
              <a:t>of one’s life</a:t>
            </a:r>
            <a:r>
              <a:rPr lang="en-US" sz="2400" dirty="0">
                <a:solidFill>
                  <a:schemeClr val="tx2">
                    <a:lumMod val="75000"/>
                    <a:lumOff val="25000"/>
                  </a:schemeClr>
                </a:solidFill>
              </a:rPr>
              <a:t> – how does my life </a:t>
            </a:r>
            <a:r>
              <a:rPr lang="en-US" sz="2400" u="sng" dirty="0">
                <a:solidFill>
                  <a:schemeClr val="tx2">
                    <a:lumMod val="75000"/>
                    <a:lumOff val="25000"/>
                  </a:schemeClr>
                </a:solidFill>
              </a:rPr>
              <a:t>help or hinder </a:t>
            </a:r>
            <a:r>
              <a:rPr lang="en-US" sz="2400" dirty="0">
                <a:solidFill>
                  <a:schemeClr val="tx2">
                    <a:lumMod val="75000"/>
                    <a:lumOff val="25000"/>
                  </a:schemeClr>
                </a:solidFill>
              </a:rPr>
              <a:t>justice for this person in front of me? </a:t>
            </a:r>
          </a:p>
          <a:p>
            <a:r>
              <a:rPr lang="en-US" sz="2400" b="1" dirty="0">
                <a:solidFill>
                  <a:schemeClr val="tx2">
                    <a:lumMod val="75000"/>
                    <a:lumOff val="25000"/>
                  </a:schemeClr>
                </a:solidFill>
              </a:rPr>
              <a:t>Review of circumstances - </a:t>
            </a:r>
            <a:r>
              <a:rPr lang="en-US" sz="2400" dirty="0">
                <a:solidFill>
                  <a:schemeClr val="tx2">
                    <a:lumMod val="75000"/>
                    <a:lumOff val="25000"/>
                  </a:schemeClr>
                </a:solidFill>
              </a:rPr>
              <a:t>Am I able to help with the </a:t>
            </a:r>
            <a:r>
              <a:rPr lang="en-US" sz="2400" u="sng" dirty="0">
                <a:solidFill>
                  <a:schemeClr val="tx2">
                    <a:lumMod val="75000"/>
                    <a:lumOff val="25000"/>
                  </a:schemeClr>
                </a:solidFill>
              </a:rPr>
              <a:t>resources</a:t>
            </a:r>
            <a:r>
              <a:rPr lang="en-US" sz="2400" dirty="0">
                <a:solidFill>
                  <a:schemeClr val="tx2">
                    <a:lumMod val="75000"/>
                    <a:lumOff val="25000"/>
                  </a:schemeClr>
                </a:solidFill>
              </a:rPr>
              <a:t> I have, in the </a:t>
            </a:r>
            <a:r>
              <a:rPr lang="en-US" sz="2400" u="sng" dirty="0">
                <a:solidFill>
                  <a:schemeClr val="tx2">
                    <a:lumMod val="75000"/>
                    <a:lumOff val="25000"/>
                  </a:schemeClr>
                </a:solidFill>
              </a:rPr>
              <a:t>environment</a:t>
            </a:r>
            <a:r>
              <a:rPr lang="en-US" sz="2400" dirty="0">
                <a:solidFill>
                  <a:schemeClr val="tx2">
                    <a:lumMod val="75000"/>
                    <a:lumOff val="25000"/>
                  </a:schemeClr>
                </a:solidFill>
              </a:rPr>
              <a:t> I live in?</a:t>
            </a:r>
          </a:p>
        </p:txBody>
      </p:sp>
    </p:spTree>
    <p:extLst>
      <p:ext uri="{BB962C8B-B14F-4D97-AF65-F5344CB8AC3E}">
        <p14:creationId xmlns:p14="http://schemas.microsoft.com/office/powerpoint/2010/main" val="4096365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DAB94C2-0EE7-E44B-A7C9-3B8CA30A5EE1}"/>
              </a:ext>
            </a:extLst>
          </p:cNvPr>
          <p:cNvSpPr>
            <a:spLocks noGrp="1"/>
          </p:cNvSpPr>
          <p:nvPr>
            <p:ph idx="1"/>
          </p:nvPr>
        </p:nvSpPr>
        <p:spPr>
          <a:xfrm>
            <a:off x="4325148" y="457772"/>
            <a:ext cx="7433997" cy="5996193"/>
          </a:xfrm>
        </p:spPr>
        <p:txBody>
          <a:bodyPr>
            <a:noAutofit/>
          </a:bodyPr>
          <a:lstStyle/>
          <a:p>
            <a:r>
              <a:rPr lang="en-US" sz="2400" b="1" dirty="0">
                <a:solidFill>
                  <a:schemeClr val="tx1"/>
                </a:solidFill>
              </a:rPr>
              <a:t>Discerning</a:t>
            </a:r>
            <a:r>
              <a:rPr lang="en-US" sz="2400" dirty="0">
                <a:solidFill>
                  <a:schemeClr val="tx1"/>
                </a:solidFill>
              </a:rPr>
              <a:t>, asking for advice, praying, researching</a:t>
            </a:r>
          </a:p>
          <a:p>
            <a:r>
              <a:rPr lang="en-US" sz="2400" b="1" dirty="0">
                <a:solidFill>
                  <a:schemeClr val="tx1"/>
                </a:solidFill>
              </a:rPr>
              <a:t>Making a decision, </a:t>
            </a:r>
            <a:r>
              <a:rPr lang="en-US" sz="2400" dirty="0">
                <a:solidFill>
                  <a:schemeClr val="tx1"/>
                </a:solidFill>
              </a:rPr>
              <a:t>having conviction</a:t>
            </a:r>
          </a:p>
          <a:p>
            <a:r>
              <a:rPr lang="en-US" sz="2400" b="1" dirty="0">
                <a:solidFill>
                  <a:schemeClr val="tx1"/>
                </a:solidFill>
              </a:rPr>
              <a:t>Acting on a decision </a:t>
            </a:r>
            <a:r>
              <a:rPr lang="en-US" sz="2400" i="1" dirty="0">
                <a:solidFill>
                  <a:schemeClr val="tx1"/>
                </a:solidFill>
                <a:highlight>
                  <a:srgbClr val="C0C0C0"/>
                </a:highlight>
              </a:rPr>
              <a:t>(preaching God’s reign in word and deed)</a:t>
            </a:r>
            <a:r>
              <a:rPr lang="en-US" sz="2400" dirty="0">
                <a:solidFill>
                  <a:schemeClr val="tx1"/>
                </a:solidFill>
                <a:highlight>
                  <a:srgbClr val="C0C0C0"/>
                </a:highlight>
              </a:rPr>
              <a:t>,</a:t>
            </a:r>
            <a:r>
              <a:rPr lang="en-US" sz="2400" b="1" dirty="0">
                <a:solidFill>
                  <a:schemeClr val="accent1">
                    <a:lumMod val="75000"/>
                  </a:schemeClr>
                </a:solidFill>
              </a:rPr>
              <a:t> </a:t>
            </a:r>
            <a:r>
              <a:rPr lang="en-US" sz="2400" dirty="0">
                <a:solidFill>
                  <a:schemeClr val="tx1"/>
                </a:solidFill>
              </a:rPr>
              <a:t>holding the vision, never looking back</a:t>
            </a:r>
          </a:p>
          <a:p>
            <a:r>
              <a:rPr lang="en-US" sz="2400" b="1" dirty="0">
                <a:solidFill>
                  <a:srgbClr val="7030A0"/>
                </a:solidFill>
              </a:rPr>
              <a:t>Not doing it alone</a:t>
            </a:r>
          </a:p>
          <a:p>
            <a:r>
              <a:rPr lang="en-US" sz="2400" dirty="0">
                <a:solidFill>
                  <a:srgbClr val="7030A0"/>
                </a:solidFill>
              </a:rPr>
              <a:t>Being </a:t>
            </a:r>
            <a:r>
              <a:rPr lang="en-US" sz="2400" b="1" dirty="0">
                <a:solidFill>
                  <a:srgbClr val="7030A0"/>
                </a:solidFill>
              </a:rPr>
              <a:t>prepared to face hurdles</a:t>
            </a:r>
          </a:p>
          <a:p>
            <a:r>
              <a:rPr lang="en-US" sz="2400" dirty="0">
                <a:solidFill>
                  <a:srgbClr val="7030A0"/>
                </a:solidFill>
              </a:rPr>
              <a:t>Always</a:t>
            </a:r>
            <a:r>
              <a:rPr lang="en-US" sz="2400" b="1" dirty="0">
                <a:solidFill>
                  <a:srgbClr val="7030A0"/>
                </a:solidFill>
              </a:rPr>
              <a:t> pointing to God </a:t>
            </a:r>
            <a:r>
              <a:rPr lang="en-US" sz="2400" dirty="0">
                <a:solidFill>
                  <a:srgbClr val="7030A0"/>
                </a:solidFill>
              </a:rPr>
              <a:t>and God’s reign</a:t>
            </a:r>
          </a:p>
          <a:p>
            <a:r>
              <a:rPr lang="en-US" sz="2400" b="1" dirty="0">
                <a:solidFill>
                  <a:srgbClr val="7030A0"/>
                </a:solidFill>
              </a:rPr>
              <a:t>Trusting in God</a:t>
            </a:r>
          </a:p>
        </p:txBody>
      </p:sp>
    </p:spTree>
    <p:extLst>
      <p:ext uri="{BB962C8B-B14F-4D97-AF65-F5344CB8AC3E}">
        <p14:creationId xmlns:p14="http://schemas.microsoft.com/office/powerpoint/2010/main" val="2077746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E104FB2-5149-8A4E-9572-7BAAF2A3DDA4}"/>
              </a:ext>
            </a:extLst>
          </p:cNvPr>
          <p:cNvSpPr>
            <a:spLocks noGrp="1"/>
          </p:cNvSpPr>
          <p:nvPr>
            <p:ph type="title"/>
          </p:nvPr>
        </p:nvSpPr>
        <p:spPr>
          <a:xfrm>
            <a:off x="771148" y="772620"/>
            <a:ext cx="3054091" cy="4022664"/>
          </a:xfrm>
        </p:spPr>
        <p:txBody>
          <a:bodyPr anchor="ctr">
            <a:normAutofit/>
          </a:bodyPr>
          <a:lstStyle/>
          <a:p>
            <a:r>
              <a:rPr lang="en-US" sz="3600" i="1" dirty="0">
                <a:solidFill>
                  <a:srgbClr val="FFFEFF"/>
                </a:solidFill>
              </a:rPr>
              <a:t>a feminist-systematic theological perspective</a:t>
            </a:r>
          </a:p>
        </p:txBody>
      </p:sp>
      <p:sp>
        <p:nvSpPr>
          <p:cNvPr id="3" name="Content Placeholder 2">
            <a:extLst>
              <a:ext uri="{FF2B5EF4-FFF2-40B4-BE49-F238E27FC236}">
                <a16:creationId xmlns:a16="http://schemas.microsoft.com/office/drawing/2014/main" id="{1DAB94C2-0EE7-E44B-A7C9-3B8CA30A5EE1}"/>
              </a:ext>
            </a:extLst>
          </p:cNvPr>
          <p:cNvSpPr>
            <a:spLocks noGrp="1"/>
          </p:cNvSpPr>
          <p:nvPr>
            <p:ph idx="1"/>
          </p:nvPr>
        </p:nvSpPr>
        <p:spPr>
          <a:xfrm>
            <a:off x="4311469" y="641429"/>
            <a:ext cx="7433997" cy="5996193"/>
          </a:xfrm>
        </p:spPr>
        <p:txBody>
          <a:bodyPr>
            <a:noAutofit/>
          </a:bodyPr>
          <a:lstStyle/>
          <a:p>
            <a:r>
              <a:rPr lang="en-US" sz="2400" b="1" dirty="0">
                <a:solidFill>
                  <a:srgbClr val="7030A0"/>
                </a:solidFill>
              </a:rPr>
              <a:t>She recognized poor girls as marginalized – </a:t>
            </a:r>
            <a:r>
              <a:rPr lang="en-US" sz="2000" dirty="0">
                <a:solidFill>
                  <a:schemeClr val="tx1"/>
                </a:solidFill>
              </a:rPr>
              <a:t>empowering the powerless</a:t>
            </a:r>
          </a:p>
          <a:p>
            <a:r>
              <a:rPr lang="en-US" sz="2400" b="1" dirty="0">
                <a:solidFill>
                  <a:srgbClr val="7030A0"/>
                </a:solidFill>
              </a:rPr>
              <a:t>She had a vision of God’s reign where all have equal dignity </a:t>
            </a:r>
          </a:p>
          <a:p>
            <a:pPr marL="0" indent="0">
              <a:buNone/>
            </a:pPr>
            <a:r>
              <a:rPr lang="en-US" sz="2400" b="1" dirty="0">
                <a:solidFill>
                  <a:srgbClr val="7030A0"/>
                </a:solidFill>
              </a:rPr>
              <a:t>	– </a:t>
            </a:r>
            <a:r>
              <a:rPr lang="en-US" sz="2400" i="1" dirty="0">
                <a:solidFill>
                  <a:srgbClr val="7030A0"/>
                </a:solidFill>
              </a:rPr>
              <a:t>Genesis 1:</a:t>
            </a:r>
            <a:r>
              <a:rPr lang="en-US" sz="2400" dirty="0">
                <a:solidFill>
                  <a:srgbClr val="7030A0"/>
                </a:solidFill>
              </a:rPr>
              <a:t> </a:t>
            </a:r>
            <a:r>
              <a:rPr lang="en-US" sz="2000" dirty="0">
                <a:solidFill>
                  <a:schemeClr val="tx1"/>
                </a:solidFill>
              </a:rPr>
              <a:t>we are all </a:t>
            </a:r>
            <a:r>
              <a:rPr lang="en-US" sz="2000" i="1" dirty="0">
                <a:solidFill>
                  <a:schemeClr val="tx1"/>
                </a:solidFill>
              </a:rPr>
              <a:t>Imago Dei</a:t>
            </a:r>
          </a:p>
          <a:p>
            <a:pPr marL="0" indent="0">
              <a:buNone/>
            </a:pPr>
            <a:r>
              <a:rPr lang="en-US" sz="2400" i="1" dirty="0">
                <a:solidFill>
                  <a:srgbClr val="7030A0"/>
                </a:solidFill>
              </a:rPr>
              <a:t>	</a:t>
            </a:r>
            <a:r>
              <a:rPr lang="en-US" sz="2400" b="1" dirty="0">
                <a:solidFill>
                  <a:srgbClr val="7030A0"/>
                </a:solidFill>
              </a:rPr>
              <a:t>– </a:t>
            </a:r>
            <a:r>
              <a:rPr lang="en-US" sz="2400" i="1" dirty="0">
                <a:solidFill>
                  <a:srgbClr val="7030A0"/>
                </a:solidFill>
              </a:rPr>
              <a:t>Galatians  3:26-28</a:t>
            </a:r>
          </a:p>
          <a:p>
            <a:pPr marL="0" indent="0" algn="ctr">
              <a:buNone/>
            </a:pPr>
            <a:r>
              <a:rPr lang="en-AU" sz="2000" dirty="0"/>
              <a:t>“…in Christ Jesus you are all children of God through faith. </a:t>
            </a:r>
            <a:r>
              <a:rPr lang="en-AU" sz="2000" b="1" baseline="30000" dirty="0"/>
              <a:t>27 </a:t>
            </a:r>
            <a:r>
              <a:rPr lang="en-AU" sz="2000" dirty="0"/>
              <a:t>As many of you as were baptized into Christ have clothed yourselves with Christ. </a:t>
            </a:r>
            <a:r>
              <a:rPr lang="en-AU" sz="2000" b="1" baseline="30000" dirty="0"/>
              <a:t>28 </a:t>
            </a:r>
            <a:r>
              <a:rPr lang="en-AU" sz="2000" dirty="0"/>
              <a:t>There is no longer Jew or Greek, there is no longer slave or free, there is no longer male and female; for all of you are one in Christ Jesus.”</a:t>
            </a:r>
            <a:endParaRPr lang="en-US" sz="2000" i="1" dirty="0">
              <a:solidFill>
                <a:srgbClr val="7030A0"/>
              </a:solidFill>
            </a:endParaRPr>
          </a:p>
          <a:p>
            <a:endParaRPr lang="en-US" sz="2400" b="1" dirty="0">
              <a:solidFill>
                <a:srgbClr val="7030A0"/>
              </a:solidFill>
            </a:endParaRPr>
          </a:p>
        </p:txBody>
      </p:sp>
    </p:spTree>
    <p:extLst>
      <p:ext uri="{BB962C8B-B14F-4D97-AF65-F5344CB8AC3E}">
        <p14:creationId xmlns:p14="http://schemas.microsoft.com/office/powerpoint/2010/main" val="812210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DAB94C2-0EE7-E44B-A7C9-3B8CA30A5EE1}"/>
              </a:ext>
            </a:extLst>
          </p:cNvPr>
          <p:cNvSpPr>
            <a:spLocks noGrp="1"/>
          </p:cNvSpPr>
          <p:nvPr>
            <p:ph idx="1"/>
          </p:nvPr>
        </p:nvSpPr>
        <p:spPr>
          <a:xfrm>
            <a:off x="4311469" y="445230"/>
            <a:ext cx="7554466" cy="5996193"/>
          </a:xfrm>
        </p:spPr>
        <p:txBody>
          <a:bodyPr>
            <a:noAutofit/>
          </a:bodyPr>
          <a:lstStyle/>
          <a:p>
            <a:r>
              <a:rPr lang="en-US" sz="2400" b="1" dirty="0">
                <a:solidFill>
                  <a:srgbClr val="7030A0"/>
                </a:solidFill>
              </a:rPr>
              <a:t>She had a strong sense of self </a:t>
            </a:r>
            <a:r>
              <a:rPr lang="en-US" sz="2400" dirty="0">
                <a:solidFill>
                  <a:srgbClr val="7030A0"/>
                </a:solidFill>
              </a:rPr>
              <a:t>– her own truth what was tugging at her heart, and listening to it </a:t>
            </a:r>
          </a:p>
          <a:p>
            <a:pPr marL="0" indent="0">
              <a:buNone/>
            </a:pPr>
            <a:r>
              <a:rPr lang="en-US" sz="2400" dirty="0">
                <a:solidFill>
                  <a:srgbClr val="7030A0"/>
                </a:solidFill>
              </a:rPr>
              <a:t>	</a:t>
            </a:r>
            <a:r>
              <a:rPr lang="en-US" sz="2000" b="1" dirty="0">
                <a:solidFill>
                  <a:schemeClr val="tx2">
                    <a:lumMod val="90000"/>
                    <a:lumOff val="10000"/>
                  </a:schemeClr>
                </a:solidFill>
              </a:rPr>
              <a:t>*</a:t>
            </a:r>
            <a:r>
              <a:rPr lang="en-US" sz="2000" dirty="0">
                <a:solidFill>
                  <a:schemeClr val="tx2">
                    <a:lumMod val="90000"/>
                    <a:lumOff val="10000"/>
                  </a:schemeClr>
                </a:solidFill>
              </a:rPr>
              <a:t> </a:t>
            </a:r>
            <a:r>
              <a:rPr lang="en-US" sz="2000" b="1" dirty="0">
                <a:solidFill>
                  <a:schemeClr val="tx2">
                    <a:lumMod val="90000"/>
                    <a:lumOff val="10000"/>
                  </a:schemeClr>
                </a:solidFill>
              </a:rPr>
              <a:t>The “</a:t>
            </a:r>
            <a:r>
              <a:rPr lang="en-US" sz="2000" b="1" dirty="0" err="1">
                <a:solidFill>
                  <a:schemeClr val="tx2">
                    <a:lumMod val="90000"/>
                    <a:lumOff val="10000"/>
                  </a:schemeClr>
                </a:solidFill>
              </a:rPr>
              <a:t>Magis</a:t>
            </a:r>
            <a:r>
              <a:rPr lang="en-US" sz="2000" b="1" dirty="0">
                <a:solidFill>
                  <a:schemeClr val="tx2">
                    <a:lumMod val="90000"/>
                    <a:lumOff val="10000"/>
                  </a:schemeClr>
                </a:solidFill>
              </a:rPr>
              <a:t>”</a:t>
            </a:r>
            <a:r>
              <a:rPr lang="en-US" sz="2000" dirty="0">
                <a:solidFill>
                  <a:schemeClr val="tx2">
                    <a:lumMod val="90000"/>
                    <a:lumOff val="10000"/>
                  </a:schemeClr>
                </a:solidFill>
              </a:rPr>
              <a:t> in Jesuit terms</a:t>
            </a:r>
          </a:p>
          <a:p>
            <a:pPr marL="0" indent="0">
              <a:buNone/>
            </a:pPr>
            <a:r>
              <a:rPr lang="en-US" sz="2000" dirty="0">
                <a:solidFill>
                  <a:schemeClr val="tx1"/>
                </a:solidFill>
              </a:rPr>
              <a:t>	</a:t>
            </a:r>
            <a:r>
              <a:rPr lang="en-US" sz="2000" b="1" dirty="0">
                <a:solidFill>
                  <a:schemeClr val="accent1">
                    <a:lumMod val="50000"/>
                  </a:schemeClr>
                </a:solidFill>
              </a:rPr>
              <a:t>* Our restless hearts</a:t>
            </a:r>
          </a:p>
          <a:p>
            <a:pPr marL="0" indent="0">
              <a:buNone/>
            </a:pPr>
            <a:r>
              <a:rPr lang="en-US" sz="2000" i="1" dirty="0">
                <a:solidFill>
                  <a:schemeClr val="accent1">
                    <a:lumMod val="50000"/>
                  </a:schemeClr>
                </a:solidFill>
              </a:rPr>
              <a:t>”You have made us for yourself O Lord and our hearts are restless until they rest in you.” - Augustine</a:t>
            </a:r>
            <a:r>
              <a:rPr lang="en-US" sz="2400" i="1" dirty="0">
                <a:solidFill>
                  <a:schemeClr val="accent1">
                    <a:lumMod val="50000"/>
                  </a:schemeClr>
                </a:solidFill>
              </a:rPr>
              <a:t> </a:t>
            </a:r>
          </a:p>
          <a:p>
            <a:pPr marL="0" indent="0">
              <a:buNone/>
            </a:pPr>
            <a:r>
              <a:rPr lang="en-US" sz="2000" b="1" dirty="0">
                <a:solidFill>
                  <a:schemeClr val="tx1"/>
                </a:solidFill>
              </a:rPr>
              <a:t>	</a:t>
            </a:r>
            <a:r>
              <a:rPr lang="en-US" sz="2000" b="1" dirty="0">
                <a:solidFill>
                  <a:schemeClr val="accent6">
                    <a:lumMod val="50000"/>
                  </a:schemeClr>
                </a:solidFill>
              </a:rPr>
              <a:t>* A recognition of being </a:t>
            </a:r>
            <a:r>
              <a:rPr lang="en-US" sz="2000" dirty="0">
                <a:solidFill>
                  <a:schemeClr val="accent6">
                    <a:lumMod val="50000"/>
                  </a:schemeClr>
                </a:solidFill>
              </a:rPr>
              <a:t>from a native woman’s terms</a:t>
            </a:r>
          </a:p>
          <a:p>
            <a:pPr marL="0" indent="0">
              <a:buNone/>
            </a:pPr>
            <a:r>
              <a:rPr lang="en-US" sz="2000" i="1" dirty="0">
                <a:solidFill>
                  <a:schemeClr val="accent6">
                    <a:lumMod val="50000"/>
                  </a:schemeClr>
                </a:solidFill>
              </a:rPr>
              <a:t>“…The role of women? I would have difficulty with the word role, actually. More and more, as I get older, I see this sort of recognition of being as being more important than the role.”</a:t>
            </a:r>
            <a:endParaRPr lang="en-US" sz="1600" i="1" dirty="0">
              <a:solidFill>
                <a:schemeClr val="accent6">
                  <a:lumMod val="50000"/>
                </a:schemeClr>
              </a:solidFill>
            </a:endParaRPr>
          </a:p>
          <a:p>
            <a:pPr marL="0" indent="0" algn="r">
              <a:buNone/>
            </a:pPr>
            <a:r>
              <a:rPr lang="en-US" sz="1400" dirty="0">
                <a:solidFill>
                  <a:schemeClr val="accent6">
                    <a:lumMod val="50000"/>
                  </a:schemeClr>
                </a:solidFill>
              </a:rPr>
              <a:t>Indigenous Elder, </a:t>
            </a:r>
            <a:r>
              <a:rPr lang="en-US" sz="1400" dirty="0" err="1">
                <a:solidFill>
                  <a:schemeClr val="accent6">
                    <a:lumMod val="50000"/>
                  </a:schemeClr>
                </a:solidFill>
              </a:rPr>
              <a:t>Shawani</a:t>
            </a:r>
            <a:r>
              <a:rPr lang="en-US" sz="1400" dirty="0">
                <a:solidFill>
                  <a:schemeClr val="accent6">
                    <a:lumMod val="50000"/>
                  </a:schemeClr>
                </a:solidFill>
              </a:rPr>
              <a:t> Campbell Star to native Indian woman, Kim Anderson </a:t>
            </a:r>
          </a:p>
        </p:txBody>
      </p:sp>
    </p:spTree>
    <p:extLst>
      <p:ext uri="{BB962C8B-B14F-4D97-AF65-F5344CB8AC3E}">
        <p14:creationId xmlns:p14="http://schemas.microsoft.com/office/powerpoint/2010/main" val="2363360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58DF7D-C2D0-4B03-A7A0-2F06B789E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26B711-3121-40B0-8377-A64F3DC00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645C4D3D-ABBA-4B4E-93E5-01E343719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8DDD5E5-0097-4C6C-B266-5732EDA96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8952EF87-C74F-4D3F-9CAD-EEA1733C9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97643"/>
            <a:ext cx="3703320" cy="579292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DAB94C2-0EE7-E44B-A7C9-3B8CA30A5EE1}"/>
              </a:ext>
            </a:extLst>
          </p:cNvPr>
          <p:cNvSpPr>
            <a:spLocks noGrp="1"/>
          </p:cNvSpPr>
          <p:nvPr>
            <p:ph idx="1"/>
          </p:nvPr>
        </p:nvSpPr>
        <p:spPr>
          <a:xfrm>
            <a:off x="4325148" y="583453"/>
            <a:ext cx="7433997" cy="5996193"/>
          </a:xfrm>
        </p:spPr>
        <p:txBody>
          <a:bodyPr>
            <a:noAutofit/>
          </a:bodyPr>
          <a:lstStyle/>
          <a:p>
            <a:r>
              <a:rPr lang="en-US" sz="2400" b="1" dirty="0">
                <a:solidFill>
                  <a:srgbClr val="7030A0"/>
                </a:solidFill>
              </a:rPr>
              <a:t>She was beholden to God’s law not simply human law - </a:t>
            </a:r>
            <a:r>
              <a:rPr lang="en-US" sz="2400" dirty="0">
                <a:solidFill>
                  <a:srgbClr val="7030A0"/>
                </a:solidFill>
              </a:rPr>
              <a:t>(informed conscience) </a:t>
            </a:r>
          </a:p>
          <a:p>
            <a:pPr marL="0" indent="0" algn="ctr">
              <a:buNone/>
            </a:pPr>
            <a:r>
              <a:rPr lang="en-AU" sz="2000" dirty="0"/>
              <a:t>Deep within his conscience a man discovers a law which he has not laid upon himself but which he must obey. Its voice, ever calling him to love and to do what is good and to avoid evil, sounds in his heart at the right moment. . . . For man has in his heart a law inscribed by God. . . . His conscience is man's most secret core and his sanctuary. There he is alone with God whose voice echoes in his depths.” </a:t>
            </a:r>
          </a:p>
          <a:p>
            <a:pPr marL="0" indent="0" algn="ctr">
              <a:buNone/>
            </a:pPr>
            <a:r>
              <a:rPr lang="en-AU" sz="2000" dirty="0"/>
              <a:t>(CCC 1776)</a:t>
            </a:r>
            <a:endParaRPr lang="en-US" sz="2000" b="1" dirty="0">
              <a:solidFill>
                <a:srgbClr val="7030A0"/>
              </a:solidFill>
            </a:endParaRPr>
          </a:p>
          <a:p>
            <a:endParaRPr lang="en-US" sz="2400" b="1" dirty="0">
              <a:solidFill>
                <a:srgbClr val="7030A0"/>
              </a:solidFill>
            </a:endParaRPr>
          </a:p>
        </p:txBody>
      </p:sp>
    </p:spTree>
    <p:extLst>
      <p:ext uri="{BB962C8B-B14F-4D97-AF65-F5344CB8AC3E}">
        <p14:creationId xmlns:p14="http://schemas.microsoft.com/office/powerpoint/2010/main" val="264921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 name="Rectangle 146">
            <a:extLst>
              <a:ext uri="{FF2B5EF4-FFF2-40B4-BE49-F238E27FC236}">
                <a16:creationId xmlns:a16="http://schemas.microsoft.com/office/drawing/2014/main" id="{ABB03BCF-53C2-4F78-827D-E6DE86B90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58FC31B1-C9FB-4110-B34B-BC74D8632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1" name="Rectangle 150">
            <a:extLst>
              <a:ext uri="{FF2B5EF4-FFF2-40B4-BE49-F238E27FC236}">
                <a16:creationId xmlns:a16="http://schemas.microsoft.com/office/drawing/2014/main" id="{6F945249-DD95-405F-8A51-335F3FE03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3" name="Rectangle 152">
            <a:extLst>
              <a:ext uri="{FF2B5EF4-FFF2-40B4-BE49-F238E27FC236}">
                <a16:creationId xmlns:a16="http://schemas.microsoft.com/office/drawing/2014/main" id="{31EDC20E-2FBC-4FDF-97C1-181B08DC8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EADCAA4-9257-214C-8B7F-4ED24DBB886A}"/>
              </a:ext>
            </a:extLst>
          </p:cNvPr>
          <p:cNvSpPr>
            <a:spLocks noGrp="1"/>
          </p:cNvSpPr>
          <p:nvPr>
            <p:ph idx="1"/>
          </p:nvPr>
        </p:nvSpPr>
        <p:spPr>
          <a:xfrm>
            <a:off x="106326" y="1005840"/>
            <a:ext cx="4135497" cy="5737140"/>
          </a:xfrm>
        </p:spPr>
        <p:txBody>
          <a:bodyPr>
            <a:normAutofit lnSpcReduction="10000"/>
          </a:bodyPr>
          <a:lstStyle/>
          <a:p>
            <a:pPr marL="742950" indent="-742950">
              <a:buClr>
                <a:srgbClr val="A6A27D"/>
              </a:buClr>
              <a:buFont typeface="+mj-lt"/>
              <a:buAutoNum type="arabicPeriod"/>
            </a:pPr>
            <a:r>
              <a:rPr lang="en-US" sz="2800" dirty="0">
                <a:solidFill>
                  <a:schemeClr val="accent1">
                    <a:lumMod val="75000"/>
                  </a:schemeClr>
                </a:solidFill>
              </a:rPr>
              <a:t>Prophets in the </a:t>
            </a:r>
            <a:r>
              <a:rPr lang="en-US" sz="2800" b="1" dirty="0">
                <a:solidFill>
                  <a:schemeClr val="accent1">
                    <a:lumMod val="75000"/>
                  </a:schemeClr>
                </a:solidFill>
              </a:rPr>
              <a:t>Jewish &amp; Christian </a:t>
            </a:r>
            <a:r>
              <a:rPr lang="en-US" sz="2800" dirty="0">
                <a:solidFill>
                  <a:schemeClr val="accent1">
                    <a:lumMod val="75000"/>
                  </a:schemeClr>
                </a:solidFill>
              </a:rPr>
              <a:t>traditions </a:t>
            </a:r>
          </a:p>
          <a:p>
            <a:pPr marL="742950" indent="-742950">
              <a:buClr>
                <a:srgbClr val="A6A27D"/>
              </a:buClr>
              <a:buFont typeface="+mj-lt"/>
              <a:buAutoNum type="arabicPeriod"/>
            </a:pPr>
            <a:r>
              <a:rPr lang="en-US" sz="2800" b="1" dirty="0"/>
              <a:t>Role</a:t>
            </a:r>
            <a:r>
              <a:rPr lang="en-US" sz="2800" dirty="0"/>
              <a:t> of the Prophets</a:t>
            </a:r>
          </a:p>
          <a:p>
            <a:pPr marL="742950" indent="-742950">
              <a:buClr>
                <a:srgbClr val="A6A27D"/>
              </a:buClr>
              <a:buFont typeface="+mj-lt"/>
              <a:buAutoNum type="arabicPeriod"/>
            </a:pPr>
            <a:r>
              <a:rPr lang="en-US" sz="2800" b="1" dirty="0">
                <a:solidFill>
                  <a:schemeClr val="accent1">
                    <a:lumMod val="75000"/>
                  </a:schemeClr>
                </a:solidFill>
              </a:rPr>
              <a:t>Nano Nagle</a:t>
            </a:r>
            <a:r>
              <a:rPr lang="en-US" sz="2800" dirty="0">
                <a:solidFill>
                  <a:schemeClr val="accent1">
                    <a:lumMod val="75000"/>
                  </a:schemeClr>
                </a:solidFill>
              </a:rPr>
              <a:t> as a prophet</a:t>
            </a:r>
          </a:p>
          <a:p>
            <a:pPr marL="742950" indent="-742950">
              <a:buClr>
                <a:srgbClr val="A6A27D"/>
              </a:buClr>
              <a:buFont typeface="+mj-lt"/>
              <a:buAutoNum type="arabicPeriod"/>
            </a:pPr>
            <a:r>
              <a:rPr lang="en-US" sz="2800" dirty="0"/>
              <a:t>Responding prophetically </a:t>
            </a:r>
            <a:r>
              <a:rPr lang="en-US" sz="2800" b="1" dirty="0"/>
              <a:t>today</a:t>
            </a:r>
          </a:p>
          <a:p>
            <a:pPr>
              <a:buClr>
                <a:srgbClr val="A6A27D"/>
              </a:buClr>
            </a:pPr>
            <a:endParaRPr lang="en-US" dirty="0"/>
          </a:p>
          <a:p>
            <a:pPr>
              <a:buClr>
                <a:srgbClr val="A6A27D"/>
              </a:buClr>
            </a:pPr>
            <a:endParaRPr lang="en-US" dirty="0"/>
          </a:p>
          <a:p>
            <a:pPr>
              <a:buClr>
                <a:srgbClr val="A6A27D"/>
              </a:buClr>
            </a:pPr>
            <a:endParaRPr lang="en-US" dirty="0"/>
          </a:p>
        </p:txBody>
      </p:sp>
      <p:pic>
        <p:nvPicPr>
          <p:cNvPr id="5124" name="Picture 4" descr="Simeon and Anna: Senior Citizen Prophets | Salt + Light Media">
            <a:extLst>
              <a:ext uri="{FF2B5EF4-FFF2-40B4-BE49-F238E27FC236}">
                <a16:creationId xmlns:a16="http://schemas.microsoft.com/office/drawing/2014/main" id="{8CEBF031-B137-2341-8B4F-1A4F3FC594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6593"/>
          <a:stretch/>
        </p:blipFill>
        <p:spPr bwMode="auto">
          <a:xfrm>
            <a:off x="4241823" y="628647"/>
            <a:ext cx="7503638" cy="352044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artin Luther King Jr. - Day, Quotes &amp; Assassination - Biography">
            <a:extLst>
              <a:ext uri="{FF2B5EF4-FFF2-40B4-BE49-F238E27FC236}">
                <a16:creationId xmlns:a16="http://schemas.microsoft.com/office/drawing/2014/main" id="{C56523B3-C5D3-DF41-A60B-67C9A9056C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66" r="1" b="2024"/>
          <a:stretch/>
        </p:blipFill>
        <p:spPr bwMode="auto">
          <a:xfrm>
            <a:off x="4245216" y="4233673"/>
            <a:ext cx="2445714" cy="214027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ew biography chronicles Dorothy Day&amp;#39;s astonishing life in detail |  National Catholic Reporter">
            <a:extLst>
              <a:ext uri="{FF2B5EF4-FFF2-40B4-BE49-F238E27FC236}">
                <a16:creationId xmlns:a16="http://schemas.microsoft.com/office/drawing/2014/main" id="{2EDF7359-CA44-0F47-8739-6C07C40BA2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49" r="4689" b="-1"/>
          <a:stretch/>
        </p:blipFill>
        <p:spPr bwMode="auto">
          <a:xfrm>
            <a:off x="6772424" y="4225510"/>
            <a:ext cx="2445714" cy="214027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Nano Nagle ~ Sisters of the Presentation, San Francisco">
            <a:extLst>
              <a:ext uri="{FF2B5EF4-FFF2-40B4-BE49-F238E27FC236}">
                <a16:creationId xmlns:a16="http://schemas.microsoft.com/office/drawing/2014/main" id="{0862ECD4-C1D8-B546-8CF8-5620B1FB0B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642" r="-4" b="19639"/>
          <a:stretch/>
        </p:blipFill>
        <p:spPr bwMode="auto">
          <a:xfrm>
            <a:off x="9299633" y="4233672"/>
            <a:ext cx="2445714" cy="214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9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meon and Anna: Senior Citizen Prophets | Salt + Light Media">
            <a:extLst>
              <a:ext uri="{FF2B5EF4-FFF2-40B4-BE49-F238E27FC236}">
                <a16:creationId xmlns:a16="http://schemas.microsoft.com/office/drawing/2014/main" id="{CCA668FF-3DBE-204F-8CD8-CBED0D65B4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5" r="16050" b="16593"/>
          <a:stretch/>
        </p:blipFill>
        <p:spPr bwMode="auto">
          <a:xfrm>
            <a:off x="8193849" y="1387122"/>
            <a:ext cx="2627711" cy="15334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Martin Luther King Jr. - Day, Quotes &amp; Assassination - Biography">
            <a:extLst>
              <a:ext uri="{FF2B5EF4-FFF2-40B4-BE49-F238E27FC236}">
                <a16:creationId xmlns:a16="http://schemas.microsoft.com/office/drawing/2014/main" id="{20BB2734-9C11-F947-8767-EDB34E72CE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66" r="1" b="2024"/>
          <a:stretch/>
        </p:blipFill>
        <p:spPr bwMode="auto">
          <a:xfrm>
            <a:off x="718817" y="1466076"/>
            <a:ext cx="1254012" cy="10974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orothy Day&amp;#39;s Radical Faith | The New Yorker">
            <a:extLst>
              <a:ext uri="{FF2B5EF4-FFF2-40B4-BE49-F238E27FC236}">
                <a16:creationId xmlns:a16="http://schemas.microsoft.com/office/drawing/2014/main" id="{C0E72A64-4827-614F-9CA9-F32EF7FD9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2932" y="4995618"/>
            <a:ext cx="3292613" cy="1646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esus - Wikipedia">
            <a:extLst>
              <a:ext uri="{FF2B5EF4-FFF2-40B4-BE49-F238E27FC236}">
                <a16:creationId xmlns:a16="http://schemas.microsoft.com/office/drawing/2014/main" id="{C20B9C58-D67B-AB40-B1A8-A28CA20A25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0597" y="1211808"/>
            <a:ext cx="3589371" cy="55380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B04D4C5-BB3F-6F4F-A94E-5D1520258785}"/>
              </a:ext>
            </a:extLst>
          </p:cNvPr>
          <p:cNvSpPr/>
          <p:nvPr/>
        </p:nvSpPr>
        <p:spPr>
          <a:xfrm>
            <a:off x="2125998" y="1368248"/>
            <a:ext cx="2227729" cy="19240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YOU, </a:t>
            </a:r>
          </a:p>
          <a:p>
            <a:pPr algn="ctr"/>
            <a:r>
              <a:rPr lang="en-US" dirty="0"/>
              <a:t>baptized </a:t>
            </a:r>
          </a:p>
          <a:p>
            <a:pPr algn="ctr"/>
            <a:r>
              <a:rPr lang="en-US" dirty="0"/>
              <a:t>and beloved </a:t>
            </a:r>
          </a:p>
        </p:txBody>
      </p:sp>
      <p:pic>
        <p:nvPicPr>
          <p:cNvPr id="11" name="Picture 2" descr="Final plaque--Plague of 1st born and Pharaoh wouldn&amp;#39;t listen and Moses left  angry. Ex. 11: I searched f… | Ten commandments, The 10 commandments movie,  Yul brynner">
            <a:extLst>
              <a:ext uri="{FF2B5EF4-FFF2-40B4-BE49-F238E27FC236}">
                <a16:creationId xmlns:a16="http://schemas.microsoft.com/office/drawing/2014/main" id="{C7ED43EF-E0AE-384E-977D-3D7099321B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42" t="1316" r="12172" b="24157"/>
          <a:stretch/>
        </p:blipFill>
        <p:spPr bwMode="auto">
          <a:xfrm>
            <a:off x="8069968" y="2995556"/>
            <a:ext cx="3518094" cy="189211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5">
            <a:extLst>
              <a:ext uri="{FF2B5EF4-FFF2-40B4-BE49-F238E27FC236}">
                <a16:creationId xmlns:a16="http://schemas.microsoft.com/office/drawing/2014/main" id="{947B06A9-4341-434C-AEAC-256C2C959C44}"/>
              </a:ext>
            </a:extLst>
          </p:cNvPr>
          <p:cNvSpPr txBox="1">
            <a:spLocks/>
          </p:cNvSpPr>
          <p:nvPr/>
        </p:nvSpPr>
        <p:spPr>
          <a:xfrm>
            <a:off x="838199" y="-8937"/>
            <a:ext cx="10993549" cy="1475013"/>
          </a:xfrm>
          <a:prstGeom prst="rect">
            <a:avLst/>
          </a:prstGeom>
        </p:spPr>
        <p:txBody>
          <a:bodyPr vert="horz" lIns="91440" tIns="45720" rIns="91440" bIns="45720" rtlCol="0" anchor="b">
            <a:normAutofit fontScale="97500"/>
          </a:bodyPr>
          <a:lst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dirty="0"/>
              <a:t>In the way of the prophets</a:t>
            </a:r>
          </a:p>
        </p:txBody>
      </p:sp>
      <p:pic>
        <p:nvPicPr>
          <p:cNvPr id="4" name="Picture 14" descr="Nano Nagle ~ Sisters of the Presentation, San Francisco">
            <a:extLst>
              <a:ext uri="{FF2B5EF4-FFF2-40B4-BE49-F238E27FC236}">
                <a16:creationId xmlns:a16="http://schemas.microsoft.com/office/drawing/2014/main" id="{814A3CE8-1DEF-EC49-A9E3-C2BEDDA200AB}"/>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t="17642" r="-4" b="19639"/>
          <a:stretch/>
        </p:blipFill>
        <p:spPr bwMode="auto">
          <a:xfrm>
            <a:off x="56998" y="2680647"/>
            <a:ext cx="4455458" cy="4373460"/>
          </a:xfrm>
          <a:prstGeom prst="ellipse">
            <a:avLst/>
          </a:prstGeom>
          <a:noFill/>
          <a:effectLst>
            <a:softEdge rad="255083"/>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545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 name="Rectangle 144">
            <a:extLst>
              <a:ext uri="{FF2B5EF4-FFF2-40B4-BE49-F238E27FC236}">
                <a16:creationId xmlns:a16="http://schemas.microsoft.com/office/drawing/2014/main" id="{36488705-FACC-4B3A-930C-DFCD06230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47" name="Rectangle 146">
            <a:extLst>
              <a:ext uri="{FF2B5EF4-FFF2-40B4-BE49-F238E27FC236}">
                <a16:creationId xmlns:a16="http://schemas.microsoft.com/office/drawing/2014/main" id="{2F92A693-C11D-4258-BD5A-51F263108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9" name="Rectangle 148">
            <a:extLst>
              <a:ext uri="{FF2B5EF4-FFF2-40B4-BE49-F238E27FC236}">
                <a16:creationId xmlns:a16="http://schemas.microsoft.com/office/drawing/2014/main" id="{EC1A7C75-82D3-40B8-BB33-CF1FC3BBE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8" name="Rectangle 150">
            <a:extLst>
              <a:ext uri="{FF2B5EF4-FFF2-40B4-BE49-F238E27FC236}">
                <a16:creationId xmlns:a16="http://schemas.microsoft.com/office/drawing/2014/main" id="{96CAEEC9-2A71-4D1A-A998-D8831EC8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53" name="Rectangle 152">
            <a:extLst>
              <a:ext uri="{FF2B5EF4-FFF2-40B4-BE49-F238E27FC236}">
                <a16:creationId xmlns:a16="http://schemas.microsoft.com/office/drawing/2014/main" id="{A6BACA26-DCE5-4FFE-AD82-8EC870DD9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625E6773-B2CB-684A-950F-22960D759C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8" r="11886" b="3"/>
          <a:stretch/>
        </p:blipFill>
        <p:spPr bwMode="auto">
          <a:xfrm>
            <a:off x="20" y="-2"/>
            <a:ext cx="4544548" cy="42196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ostradamus - Wikipedia">
            <a:extLst>
              <a:ext uri="{FF2B5EF4-FFF2-40B4-BE49-F238E27FC236}">
                <a16:creationId xmlns:a16="http://schemas.microsoft.com/office/drawing/2014/main" id="{89E0FA9A-2B4F-0A42-AFEE-81E5A7AAA2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51"/>
          <a:stretch/>
        </p:blipFill>
        <p:spPr bwMode="auto">
          <a:xfrm>
            <a:off x="4628834" y="-3"/>
            <a:ext cx="3732157" cy="4266954"/>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a:extLst>
              <a:ext uri="{FF2B5EF4-FFF2-40B4-BE49-F238E27FC236}">
                <a16:creationId xmlns:a16="http://schemas.microsoft.com/office/drawing/2014/main" id="{A5F9D3AB-061F-40F2-94F2-0F9DCD1B6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C4CA43CE-695A-9443-A359-4846DE7886DA}"/>
              </a:ext>
            </a:extLst>
          </p:cNvPr>
          <p:cNvSpPr/>
          <p:nvPr/>
        </p:nvSpPr>
        <p:spPr>
          <a:xfrm>
            <a:off x="6245542" y="4760266"/>
            <a:ext cx="6591957" cy="1037907"/>
          </a:xfrm>
          <a:prstGeom prst="rect">
            <a:avLst/>
          </a:prstGeom>
        </p:spPr>
        <p:txBody>
          <a:bodyPr vert="horz" lIns="91440" tIns="45720" rIns="91440" bIns="45720" rtlCol="0" anchor="b">
            <a:normAutofit/>
          </a:bodyPr>
          <a:lstStyle/>
          <a:p>
            <a:pPr>
              <a:spcBef>
                <a:spcPct val="0"/>
              </a:spcBef>
              <a:spcAft>
                <a:spcPts val="600"/>
              </a:spcAft>
            </a:pPr>
            <a:r>
              <a:rPr lang="en-US" sz="3600" cap="all" dirty="0">
                <a:solidFill>
                  <a:srgbClr val="FFFFFF"/>
                </a:solidFill>
                <a:latin typeface="+mj-lt"/>
                <a:ea typeface="+mj-ea"/>
                <a:cs typeface="+mj-cs"/>
              </a:rPr>
              <a:t>Is this prophecy?</a:t>
            </a:r>
          </a:p>
        </p:txBody>
      </p:sp>
      <p:pic>
        <p:nvPicPr>
          <p:cNvPr id="1034" name="Picture 10" descr="Nostradamus True Predictions">
            <a:extLst>
              <a:ext uri="{FF2B5EF4-FFF2-40B4-BE49-F238E27FC236}">
                <a16:creationId xmlns:a16="http://schemas.microsoft.com/office/drawing/2014/main" id="{73B296DF-351F-F145-BFE7-91BF19A94D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33" r="22669" b="1"/>
          <a:stretch/>
        </p:blipFill>
        <p:spPr bwMode="auto">
          <a:xfrm>
            <a:off x="8457419" y="5"/>
            <a:ext cx="3734578" cy="4219281"/>
          </a:xfrm>
          <a:prstGeom prst="rect">
            <a:avLst/>
          </a:prstGeom>
          <a:noFill/>
          <a:extLst>
            <a:ext uri="{909E8E84-426E-40DD-AFC4-6F175D3DCCD1}">
              <a14:hiddenFill xmlns:a14="http://schemas.microsoft.com/office/drawing/2010/main">
                <a:solidFill>
                  <a:srgbClr val="FFFFFF"/>
                </a:solidFill>
              </a14:hiddenFill>
            </a:ext>
          </a:extLst>
        </p:spPr>
      </p:pic>
      <p:sp>
        <p:nvSpPr>
          <p:cNvPr id="157" name="Rectangle 156">
            <a:extLst>
              <a:ext uri="{FF2B5EF4-FFF2-40B4-BE49-F238E27FC236}">
                <a16:creationId xmlns:a16="http://schemas.microsoft.com/office/drawing/2014/main" id="{70F9BD37-4DB5-4730-821E-01F12FA35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5326" y="4220158"/>
            <a:ext cx="7689094" cy="90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pic>
        <p:nvPicPr>
          <p:cNvPr id="1030" name="Picture 6" descr="27,372 Prophet Stock Photos, Pictures &amp;amp; Royalty-Free Images - iStock">
            <a:extLst>
              <a:ext uri="{FF2B5EF4-FFF2-40B4-BE49-F238E27FC236}">
                <a16:creationId xmlns:a16="http://schemas.microsoft.com/office/drawing/2014/main" id="{83AE947F-F612-AE41-B230-3C41945287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761" r="-4" b="5264"/>
          <a:stretch/>
        </p:blipFill>
        <p:spPr bwMode="auto">
          <a:xfrm>
            <a:off x="-2" y="4310260"/>
            <a:ext cx="4544568" cy="254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22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5C90A0-29AD-AC41-A6FE-2A5284AF5D29}"/>
              </a:ext>
            </a:extLst>
          </p:cNvPr>
          <p:cNvSpPr>
            <a:spLocks noGrp="1"/>
          </p:cNvSpPr>
          <p:nvPr>
            <p:ph type="ctrTitle"/>
          </p:nvPr>
        </p:nvSpPr>
        <p:spPr>
          <a:xfrm>
            <a:off x="581191" y="1477631"/>
            <a:ext cx="10993549" cy="1475013"/>
          </a:xfrm>
        </p:spPr>
        <p:txBody>
          <a:bodyPr>
            <a:normAutofit fontScale="90000"/>
          </a:bodyPr>
          <a:lstStyle/>
          <a:p>
            <a:r>
              <a:rPr lang="en-US" sz="6000" dirty="0"/>
              <a:t>1.&amp;2. Prophets in the </a:t>
            </a:r>
            <a:r>
              <a:rPr lang="en-US" sz="6000" dirty="0" err="1"/>
              <a:t>jewish-christian</a:t>
            </a:r>
            <a:r>
              <a:rPr lang="en-US" sz="6000" dirty="0"/>
              <a:t> traditions &amp; their roles</a:t>
            </a:r>
          </a:p>
        </p:txBody>
      </p:sp>
    </p:spTree>
    <p:extLst>
      <p:ext uri="{BB962C8B-B14F-4D97-AF65-F5344CB8AC3E}">
        <p14:creationId xmlns:p14="http://schemas.microsoft.com/office/powerpoint/2010/main" val="1204522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88056-ECB7-AF41-AA55-8C982B1AC834}"/>
              </a:ext>
            </a:extLst>
          </p:cNvPr>
          <p:cNvSpPr>
            <a:spLocks noGrp="1"/>
          </p:cNvSpPr>
          <p:nvPr>
            <p:ph type="title"/>
          </p:nvPr>
        </p:nvSpPr>
        <p:spPr/>
        <p:txBody>
          <a:bodyPr anchor="ctr">
            <a:normAutofit/>
          </a:bodyPr>
          <a:lstStyle/>
          <a:p>
            <a:r>
              <a:rPr lang="en-US" dirty="0">
                <a:solidFill>
                  <a:srgbClr val="FFFEFF"/>
                </a:solidFill>
              </a:rPr>
              <a:t>IN the </a:t>
            </a:r>
            <a:r>
              <a:rPr lang="en-US" dirty="0" err="1">
                <a:solidFill>
                  <a:srgbClr val="FFFEFF"/>
                </a:solidFill>
              </a:rPr>
              <a:t>jewish</a:t>
            </a:r>
            <a:r>
              <a:rPr lang="en-US" dirty="0">
                <a:solidFill>
                  <a:srgbClr val="FFFEFF"/>
                </a:solidFill>
              </a:rPr>
              <a:t> &amp; </a:t>
            </a:r>
          </a:p>
        </p:txBody>
      </p:sp>
      <p:sp>
        <p:nvSpPr>
          <p:cNvPr id="3" name="Content Placeholder 2">
            <a:extLst>
              <a:ext uri="{FF2B5EF4-FFF2-40B4-BE49-F238E27FC236}">
                <a16:creationId xmlns:a16="http://schemas.microsoft.com/office/drawing/2014/main" id="{DE60E09D-A337-BF45-A2A4-652B53F16298}"/>
              </a:ext>
            </a:extLst>
          </p:cNvPr>
          <p:cNvSpPr>
            <a:spLocks noGrp="1"/>
          </p:cNvSpPr>
          <p:nvPr>
            <p:ph idx="1"/>
          </p:nvPr>
        </p:nvSpPr>
        <p:spPr>
          <a:xfrm>
            <a:off x="581192" y="952500"/>
            <a:ext cx="11029615" cy="5022850"/>
          </a:xfrm>
        </p:spPr>
        <p:txBody>
          <a:bodyPr>
            <a:normAutofit/>
          </a:bodyPr>
          <a:lstStyle/>
          <a:p>
            <a:r>
              <a:rPr lang="en-US" sz="2800" dirty="0"/>
              <a:t>In the </a:t>
            </a:r>
            <a:r>
              <a:rPr lang="en-US" sz="2800" b="1" dirty="0"/>
              <a:t>Vatican II </a:t>
            </a:r>
            <a:r>
              <a:rPr lang="en-US" sz="2800" dirty="0"/>
              <a:t>documents on the Church</a:t>
            </a:r>
          </a:p>
          <a:p>
            <a:r>
              <a:rPr lang="en-US" sz="2800" dirty="0"/>
              <a:t>In the Christian and Jewish </a:t>
            </a:r>
            <a:r>
              <a:rPr lang="en-US" sz="2800" b="1" dirty="0"/>
              <a:t>Scriptures</a:t>
            </a:r>
          </a:p>
          <a:p>
            <a:r>
              <a:rPr lang="en-US" sz="2800" b="1" dirty="0"/>
              <a:t>Old Testament prophets </a:t>
            </a:r>
            <a:r>
              <a:rPr lang="en-US" sz="2800" dirty="0"/>
              <a:t>– </a:t>
            </a:r>
            <a:r>
              <a:rPr lang="en-US" sz="2800" dirty="0" err="1"/>
              <a:t>eg.</a:t>
            </a:r>
            <a:r>
              <a:rPr lang="en-US" sz="2800" dirty="0"/>
              <a:t> Isaiah, Hosea, Jeremiah, Micah, Miriam, Deborah, </a:t>
            </a:r>
            <a:r>
              <a:rPr lang="en-US" sz="2800" dirty="0" err="1"/>
              <a:t>Hulday</a:t>
            </a:r>
            <a:endParaRPr lang="en-US" sz="2800" dirty="0"/>
          </a:p>
          <a:p>
            <a:r>
              <a:rPr lang="en-US" sz="2800" b="1" dirty="0"/>
              <a:t>New Testament prophets </a:t>
            </a:r>
            <a:r>
              <a:rPr lang="en-US" sz="2800" dirty="0"/>
              <a:t>– Zechariah, Elisabeth, Anna the Prophetess, Simeon, Barnabas, Silas, John the Baptist, Jesus   </a:t>
            </a:r>
          </a:p>
          <a:p>
            <a:r>
              <a:rPr lang="en-US" sz="2800" b="1" dirty="0"/>
              <a:t>Pope Francis </a:t>
            </a:r>
            <a:r>
              <a:rPr lang="en-US" sz="2800" dirty="0"/>
              <a:t>often spoke on the </a:t>
            </a:r>
            <a:r>
              <a:rPr lang="en-US" sz="2800" u="sng" dirty="0"/>
              <a:t>Christian call to be prophetic</a:t>
            </a:r>
          </a:p>
          <a:p>
            <a:endParaRPr lang="en-US" sz="2400" dirty="0"/>
          </a:p>
        </p:txBody>
      </p:sp>
    </p:spTree>
    <p:extLst>
      <p:ext uri="{BB962C8B-B14F-4D97-AF65-F5344CB8AC3E}">
        <p14:creationId xmlns:p14="http://schemas.microsoft.com/office/powerpoint/2010/main" val="1747052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9FC7-1DF4-A847-B268-D26ED2B943C3}"/>
              </a:ext>
            </a:extLst>
          </p:cNvPr>
          <p:cNvSpPr>
            <a:spLocks noGrp="1"/>
          </p:cNvSpPr>
          <p:nvPr>
            <p:ph type="title"/>
          </p:nvPr>
        </p:nvSpPr>
        <p:spPr>
          <a:xfrm>
            <a:off x="581192" y="854432"/>
            <a:ext cx="11029616" cy="1188720"/>
          </a:xfrm>
        </p:spPr>
        <p:txBody>
          <a:bodyPr>
            <a:normAutofit/>
          </a:bodyPr>
          <a:lstStyle/>
          <a:p>
            <a:r>
              <a:rPr lang="en-US" dirty="0"/>
              <a:t>Vatican II</a:t>
            </a:r>
            <a:br>
              <a:rPr lang="en-US" dirty="0"/>
            </a:br>
            <a:r>
              <a:rPr lang="en-US" sz="3300" i="1" dirty="0"/>
              <a:t>Lumen Gentium</a:t>
            </a:r>
            <a:r>
              <a:rPr lang="en-US" sz="3300" dirty="0"/>
              <a:t> – constitution on the church </a:t>
            </a:r>
          </a:p>
        </p:txBody>
      </p:sp>
      <p:sp>
        <p:nvSpPr>
          <p:cNvPr id="3" name="Content Placeholder 2">
            <a:extLst>
              <a:ext uri="{FF2B5EF4-FFF2-40B4-BE49-F238E27FC236}">
                <a16:creationId xmlns:a16="http://schemas.microsoft.com/office/drawing/2014/main" id="{F42CD75F-2646-A340-BCC9-781782E187A9}"/>
              </a:ext>
            </a:extLst>
          </p:cNvPr>
          <p:cNvSpPr>
            <a:spLocks noGrp="1"/>
          </p:cNvSpPr>
          <p:nvPr>
            <p:ph idx="1"/>
          </p:nvPr>
        </p:nvSpPr>
        <p:spPr>
          <a:xfrm>
            <a:off x="581192" y="2574781"/>
            <a:ext cx="11029615" cy="3634486"/>
          </a:xfrm>
        </p:spPr>
        <p:txBody>
          <a:bodyPr>
            <a:noAutofit/>
          </a:bodyPr>
          <a:lstStyle/>
          <a:p>
            <a:pPr marL="0" indent="0">
              <a:buNone/>
            </a:pPr>
            <a:r>
              <a:rPr lang="en-AU" sz="2000" dirty="0">
                <a:highlight>
                  <a:srgbClr val="FF00FF"/>
                </a:highlight>
              </a:rPr>
              <a:t>LG 12. </a:t>
            </a:r>
            <a:r>
              <a:rPr lang="en-AU" sz="2000" dirty="0"/>
              <a:t>The holy people of God </a:t>
            </a:r>
            <a:r>
              <a:rPr lang="en-AU" sz="2000" dirty="0">
                <a:highlight>
                  <a:srgbClr val="00FFFF"/>
                </a:highlight>
              </a:rPr>
              <a:t>shares also in Christ's prophetic office</a:t>
            </a:r>
            <a:r>
              <a:rPr lang="en-AU" sz="2000" dirty="0"/>
              <a:t>; it spreads abroad a living witness to Him, especially by means of a life of faith and charity and by offering to God a sacrifice of praise, the tribute of lips which give praise to His name.</a:t>
            </a:r>
          </a:p>
          <a:p>
            <a:pPr marL="0" indent="0">
              <a:buNone/>
            </a:pPr>
            <a:endParaRPr lang="en-AU" sz="1000" dirty="0"/>
          </a:p>
          <a:p>
            <a:pPr marL="0" indent="0">
              <a:buNone/>
            </a:pPr>
            <a:r>
              <a:rPr lang="en-AU" sz="2000" dirty="0">
                <a:highlight>
                  <a:srgbClr val="FF00FF"/>
                </a:highlight>
              </a:rPr>
              <a:t>LG 31. </a:t>
            </a:r>
            <a:r>
              <a:rPr lang="en-AU" sz="2000" dirty="0"/>
              <a:t>The term laity is here understood to mean all the faithful except those in holy orders and those in the state of religious life specially approved by the Church. These faithful are </a:t>
            </a:r>
            <a:r>
              <a:rPr lang="en-AU" sz="2000" dirty="0">
                <a:highlight>
                  <a:srgbClr val="C0C0C0"/>
                </a:highlight>
              </a:rPr>
              <a:t>by baptism made one body with Christ </a:t>
            </a:r>
            <a:r>
              <a:rPr lang="en-AU" sz="2000" dirty="0"/>
              <a:t>and are constituted among the People of God; they </a:t>
            </a:r>
            <a:r>
              <a:rPr lang="en-AU" sz="2000" dirty="0">
                <a:highlight>
                  <a:srgbClr val="00FFFF"/>
                </a:highlight>
              </a:rPr>
              <a:t>are in their own way made sharers in the priestly, prophetical, and kingly functions of Christ</a:t>
            </a:r>
            <a:r>
              <a:rPr lang="en-AU" sz="2000" dirty="0"/>
              <a:t>; and they </a:t>
            </a:r>
            <a:r>
              <a:rPr lang="en-AU" sz="2000" dirty="0">
                <a:highlight>
                  <a:srgbClr val="C0C0C0"/>
                </a:highlight>
              </a:rPr>
              <a:t>carry out for their own part the mission of the whole Christian people</a:t>
            </a:r>
            <a:r>
              <a:rPr lang="en-AU" sz="2000" dirty="0"/>
              <a:t> in the Church and in the world.</a:t>
            </a:r>
          </a:p>
          <a:p>
            <a:pPr marL="0" indent="0">
              <a:buNone/>
            </a:pPr>
            <a:endParaRPr lang="en-US" sz="1400" i="1" dirty="0"/>
          </a:p>
          <a:p>
            <a:pPr marL="0" indent="0">
              <a:buNone/>
            </a:pPr>
            <a:r>
              <a:rPr lang="en-US" sz="1400" i="1" dirty="0" err="1"/>
              <a:t>Sce</a:t>
            </a:r>
            <a:r>
              <a:rPr lang="en-US" sz="1400" i="1" dirty="0"/>
              <a:t>: </a:t>
            </a:r>
            <a:r>
              <a:rPr lang="en-US" sz="1400" i="1" dirty="0">
                <a:hlinkClick r:id="rId2"/>
              </a:rPr>
              <a:t>https://www.vatican.va/archive/hist_councils/ii_vatican_council/documents/vat-ii_const_19641121_lumen-gentium_en.html</a:t>
            </a:r>
            <a:r>
              <a:rPr lang="en-US" sz="1400" i="1" dirty="0"/>
              <a:t> </a:t>
            </a:r>
          </a:p>
        </p:txBody>
      </p:sp>
    </p:spTree>
    <p:extLst>
      <p:ext uri="{BB962C8B-B14F-4D97-AF65-F5344CB8AC3E}">
        <p14:creationId xmlns:p14="http://schemas.microsoft.com/office/powerpoint/2010/main" val="3478044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04E0-B3F2-B64B-8437-59A442CEBB3E}"/>
              </a:ext>
            </a:extLst>
          </p:cNvPr>
          <p:cNvSpPr>
            <a:spLocks noGrp="1"/>
          </p:cNvSpPr>
          <p:nvPr>
            <p:ph type="title"/>
          </p:nvPr>
        </p:nvSpPr>
        <p:spPr>
          <a:xfrm>
            <a:off x="767857" y="933450"/>
            <a:ext cx="3031852" cy="2952750"/>
          </a:xfrm>
        </p:spPr>
        <p:txBody>
          <a:bodyPr>
            <a:normAutofit/>
          </a:bodyPr>
          <a:lstStyle/>
          <a:p>
            <a:r>
              <a:rPr lang="en-US" sz="4000" dirty="0"/>
              <a:t>Prophets in the scriptures</a:t>
            </a:r>
          </a:p>
        </p:txBody>
      </p:sp>
      <p:sp>
        <p:nvSpPr>
          <p:cNvPr id="3" name="Content Placeholder 2">
            <a:extLst>
              <a:ext uri="{FF2B5EF4-FFF2-40B4-BE49-F238E27FC236}">
                <a16:creationId xmlns:a16="http://schemas.microsoft.com/office/drawing/2014/main" id="{32163435-A191-4442-9BB5-F1F18EC273E8}"/>
              </a:ext>
            </a:extLst>
          </p:cNvPr>
          <p:cNvSpPr>
            <a:spLocks noGrp="1"/>
          </p:cNvSpPr>
          <p:nvPr>
            <p:ph idx="1"/>
          </p:nvPr>
        </p:nvSpPr>
        <p:spPr/>
        <p:txBody>
          <a:bodyPr>
            <a:normAutofit fontScale="92500"/>
          </a:bodyPr>
          <a:lstStyle/>
          <a:p>
            <a:r>
              <a:rPr lang="en-US" sz="2800" b="1" dirty="0"/>
              <a:t>OT Scriptures </a:t>
            </a:r>
            <a:r>
              <a:rPr lang="en-US" sz="2800" dirty="0"/>
              <a:t>– </a:t>
            </a:r>
            <a:r>
              <a:rPr lang="en-US" sz="2800" dirty="0" err="1"/>
              <a:t>Tanak</a:t>
            </a:r>
            <a:r>
              <a:rPr lang="en-US" sz="2800" dirty="0"/>
              <a:t> </a:t>
            </a:r>
          </a:p>
          <a:p>
            <a:r>
              <a:rPr lang="en-US" sz="2800" dirty="0"/>
              <a:t>The </a:t>
            </a:r>
            <a:r>
              <a:rPr lang="en-US" sz="2800" b="1" dirty="0"/>
              <a:t>Pentateuch </a:t>
            </a:r>
            <a:r>
              <a:rPr lang="en-US" sz="2800" dirty="0"/>
              <a:t>(Torah), the </a:t>
            </a:r>
            <a:r>
              <a:rPr lang="en-US" sz="2800" b="1" dirty="0"/>
              <a:t>Prophets </a:t>
            </a:r>
            <a:r>
              <a:rPr lang="en-US" sz="2800" dirty="0"/>
              <a:t>(</a:t>
            </a:r>
            <a:r>
              <a:rPr lang="en-US" sz="2800" dirty="0" err="1"/>
              <a:t>Nebi’im</a:t>
            </a:r>
            <a:r>
              <a:rPr lang="en-US" sz="2800" dirty="0"/>
              <a:t>), and the </a:t>
            </a:r>
            <a:r>
              <a:rPr lang="en-US" sz="2800" b="1" dirty="0"/>
              <a:t>Writings </a:t>
            </a:r>
            <a:r>
              <a:rPr lang="en-US" sz="2800" dirty="0"/>
              <a:t>(</a:t>
            </a:r>
            <a:r>
              <a:rPr lang="en-US" sz="2800" dirty="0" err="1"/>
              <a:t>Ketubim</a:t>
            </a:r>
            <a:r>
              <a:rPr lang="en-US" sz="2800" dirty="0"/>
              <a:t>)</a:t>
            </a:r>
          </a:p>
          <a:p>
            <a:r>
              <a:rPr lang="en-US" sz="2800" dirty="0"/>
              <a:t>The Prophets – </a:t>
            </a:r>
            <a:r>
              <a:rPr lang="en-US" sz="2800" b="1" dirty="0"/>
              <a:t>Former </a:t>
            </a:r>
            <a:r>
              <a:rPr lang="en-US" sz="2800" dirty="0"/>
              <a:t>(Joshua, Judges, 1-2 Samuel, 1-2 Kings) + </a:t>
            </a:r>
            <a:r>
              <a:rPr lang="en-US" sz="2800" b="1" dirty="0"/>
              <a:t>Latter </a:t>
            </a:r>
            <a:r>
              <a:rPr lang="en-US" sz="2800" dirty="0"/>
              <a:t>(Isaiah, Jeremiah, Ezekiel, and the Book of Twelve, i.e. 12 minor prophets)</a:t>
            </a:r>
          </a:p>
          <a:p>
            <a:pPr marL="0" indent="0">
              <a:buNone/>
            </a:pPr>
            <a:endParaRPr lang="en-US" sz="2800" b="1" dirty="0"/>
          </a:p>
        </p:txBody>
      </p:sp>
    </p:spTree>
    <p:extLst>
      <p:ext uri="{BB962C8B-B14F-4D97-AF65-F5344CB8AC3E}">
        <p14:creationId xmlns:p14="http://schemas.microsoft.com/office/powerpoint/2010/main" val="2296576840"/>
      </p:ext>
    </p:extLst>
  </p:cSld>
  <p:clrMapOvr>
    <a:masterClrMapping/>
  </p:clrMapOvr>
</p:sld>
</file>

<file path=ppt/theme/theme1.xml><?xml version="1.0" encoding="utf-8"?>
<a:theme xmlns:a="http://schemas.openxmlformats.org/drawingml/2006/main" name="DividendVTI">
  <a:themeElements>
    <a:clrScheme name="AnalogousFromLightSeedRightStep">
      <a:dk1>
        <a:srgbClr val="000000"/>
      </a:dk1>
      <a:lt1>
        <a:srgbClr val="FFFFFF"/>
      </a:lt1>
      <a:dk2>
        <a:srgbClr val="212C3A"/>
      </a:dk2>
      <a:lt2>
        <a:srgbClr val="E2E3E8"/>
      </a:lt2>
      <a:accent1>
        <a:srgbClr val="A6A27D"/>
      </a:accent1>
      <a:accent2>
        <a:srgbClr val="96A872"/>
      </a:accent2>
      <a:accent3>
        <a:srgbClr val="8BAA80"/>
      </a:accent3>
      <a:accent4>
        <a:srgbClr val="76AD7F"/>
      </a:accent4>
      <a:accent5>
        <a:srgbClr val="81AA99"/>
      </a:accent5>
      <a:accent6>
        <a:srgbClr val="73A9A9"/>
      </a:accent6>
      <a:hlink>
        <a:srgbClr val="6970AE"/>
      </a:hlink>
      <a:folHlink>
        <a:srgbClr val="7F7F7F"/>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{DFCB8CD9-7B15-1E4D-A76E-7A686A4CDC0D}tf10001119</Template>
  <TotalTime>3856</TotalTime>
  <Words>3106</Words>
  <Application>Microsoft Macintosh PowerPoint</Application>
  <PresentationFormat>Widescreen</PresentationFormat>
  <Paragraphs>200</Paragraphs>
  <Slides>40</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Courier New</vt:lpstr>
      <vt:lpstr>Times New Roman</vt:lpstr>
      <vt:lpstr>Univers</vt:lpstr>
      <vt:lpstr>Univers Condensed</vt:lpstr>
      <vt:lpstr>Wingdings 2</vt:lpstr>
      <vt:lpstr>DividendVTI</vt:lpstr>
      <vt:lpstr>Prophetic like nano</vt:lpstr>
      <vt:lpstr>My context</vt:lpstr>
      <vt:lpstr>Contemporary Issues in need of prophets</vt:lpstr>
      <vt:lpstr>PowerPoint Presentation</vt:lpstr>
      <vt:lpstr>PowerPoint Presentation</vt:lpstr>
      <vt:lpstr>1.&amp;2. Prophets in the jewish-christian traditions &amp; their roles</vt:lpstr>
      <vt:lpstr>IN the jewish &amp; </vt:lpstr>
      <vt:lpstr>Vatican II Lumen Gentium – constitution on the church </vt:lpstr>
      <vt:lpstr>Prophets in the scriptures</vt:lpstr>
      <vt:lpstr>PowerPoint Presentation</vt:lpstr>
      <vt:lpstr>prophets in the ot</vt:lpstr>
      <vt:lpstr>Covenant between God and the Israelites</vt:lpstr>
      <vt:lpstr>Key messages of OT prophets</vt:lpstr>
      <vt:lpstr>PowerPoint Presentation</vt:lpstr>
      <vt:lpstr>The christian scriptures /  new Testament (nt)</vt:lpstr>
      <vt:lpstr>jesus as prophet in the NT</vt:lpstr>
      <vt:lpstr>Key messages of jesus’ prophetic acts</vt:lpstr>
      <vt:lpstr>PowerPoint Presentation</vt:lpstr>
      <vt:lpstr>PowerPoint Presentation</vt:lpstr>
      <vt:lpstr>3. Nano nagle as prophetic</vt:lpstr>
      <vt:lpstr>Nano’s epiphany – version 1</vt:lpstr>
      <vt:lpstr>PowerPoint Presentation</vt:lpstr>
      <vt:lpstr>PowerPoint Presentation</vt:lpstr>
      <vt:lpstr>Nano’s epiphany – version 2</vt:lpstr>
      <vt:lpstr>Nano’s decision</vt:lpstr>
      <vt:lpstr>Nano’s decision</vt:lpstr>
      <vt:lpstr>Divine Support for nano’s work – in her own words</vt:lpstr>
      <vt:lpstr>PowerPoint Presentation</vt:lpstr>
      <vt:lpstr>Nano in the way of the prophets?</vt:lpstr>
      <vt:lpstr>Pope francis on prophets</vt:lpstr>
      <vt:lpstr>PowerPoint Presentation</vt:lpstr>
      <vt:lpstr>PowerPoint Presentation</vt:lpstr>
      <vt:lpstr>4. Responding prophetically today</vt:lpstr>
      <vt:lpstr>Contemporary Issues in need of prophets</vt:lpstr>
      <vt:lpstr>Being prophetic like nano</vt:lpstr>
      <vt:lpstr>PowerPoint Presentation</vt:lpstr>
      <vt:lpstr>a feminist-systematic theological perspective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Being Prophetic like Nano Nagle</dc:title>
  <dc:creator>Gomez, Cristina</dc:creator>
  <cp:lastModifiedBy>Louise Gunther</cp:lastModifiedBy>
  <cp:revision>79</cp:revision>
  <dcterms:created xsi:type="dcterms:W3CDTF">2021-08-03T02:05:31Z</dcterms:created>
  <dcterms:modified xsi:type="dcterms:W3CDTF">2021-10-04T06:14:19Z</dcterms:modified>
</cp:coreProperties>
</file>