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45" r:id="rId4"/>
  </p:sldMasterIdLst>
  <p:notesMasterIdLst>
    <p:notesMasterId r:id="rId24"/>
  </p:notesMasterIdLst>
  <p:handoutMasterIdLst>
    <p:handoutMasterId r:id="rId25"/>
  </p:handoutMasterIdLst>
  <p:sldIdLst>
    <p:sldId id="339" r:id="rId5"/>
    <p:sldId id="341" r:id="rId6"/>
    <p:sldId id="321" r:id="rId7"/>
    <p:sldId id="333" r:id="rId8"/>
    <p:sldId id="315" r:id="rId9"/>
    <p:sldId id="317" r:id="rId10"/>
    <p:sldId id="337" r:id="rId11"/>
    <p:sldId id="322" r:id="rId12"/>
    <p:sldId id="323" r:id="rId13"/>
    <p:sldId id="324" r:id="rId14"/>
    <p:sldId id="325" r:id="rId15"/>
    <p:sldId id="326" r:id="rId16"/>
    <p:sldId id="328" r:id="rId17"/>
    <p:sldId id="327" r:id="rId18"/>
    <p:sldId id="331" r:id="rId19"/>
    <p:sldId id="330" r:id="rId20"/>
    <p:sldId id="329" r:id="rId21"/>
    <p:sldId id="335" r:id="rId22"/>
    <p:sldId id="338"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085"/>
    <a:srgbClr val="2D0084"/>
    <a:srgbClr val="13003A"/>
    <a:srgbClr val="370084"/>
    <a:srgbClr val="26007A"/>
    <a:srgbClr val="434343"/>
    <a:srgbClr val="000000"/>
    <a:srgbClr val="4E4E4E"/>
    <a:srgbClr val="4C4C4C"/>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D7E0F-FA5F-4737-874C-69474A1A253F}" v="112" dt="2020-03-13T01:23:45.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6357" autoAdjust="0"/>
  </p:normalViewPr>
  <p:slideViewPr>
    <p:cSldViewPr snapToGrid="0" snapToObjects="1">
      <p:cViewPr varScale="1">
        <p:scale>
          <a:sx n="113" d="100"/>
          <a:sy n="113" d="100"/>
        </p:scale>
        <p:origin x="614" y="8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399411-0080-4FEC-99A6-911BDD086322}" type="datetimeFigureOut">
              <a:rPr lang="en-AU" smtClean="0"/>
              <a:t>24/3/20</a:t>
            </a:fld>
            <a:endParaRPr lang="en-AU"/>
          </a:p>
        </p:txBody>
      </p:sp>
      <p:sp>
        <p:nvSpPr>
          <p:cNvPr id="4" name="Footer Placeholder 3"/>
          <p:cNvSpPr>
            <a:spLocks noGrp="1"/>
          </p:cNvSpPr>
          <p:nvPr>
            <p:ph type="ftr" sz="quarter" idx="2"/>
          </p:nvPr>
        </p:nvSpPr>
        <p:spPr>
          <a:xfrm>
            <a:off x="1"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E842EC-E46F-4054-95C3-7EF22818DDDF}" type="slidenum">
              <a:rPr lang="en-AU" smtClean="0"/>
              <a:t>‹#›</a:t>
            </a:fld>
            <a:endParaRPr lang="en-AU"/>
          </a:p>
        </p:txBody>
      </p:sp>
    </p:spTree>
    <p:extLst>
      <p:ext uri="{BB962C8B-B14F-4D97-AF65-F5344CB8AC3E}">
        <p14:creationId xmlns:p14="http://schemas.microsoft.com/office/powerpoint/2010/main" val="58898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5623C-D667-4D43-B89E-C68331941766}" type="datetimeFigureOut">
              <a:rPr lang="en-AU" smtClean="0"/>
              <a:t>24/3/20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F54CC-E740-40A6-88FE-8772ACA20E0E}" type="slidenum">
              <a:rPr lang="en-AU" smtClean="0"/>
              <a:t>‹#›</a:t>
            </a:fld>
            <a:endParaRPr lang="en-AU"/>
          </a:p>
        </p:txBody>
      </p:sp>
    </p:spTree>
    <p:extLst>
      <p:ext uri="{BB962C8B-B14F-4D97-AF65-F5344CB8AC3E}">
        <p14:creationId xmlns:p14="http://schemas.microsoft.com/office/powerpoint/2010/main" val="375274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2</a:t>
            </a:fld>
            <a:endParaRPr lang="en-AU"/>
          </a:p>
        </p:txBody>
      </p:sp>
    </p:spTree>
    <p:extLst>
      <p:ext uri="{BB962C8B-B14F-4D97-AF65-F5344CB8AC3E}">
        <p14:creationId xmlns:p14="http://schemas.microsoft.com/office/powerpoint/2010/main" val="382485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11</a:t>
            </a:fld>
            <a:endParaRPr lang="en-AU"/>
          </a:p>
        </p:txBody>
      </p:sp>
    </p:spTree>
    <p:extLst>
      <p:ext uri="{BB962C8B-B14F-4D97-AF65-F5344CB8AC3E}">
        <p14:creationId xmlns:p14="http://schemas.microsoft.com/office/powerpoint/2010/main" val="285739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12</a:t>
            </a:fld>
            <a:endParaRPr lang="en-AU"/>
          </a:p>
        </p:txBody>
      </p:sp>
    </p:spTree>
    <p:extLst>
      <p:ext uri="{BB962C8B-B14F-4D97-AF65-F5344CB8AC3E}">
        <p14:creationId xmlns:p14="http://schemas.microsoft.com/office/powerpoint/2010/main" val="226492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13</a:t>
            </a:fld>
            <a:endParaRPr lang="en-AU"/>
          </a:p>
        </p:txBody>
      </p:sp>
    </p:spTree>
    <p:extLst>
      <p:ext uri="{BB962C8B-B14F-4D97-AF65-F5344CB8AC3E}">
        <p14:creationId xmlns:p14="http://schemas.microsoft.com/office/powerpoint/2010/main" val="3859489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14</a:t>
            </a:fld>
            <a:endParaRPr lang="en-AU"/>
          </a:p>
        </p:txBody>
      </p:sp>
    </p:spTree>
    <p:extLst>
      <p:ext uri="{BB962C8B-B14F-4D97-AF65-F5344CB8AC3E}">
        <p14:creationId xmlns:p14="http://schemas.microsoft.com/office/powerpoint/2010/main" val="306512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15</a:t>
            </a:fld>
            <a:endParaRPr lang="en-AU"/>
          </a:p>
        </p:txBody>
      </p:sp>
    </p:spTree>
    <p:extLst>
      <p:ext uri="{BB962C8B-B14F-4D97-AF65-F5344CB8AC3E}">
        <p14:creationId xmlns:p14="http://schemas.microsoft.com/office/powerpoint/2010/main" val="227603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16</a:t>
            </a:fld>
            <a:endParaRPr lang="en-AU"/>
          </a:p>
        </p:txBody>
      </p:sp>
    </p:spTree>
    <p:extLst>
      <p:ext uri="{BB962C8B-B14F-4D97-AF65-F5344CB8AC3E}">
        <p14:creationId xmlns:p14="http://schemas.microsoft.com/office/powerpoint/2010/main" val="26999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17</a:t>
            </a:fld>
            <a:endParaRPr lang="en-AU"/>
          </a:p>
        </p:txBody>
      </p:sp>
    </p:spTree>
    <p:extLst>
      <p:ext uri="{BB962C8B-B14F-4D97-AF65-F5344CB8AC3E}">
        <p14:creationId xmlns:p14="http://schemas.microsoft.com/office/powerpoint/2010/main" val="228905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18</a:t>
            </a:fld>
            <a:endParaRPr lang="en-AU"/>
          </a:p>
        </p:txBody>
      </p:sp>
    </p:spTree>
    <p:extLst>
      <p:ext uri="{BB962C8B-B14F-4D97-AF65-F5344CB8AC3E}">
        <p14:creationId xmlns:p14="http://schemas.microsoft.com/office/powerpoint/2010/main" val="15299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19</a:t>
            </a:fld>
            <a:endParaRPr lang="en-AU"/>
          </a:p>
        </p:txBody>
      </p:sp>
    </p:spTree>
    <p:extLst>
      <p:ext uri="{BB962C8B-B14F-4D97-AF65-F5344CB8AC3E}">
        <p14:creationId xmlns:p14="http://schemas.microsoft.com/office/powerpoint/2010/main" val="178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3</a:t>
            </a:fld>
            <a:endParaRPr lang="en-AU"/>
          </a:p>
        </p:txBody>
      </p:sp>
    </p:spTree>
    <p:extLst>
      <p:ext uri="{BB962C8B-B14F-4D97-AF65-F5344CB8AC3E}">
        <p14:creationId xmlns:p14="http://schemas.microsoft.com/office/powerpoint/2010/main" val="301294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4</a:t>
            </a:fld>
            <a:endParaRPr lang="en-AU"/>
          </a:p>
        </p:txBody>
      </p:sp>
    </p:spTree>
    <p:extLst>
      <p:ext uri="{BB962C8B-B14F-4D97-AF65-F5344CB8AC3E}">
        <p14:creationId xmlns:p14="http://schemas.microsoft.com/office/powerpoint/2010/main" val="258093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5</a:t>
            </a:fld>
            <a:endParaRPr lang="en-AU"/>
          </a:p>
        </p:txBody>
      </p:sp>
    </p:spTree>
    <p:extLst>
      <p:ext uri="{BB962C8B-B14F-4D97-AF65-F5344CB8AC3E}">
        <p14:creationId xmlns:p14="http://schemas.microsoft.com/office/powerpoint/2010/main" val="46570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6</a:t>
            </a:fld>
            <a:endParaRPr lang="en-AU"/>
          </a:p>
        </p:txBody>
      </p:sp>
    </p:spTree>
    <p:extLst>
      <p:ext uri="{BB962C8B-B14F-4D97-AF65-F5344CB8AC3E}">
        <p14:creationId xmlns:p14="http://schemas.microsoft.com/office/powerpoint/2010/main" val="295132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7</a:t>
            </a:fld>
            <a:endParaRPr lang="en-AU"/>
          </a:p>
        </p:txBody>
      </p:sp>
    </p:spTree>
    <p:extLst>
      <p:ext uri="{BB962C8B-B14F-4D97-AF65-F5344CB8AC3E}">
        <p14:creationId xmlns:p14="http://schemas.microsoft.com/office/powerpoint/2010/main" val="394701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8</a:t>
            </a:fld>
            <a:endParaRPr lang="en-AU"/>
          </a:p>
        </p:txBody>
      </p:sp>
    </p:spTree>
    <p:extLst>
      <p:ext uri="{BB962C8B-B14F-4D97-AF65-F5344CB8AC3E}">
        <p14:creationId xmlns:p14="http://schemas.microsoft.com/office/powerpoint/2010/main" val="41840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9</a:t>
            </a:fld>
            <a:endParaRPr lang="en-AU"/>
          </a:p>
        </p:txBody>
      </p:sp>
    </p:spTree>
    <p:extLst>
      <p:ext uri="{BB962C8B-B14F-4D97-AF65-F5344CB8AC3E}">
        <p14:creationId xmlns:p14="http://schemas.microsoft.com/office/powerpoint/2010/main" val="177494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GCL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 refer to pic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t>
            </a:r>
            <a:r>
              <a:rPr kumimoji="0" lang="en-AU" sz="1200" b="0" i="1" u="none" strike="noStrike" kern="1200" cap="none" spc="0" normalizeH="0" baseline="0" noProof="0" dirty="0">
                <a:ln>
                  <a:noFill/>
                </a:ln>
                <a:solidFill>
                  <a:prstClr val="black"/>
                </a:solidFill>
                <a:effectLst/>
                <a:uLnTx/>
                <a:uFillTx/>
                <a:latin typeface="+mn-lt"/>
                <a:ea typeface="+mn-ea"/>
                <a:cs typeface="+mn-cs"/>
              </a:rPr>
              <a:t>course pathway </a:t>
            </a:r>
            <a:r>
              <a:rPr kumimoji="0" lang="en-AU" sz="1200" b="0" i="0" u="none" strike="noStrike" kern="1200" cap="none" spc="0" normalizeH="0" baseline="0" noProof="0" dirty="0">
                <a:ln>
                  <a:noFill/>
                </a:ln>
                <a:solidFill>
                  <a:prstClr val="black"/>
                </a:solidFill>
                <a:effectLst/>
                <a:uLnTx/>
                <a:uFillTx/>
                <a:latin typeface="+mn-lt"/>
                <a:ea typeface="+mn-ea"/>
                <a:cs typeface="+mn-cs"/>
              </a:rPr>
              <a:t>begins at the level of our PD&amp;SC program, which effectively nests at the base of each of our four HE disciplines (in this case GCL), and supports day to day professional work, as well as helping our participants draw conceptual connections and make informed decisions when making later pathway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So in effect therefore, our scaffolding begins at the ground level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8CF54CC-E740-40A6-88FE-8772ACA20E0E}" type="slidenum">
              <a:rPr lang="en-AU" smtClean="0"/>
              <a:t>10</a:t>
            </a:fld>
            <a:endParaRPr lang="en-AU"/>
          </a:p>
        </p:txBody>
      </p:sp>
    </p:spTree>
    <p:extLst>
      <p:ext uri="{BB962C8B-B14F-4D97-AF65-F5344CB8AC3E}">
        <p14:creationId xmlns:p14="http://schemas.microsoft.com/office/powerpoint/2010/main" val="207946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3/24/20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4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4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3/24/20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09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6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3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6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1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1517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54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solidFill>
                  <a:prstClr val="black">
                    <a:tint val="75000"/>
                  </a:prstClr>
                </a:solidFill>
              </a:rPr>
              <a:pPr/>
              <a:t>3/24/20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494913"/>
      </p:ext>
    </p:extLst>
  </p:cSld>
  <p:clrMap bg1="lt1" tx1="dk1" bg2="lt2" tx2="dk2" accent1="accent1" accent2="accent2" accent3="accent3" accent4="accent4" accent5="accent5" accent6="accent6" hlink="hlink" folHlink="folHlink"/>
  <p:sldLayoutIdLst>
    <p:sldLayoutId id="2147493546" r:id="rId1"/>
    <p:sldLayoutId id="2147493547" r:id="rId2"/>
    <p:sldLayoutId id="2147493548" r:id="rId3"/>
    <p:sldLayoutId id="2147493549" r:id="rId4"/>
    <p:sldLayoutId id="2147493550" r:id="rId5"/>
    <p:sldLayoutId id="2147493551" r:id="rId6"/>
    <p:sldLayoutId id="2147493552" r:id="rId7"/>
    <p:sldLayoutId id="2147493553" r:id="rId8"/>
    <p:sldLayoutId id="2147493554" r:id="rId9"/>
    <p:sldLayoutId id="2147493555" r:id="rId10"/>
    <p:sldLayoutId id="21474935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A22D3-9B15-4215-B6FA-050B370461CA}"/>
              </a:ext>
            </a:extLst>
          </p:cNvPr>
          <p:cNvPicPr/>
          <p:nvPr/>
        </p:nvPicPr>
        <p:blipFill rotWithShape="1">
          <a:blip r:embed="rId2">
            <a:extLst>
              <a:ext uri="{28A0092B-C50C-407E-A947-70E740481C1C}">
                <a14:useLocalDpi xmlns:a14="http://schemas.microsoft.com/office/drawing/2010/main" val="0"/>
              </a:ext>
            </a:extLst>
          </a:blip>
          <a:srcRect l="3656" t="5312" r="56792" b="4682"/>
          <a:stretch/>
        </p:blipFill>
        <p:spPr bwMode="auto">
          <a:xfrm>
            <a:off x="-20782" y="-7411"/>
            <a:ext cx="3827268" cy="5150911"/>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6209F10-5E41-4540-9D74-756C0D80A27A}"/>
              </a:ext>
            </a:extLst>
          </p:cNvPr>
          <p:cNvSpPr txBox="1"/>
          <p:nvPr/>
        </p:nvSpPr>
        <p:spPr>
          <a:xfrm>
            <a:off x="4287982" y="535689"/>
            <a:ext cx="4085414" cy="769441"/>
          </a:xfrm>
          <a:prstGeom prst="rect">
            <a:avLst/>
          </a:prstGeom>
          <a:noFill/>
        </p:spPr>
        <p:txBody>
          <a:bodyPr wrap="none" rtlCol="0">
            <a:spAutoFit/>
          </a:bodyPr>
          <a:lstStyle/>
          <a:p>
            <a:r>
              <a:rPr lang="en-AU" sz="4400" dirty="0">
                <a:solidFill>
                  <a:srgbClr val="32007E"/>
                </a:solidFill>
              </a:rPr>
              <a:t>Biblical Prophecy</a:t>
            </a:r>
          </a:p>
        </p:txBody>
      </p:sp>
      <p:pic>
        <p:nvPicPr>
          <p:cNvPr id="7" name="Picture 2" descr="Image result for transparent images presentation sisters">
            <a:extLst>
              <a:ext uri="{FF2B5EF4-FFF2-40B4-BE49-F238E27FC236}">
                <a16:creationId xmlns:a16="http://schemas.microsoft.com/office/drawing/2014/main" id="{3E941E42-5E4C-4464-8A94-BECA2B839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064" y="2984824"/>
            <a:ext cx="1687473" cy="18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5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1071862"/>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Content Placeholder 7">
            <a:extLst>
              <a:ext uri="{FF2B5EF4-FFF2-40B4-BE49-F238E27FC236}">
                <a16:creationId xmlns:a16="http://schemas.microsoft.com/office/drawing/2014/main" id="{F92F4D7C-9D79-4BB7-98C8-C266C0AE00BD}"/>
              </a:ext>
            </a:extLst>
          </p:cNvPr>
          <p:cNvSpPr>
            <a:spLocks noGrp="1"/>
          </p:cNvSpPr>
          <p:nvPr>
            <p:ph idx="1"/>
          </p:nvPr>
        </p:nvSpPr>
        <p:spPr>
          <a:xfrm>
            <a:off x="89705" y="1224674"/>
            <a:ext cx="8443425" cy="3613542"/>
          </a:xfrm>
        </p:spPr>
        <p:txBody>
          <a:bodyPr>
            <a:normAutofit fontScale="85000" lnSpcReduction="10000"/>
          </a:bodyPr>
          <a:lstStyle/>
          <a:p>
            <a:r>
              <a:rPr lang="en-GB" dirty="0">
                <a:solidFill>
                  <a:srgbClr val="434343"/>
                </a:solidFill>
                <a:cs typeface="Arial" panose="020B0604020202020204" pitchFamily="34" charset="0"/>
              </a:rPr>
              <a:t>The prophetic word will bring the community together. </a:t>
            </a:r>
          </a:p>
          <a:p>
            <a:pPr lvl="2"/>
            <a:r>
              <a:rPr lang="en-GB" dirty="0">
                <a:solidFill>
                  <a:srgbClr val="434343"/>
                </a:solidFill>
                <a:cs typeface="Arial" panose="020B0604020202020204" pitchFamily="34" charset="0"/>
              </a:rPr>
              <a:t>Even though they may not always like what their prophet is saying.</a:t>
            </a:r>
          </a:p>
          <a:p>
            <a:r>
              <a:rPr lang="en-GB" dirty="0">
                <a:solidFill>
                  <a:srgbClr val="434343"/>
                </a:solidFill>
                <a:cs typeface="Arial" panose="020B0604020202020204" pitchFamily="34" charset="0"/>
              </a:rPr>
              <a:t>The prophetic word will often be challenging. </a:t>
            </a:r>
          </a:p>
          <a:p>
            <a:pPr lvl="2"/>
            <a:r>
              <a:rPr lang="en-GB" dirty="0">
                <a:solidFill>
                  <a:srgbClr val="434343"/>
                </a:solidFill>
                <a:cs typeface="Arial" panose="020B0604020202020204" pitchFamily="34" charset="0"/>
              </a:rPr>
              <a:t>Prophets cajole, threaten and basically remind the community of their covenantal obligations.</a:t>
            </a:r>
          </a:p>
          <a:p>
            <a:pPr lvl="1"/>
            <a:r>
              <a:rPr lang="en-GB" dirty="0">
                <a:solidFill>
                  <a:srgbClr val="434343"/>
                </a:solidFill>
                <a:cs typeface="Arial" panose="020B0604020202020204" pitchFamily="34" charset="0"/>
              </a:rPr>
              <a:t>Prophets often operate outside the institutional boundaries </a:t>
            </a:r>
          </a:p>
          <a:p>
            <a:pPr lvl="2"/>
            <a:r>
              <a:rPr lang="en-GB" dirty="0">
                <a:solidFill>
                  <a:srgbClr val="434343"/>
                </a:solidFill>
                <a:cs typeface="Arial" panose="020B0604020202020204" pitchFamily="34" charset="0"/>
              </a:rPr>
              <a:t>standing somewhat apart as critic and judge.  </a:t>
            </a:r>
          </a:p>
          <a:p>
            <a:pPr lvl="3"/>
            <a:r>
              <a:rPr lang="en-GB" dirty="0">
                <a:solidFill>
                  <a:srgbClr val="434343"/>
                </a:solidFill>
                <a:cs typeface="Arial" panose="020B0604020202020204" pitchFamily="34" charset="0"/>
              </a:rPr>
              <a:t>Paul reminds the Ephesians they must “put aside their old self which gets corrupted by following illusory desires” and in regard to what is happening in Galatia Paul is even more incredulous: </a:t>
            </a:r>
          </a:p>
          <a:p>
            <a:endParaRPr lang="en-NZ" dirty="0"/>
          </a:p>
        </p:txBody>
      </p:sp>
      <p:sp>
        <p:nvSpPr>
          <p:cNvPr id="8" name="Rectangle 7">
            <a:extLst>
              <a:ext uri="{FF2B5EF4-FFF2-40B4-BE49-F238E27FC236}">
                <a16:creationId xmlns:a16="http://schemas.microsoft.com/office/drawing/2014/main" id="{89CA0CA9-B352-4287-B64C-39864CF049EE}"/>
              </a:ext>
            </a:extLst>
          </p:cNvPr>
          <p:cNvSpPr/>
          <p:nvPr/>
        </p:nvSpPr>
        <p:spPr>
          <a:xfrm>
            <a:off x="2453343" y="5912"/>
            <a:ext cx="6680474" cy="1143000"/>
          </a:xfrm>
          <a:prstGeom prst="rect">
            <a:avLst/>
          </a:prstGeom>
          <a:solidFill>
            <a:srgbClr val="370084"/>
          </a:solidFill>
          <a:ln>
            <a:solidFill>
              <a:srgbClr val="36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bg1"/>
                </a:solidFill>
              </a:rPr>
              <a:t>The Unity of the Community</a:t>
            </a:r>
          </a:p>
        </p:txBody>
      </p:sp>
    </p:spTree>
    <p:extLst>
      <p:ext uri="{BB962C8B-B14F-4D97-AF65-F5344CB8AC3E}">
        <p14:creationId xmlns:p14="http://schemas.microsoft.com/office/powerpoint/2010/main" val="40326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Content Placeholder 2">
            <a:extLst>
              <a:ext uri="{FF2B5EF4-FFF2-40B4-BE49-F238E27FC236}">
                <a16:creationId xmlns:a16="http://schemas.microsoft.com/office/drawing/2014/main" id="{D9E38526-9630-4D36-B971-61082176CD88}"/>
              </a:ext>
            </a:extLst>
          </p:cNvPr>
          <p:cNvSpPr>
            <a:spLocks noGrp="1"/>
          </p:cNvSpPr>
          <p:nvPr>
            <p:ph idx="1"/>
          </p:nvPr>
        </p:nvSpPr>
        <p:spPr>
          <a:xfrm>
            <a:off x="3492500" y="214292"/>
            <a:ext cx="5527212" cy="2468178"/>
          </a:xfrm>
        </p:spPr>
        <p:txBody>
          <a:bodyPr>
            <a:normAutofit fontScale="62500" lnSpcReduction="20000"/>
          </a:bodyPr>
          <a:lstStyle/>
          <a:p>
            <a:pPr marL="273050" lvl="1" indent="-273050">
              <a:spcBef>
                <a:spcPts val="600"/>
              </a:spcBef>
              <a:buClr>
                <a:schemeClr val="tx2"/>
              </a:buClr>
              <a:buSzPct val="73000"/>
              <a:buFont typeface="Wingdings 2" pitchFamily="18" charset="2"/>
              <a:buChar char=""/>
            </a:pPr>
            <a:r>
              <a:rPr lang="en-GB" b="1" dirty="0">
                <a:solidFill>
                  <a:srgbClr val="2D0085"/>
                </a:solidFill>
              </a:rPr>
              <a:t>“Are you people in Galatia mad? Has someone put a spell on you, in spite of the plain explanation you have had . . . Are you foolish enough to end in outward observance what you began in the Spirit? . . . You were called to freedom; but be careful or this freedom will provide an opening for self-indulgence. . . If you go snapping at each other and tearing each other to pieces, you had better watch or you will destroy the whole community.”          </a:t>
            </a:r>
            <a:r>
              <a:rPr lang="en-GB" sz="2200" dirty="0">
                <a:solidFill>
                  <a:srgbClr val="2D0085"/>
                </a:solidFill>
              </a:rPr>
              <a:t>(Gal:3:1-2; 5:13-15)</a:t>
            </a:r>
          </a:p>
          <a:p>
            <a:pPr marL="273050" lvl="1" indent="-273050">
              <a:spcBef>
                <a:spcPts val="600"/>
              </a:spcBef>
              <a:buClr>
                <a:schemeClr val="tx2"/>
              </a:buClr>
              <a:buSzPct val="73000"/>
              <a:buFont typeface="Wingdings 2" pitchFamily="18" charset="2"/>
              <a:buChar char=""/>
            </a:pPr>
            <a:endParaRPr lang="en-GB" b="1" dirty="0">
              <a:solidFill>
                <a:srgbClr val="DE8400"/>
              </a:solidFill>
            </a:endParaRPr>
          </a:p>
        </p:txBody>
      </p:sp>
      <p:sp>
        <p:nvSpPr>
          <p:cNvPr id="7" name="Rectangle 6">
            <a:extLst>
              <a:ext uri="{FF2B5EF4-FFF2-40B4-BE49-F238E27FC236}">
                <a16:creationId xmlns:a16="http://schemas.microsoft.com/office/drawing/2014/main" id="{621078AA-2D8F-4546-95A3-63BC506C45E0}"/>
              </a:ext>
            </a:extLst>
          </p:cNvPr>
          <p:cNvSpPr/>
          <p:nvPr/>
        </p:nvSpPr>
        <p:spPr>
          <a:xfrm>
            <a:off x="-137997" y="2791411"/>
            <a:ext cx="7332547" cy="1815882"/>
          </a:xfrm>
          <a:prstGeom prst="rect">
            <a:avLst/>
          </a:prstGeom>
        </p:spPr>
        <p:txBody>
          <a:bodyPr wrap="square">
            <a:spAutoFit/>
          </a:bodyPr>
          <a:lstStyle/>
          <a:p>
            <a:pPr marL="420624" indent="-384048" fontAlgn="auto">
              <a:spcAft>
                <a:spcPts val="0"/>
              </a:spcAft>
              <a:buFont typeface="Wingdings 2"/>
              <a:buChar char=""/>
              <a:defRPr/>
            </a:pPr>
            <a:r>
              <a:rPr lang="en-AU" sz="1400" dirty="0">
                <a:latin typeface="Trebuchet MS" pitchFamily="34" charset="0"/>
              </a:rPr>
              <a:t>“</a:t>
            </a:r>
            <a:r>
              <a:rPr lang="en-AU" sz="1400" dirty="0">
                <a:solidFill>
                  <a:srgbClr val="434343"/>
                </a:solidFill>
                <a:latin typeface="Trebuchet MS" pitchFamily="34" charset="0"/>
              </a:rPr>
              <a:t>Every day, human interdependence grows more tightly drawn and spreads by degrees over the whole world. As a result the common good, that is, the sum of those conditions of social life which allow social groups and their individual members relatively thorough and ready access to their own fulfilment, today takes on an increasingly universal complexion and consequently involves rights and duties with respect to the whole human race. Every social group must take account of the needs and legitimate aspirations of other groups, and even of the general welfare of the entire human family.”  </a:t>
            </a:r>
            <a:r>
              <a:rPr lang="en-AU" sz="1400" dirty="0">
                <a:solidFill>
                  <a:srgbClr val="434343"/>
                </a:solidFill>
              </a:rPr>
              <a:t>                                (The Church in the modern World no 26)</a:t>
            </a:r>
          </a:p>
        </p:txBody>
      </p:sp>
    </p:spTree>
    <p:extLst>
      <p:ext uri="{BB962C8B-B14F-4D97-AF65-F5344CB8AC3E}">
        <p14:creationId xmlns:p14="http://schemas.microsoft.com/office/powerpoint/2010/main" val="11062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7" name="Content Placeholder 3">
            <a:extLst>
              <a:ext uri="{FF2B5EF4-FFF2-40B4-BE49-F238E27FC236}">
                <a16:creationId xmlns:a16="http://schemas.microsoft.com/office/drawing/2014/main" id="{40EE2CBB-B893-49E7-A3F3-80D462E5A6A3}"/>
              </a:ext>
            </a:extLst>
          </p:cNvPr>
          <p:cNvSpPr>
            <a:spLocks noGrp="1"/>
          </p:cNvSpPr>
          <p:nvPr>
            <p:ph idx="1"/>
          </p:nvPr>
        </p:nvSpPr>
        <p:spPr>
          <a:xfrm>
            <a:off x="129540" y="1028055"/>
            <a:ext cx="8312150" cy="3478627"/>
          </a:xfrm>
        </p:spPr>
        <p:txBody>
          <a:bodyPr>
            <a:normAutofit fontScale="77500" lnSpcReduction="20000"/>
          </a:bodyPr>
          <a:lstStyle/>
          <a:p>
            <a:r>
              <a:rPr lang="en-GB" dirty="0">
                <a:solidFill>
                  <a:srgbClr val="434343"/>
                </a:solidFill>
              </a:rPr>
              <a:t>Authenticity that is  is lived/concrete  </a:t>
            </a:r>
          </a:p>
          <a:p>
            <a:pPr lvl="2"/>
            <a:r>
              <a:rPr lang="en-GB" sz="2800" dirty="0">
                <a:solidFill>
                  <a:srgbClr val="434343"/>
                </a:solidFill>
              </a:rPr>
              <a:t>Prophetic lives must reflect the message they espouse. </a:t>
            </a:r>
          </a:p>
          <a:p>
            <a:r>
              <a:rPr lang="en-GB" dirty="0">
                <a:solidFill>
                  <a:srgbClr val="434343"/>
                </a:solidFill>
              </a:rPr>
              <a:t>Hosea.</a:t>
            </a:r>
          </a:p>
          <a:p>
            <a:pPr lvl="1"/>
            <a:r>
              <a:rPr lang="en-GB" dirty="0">
                <a:solidFill>
                  <a:srgbClr val="434343"/>
                </a:solidFill>
              </a:rPr>
              <a:t>Hosea was commissioned to embody the constancy and faithfulness of God for the unfaithful Israel. </a:t>
            </a:r>
          </a:p>
          <a:p>
            <a:pPr lvl="3"/>
            <a:r>
              <a:rPr lang="en-GB" dirty="0">
                <a:solidFill>
                  <a:srgbClr val="760076"/>
                </a:solidFill>
              </a:rPr>
              <a:t>“Go and marry a whore, and get children with a whore, for the country itself has become nothing but a whore by abandoning YHWH.”            </a:t>
            </a:r>
            <a:r>
              <a:rPr lang="en-GB" sz="1700" dirty="0">
                <a:solidFill>
                  <a:srgbClr val="760076"/>
                </a:solidFill>
              </a:rPr>
              <a:t> </a:t>
            </a:r>
            <a:r>
              <a:rPr lang="en-GB" sz="1700" dirty="0">
                <a:solidFill>
                  <a:srgbClr val="717171"/>
                </a:solidFill>
              </a:rPr>
              <a:t>(</a:t>
            </a:r>
            <a:r>
              <a:rPr lang="en-GB" sz="1700" dirty="0" err="1">
                <a:solidFill>
                  <a:srgbClr val="717171"/>
                </a:solidFill>
              </a:rPr>
              <a:t>Hos</a:t>
            </a:r>
            <a:r>
              <a:rPr lang="en-GB" sz="1700" dirty="0">
                <a:solidFill>
                  <a:srgbClr val="717171"/>
                </a:solidFill>
              </a:rPr>
              <a:t> 1:2)</a:t>
            </a:r>
          </a:p>
          <a:p>
            <a:pPr lvl="1"/>
            <a:r>
              <a:rPr lang="en-GB" dirty="0">
                <a:solidFill>
                  <a:srgbClr val="434343"/>
                </a:solidFill>
              </a:rPr>
              <a:t>God commands Hosea to continue to receive Gomer back as his wife – for as Hosea continues to forgive Gomer and welcome her back God will always forgive Israel. </a:t>
            </a:r>
          </a:p>
          <a:p>
            <a:pPr lvl="3"/>
            <a:r>
              <a:rPr lang="en-GB" dirty="0">
                <a:solidFill>
                  <a:srgbClr val="760076"/>
                </a:solidFill>
              </a:rPr>
              <a:t>“I will love Israel with all my heart for my anger has turned from them. I will fall like dew on Israel and they will bloom like the lily.”                </a:t>
            </a:r>
            <a:r>
              <a:rPr lang="en-GB" sz="1700" dirty="0">
                <a:solidFill>
                  <a:srgbClr val="717171"/>
                </a:solidFill>
              </a:rPr>
              <a:t>(</a:t>
            </a:r>
            <a:r>
              <a:rPr lang="en-GB" sz="1700" dirty="0" err="1">
                <a:solidFill>
                  <a:srgbClr val="717171"/>
                </a:solidFill>
              </a:rPr>
              <a:t>Hos</a:t>
            </a:r>
            <a:r>
              <a:rPr lang="en-GB" sz="1700" dirty="0">
                <a:solidFill>
                  <a:srgbClr val="717171"/>
                </a:solidFill>
              </a:rPr>
              <a:t> 14:4-7)</a:t>
            </a:r>
          </a:p>
        </p:txBody>
      </p:sp>
      <p:sp>
        <p:nvSpPr>
          <p:cNvPr id="8" name="Rectangle 7">
            <a:extLst>
              <a:ext uri="{FF2B5EF4-FFF2-40B4-BE49-F238E27FC236}">
                <a16:creationId xmlns:a16="http://schemas.microsoft.com/office/drawing/2014/main" id="{A3762386-0818-4C4A-ACBE-867AC07AAB65}"/>
              </a:ext>
            </a:extLst>
          </p:cNvPr>
          <p:cNvSpPr/>
          <p:nvPr/>
        </p:nvSpPr>
        <p:spPr>
          <a:xfrm>
            <a:off x="2449146" y="0"/>
            <a:ext cx="6682154" cy="908014"/>
          </a:xfrm>
          <a:prstGeom prst="rect">
            <a:avLst/>
          </a:prstGeom>
          <a:solidFill>
            <a:srgbClr val="2D0084"/>
          </a:solidFill>
          <a:ln>
            <a:solidFill>
              <a:srgbClr val="2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Call to Authentic Life</a:t>
            </a:r>
          </a:p>
        </p:txBody>
      </p:sp>
    </p:spTree>
    <p:extLst>
      <p:ext uri="{BB962C8B-B14F-4D97-AF65-F5344CB8AC3E}">
        <p14:creationId xmlns:p14="http://schemas.microsoft.com/office/powerpoint/2010/main" val="26526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Content Placeholder 2">
            <a:extLst>
              <a:ext uri="{FF2B5EF4-FFF2-40B4-BE49-F238E27FC236}">
                <a16:creationId xmlns:a16="http://schemas.microsoft.com/office/drawing/2014/main" id="{B13BEE74-28F5-4366-9F9C-B34085B863F2}"/>
              </a:ext>
            </a:extLst>
          </p:cNvPr>
          <p:cNvSpPr>
            <a:spLocks noGrp="1"/>
          </p:cNvSpPr>
          <p:nvPr>
            <p:ph idx="1"/>
          </p:nvPr>
        </p:nvSpPr>
        <p:spPr>
          <a:xfrm>
            <a:off x="3530600" y="369615"/>
            <a:ext cx="4910522" cy="1775887"/>
          </a:xfrm>
        </p:spPr>
        <p:txBody>
          <a:bodyPr>
            <a:normAutofit fontScale="85000" lnSpcReduction="10000"/>
          </a:bodyPr>
          <a:lstStyle/>
          <a:p>
            <a:pPr marL="273050" lvl="3" indent="-273050">
              <a:spcBef>
                <a:spcPts val="600"/>
              </a:spcBef>
              <a:buClr>
                <a:schemeClr val="tx2"/>
              </a:buClr>
              <a:buSzPct val="73000"/>
              <a:buFont typeface="Wingdings 2" pitchFamily="18" charset="2"/>
              <a:buChar char=""/>
            </a:pPr>
            <a:r>
              <a:rPr lang="en-GB" sz="2400" b="1" dirty="0">
                <a:solidFill>
                  <a:srgbClr val="2D0085"/>
                </a:solidFill>
              </a:rPr>
              <a:t>“</a:t>
            </a:r>
            <a:r>
              <a:rPr lang="en-NZ" sz="2400" b="1" dirty="0">
                <a:solidFill>
                  <a:srgbClr val="2D0085"/>
                </a:solidFill>
              </a:rPr>
              <a:t>You hypocrites! Isaiah prophesied rightly about you when he said:  "This people honours me with their lips, but their hearts are far from me;  in vain do they worship me, teaching human precepts as doctrines.</a:t>
            </a:r>
            <a:r>
              <a:rPr lang="en-GB" sz="2400" b="1" dirty="0">
                <a:solidFill>
                  <a:srgbClr val="2D0085"/>
                </a:solidFill>
              </a:rPr>
              <a:t>”                              </a:t>
            </a:r>
            <a:r>
              <a:rPr lang="en-GB" sz="1800" dirty="0">
                <a:solidFill>
                  <a:srgbClr val="2D0085"/>
                </a:solidFill>
              </a:rPr>
              <a:t>(Mat 15:7-9)</a:t>
            </a:r>
          </a:p>
          <a:p>
            <a:endParaRPr lang="en-NZ" dirty="0"/>
          </a:p>
        </p:txBody>
      </p:sp>
      <p:sp>
        <p:nvSpPr>
          <p:cNvPr id="7" name="Rectangle 6">
            <a:extLst>
              <a:ext uri="{FF2B5EF4-FFF2-40B4-BE49-F238E27FC236}">
                <a16:creationId xmlns:a16="http://schemas.microsoft.com/office/drawing/2014/main" id="{842BB1C0-A4C2-44DA-8103-5B8B6FE3A6D6}"/>
              </a:ext>
            </a:extLst>
          </p:cNvPr>
          <p:cNvSpPr/>
          <p:nvPr/>
        </p:nvSpPr>
        <p:spPr>
          <a:xfrm>
            <a:off x="-49234" y="2613549"/>
            <a:ext cx="7783533" cy="2308324"/>
          </a:xfrm>
          <a:prstGeom prst="rect">
            <a:avLst/>
          </a:prstGeom>
        </p:spPr>
        <p:txBody>
          <a:bodyPr wrap="square">
            <a:spAutoFit/>
          </a:bodyPr>
          <a:lstStyle/>
          <a:p>
            <a:pPr marL="420624" indent="-384048" fontAlgn="auto">
              <a:spcAft>
                <a:spcPts val="0"/>
              </a:spcAft>
              <a:buFont typeface="Wingdings 2"/>
              <a:buChar char=""/>
              <a:defRPr/>
            </a:pPr>
            <a:r>
              <a:rPr lang="en-AU" dirty="0">
                <a:latin typeface="Trebuchet MS" pitchFamily="34" charset="0"/>
              </a:rPr>
              <a:t>“Whatever insults human dignity, such as subhuman living conditions, arbitrary imprisonment, deportation, slavery, prostitution, the selling of women and children; as well as disgraceful working conditions, where men are treated as mere tools for profit, rather than as free and responsible persons; all these things and others of their like are infamies indeed. They poison human society, but they do more harm to those who practice them than those who suffer from the injury”</a:t>
            </a:r>
            <a:r>
              <a:rPr lang="en-AU" dirty="0">
                <a:solidFill>
                  <a:srgbClr val="717171"/>
                </a:solidFill>
                <a:latin typeface="Trebuchet MS" pitchFamily="34" charset="0"/>
              </a:rPr>
              <a:t>                             </a:t>
            </a:r>
            <a:r>
              <a:rPr lang="en-AU" sz="1400" dirty="0"/>
              <a:t>(The Church in the modern World no. 27)</a:t>
            </a:r>
          </a:p>
        </p:txBody>
      </p:sp>
    </p:spTree>
    <p:extLst>
      <p:ext uri="{BB962C8B-B14F-4D97-AF65-F5344CB8AC3E}">
        <p14:creationId xmlns:p14="http://schemas.microsoft.com/office/powerpoint/2010/main" val="38637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Rectangle 3">
            <a:extLst>
              <a:ext uri="{FF2B5EF4-FFF2-40B4-BE49-F238E27FC236}">
                <a16:creationId xmlns:a16="http://schemas.microsoft.com/office/drawing/2014/main" id="{5805A8C7-1470-4C2F-8A9B-572D33823DE5}"/>
              </a:ext>
            </a:extLst>
          </p:cNvPr>
          <p:cNvSpPr txBox="1">
            <a:spLocks noGrp="1" noChangeArrowheads="1"/>
          </p:cNvSpPr>
          <p:nvPr>
            <p:ph idx="1"/>
          </p:nvPr>
        </p:nvSpPr>
        <p:spPr>
          <a:xfrm>
            <a:off x="222250" y="1398922"/>
            <a:ext cx="7572138" cy="3651250"/>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rgbClr val="4C4C4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4C4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34343"/>
                </a:solidFill>
              </a:rPr>
              <a:t>Concern with the whole socio-political and religious life of the community. </a:t>
            </a:r>
          </a:p>
          <a:p>
            <a:pPr lvl="2"/>
            <a:r>
              <a:rPr lang="en-GB" dirty="0">
                <a:solidFill>
                  <a:srgbClr val="434343"/>
                </a:solidFill>
              </a:rPr>
              <a:t>Because God is deeply interested in every aspect of creation.</a:t>
            </a:r>
          </a:p>
          <a:p>
            <a:pPr lvl="3"/>
            <a:r>
              <a:rPr lang="en-GB" dirty="0">
                <a:solidFill>
                  <a:srgbClr val="434343"/>
                </a:solidFill>
              </a:rPr>
              <a:t>In 1 Cor. Paul covers everything from: the community’s eating habits to their sexual relationships; their behaviour in worship to the state of their marriages; the life-style of their children to their involvement in civil courts of law.</a:t>
            </a:r>
          </a:p>
          <a:p>
            <a:r>
              <a:rPr lang="en-GB" dirty="0">
                <a:solidFill>
                  <a:srgbClr val="434343"/>
                </a:solidFill>
              </a:rPr>
              <a:t>Social Justice. </a:t>
            </a:r>
          </a:p>
          <a:p>
            <a:pPr lvl="2"/>
            <a:r>
              <a:rPr lang="en-GB" dirty="0">
                <a:solidFill>
                  <a:srgbClr val="434343"/>
                </a:solidFill>
              </a:rPr>
              <a:t>Not just a religious obligation but a commitment to a particular way of life. </a:t>
            </a:r>
          </a:p>
          <a:p>
            <a:pPr lvl="1"/>
            <a:r>
              <a:rPr lang="en-GB" dirty="0">
                <a:solidFill>
                  <a:srgbClr val="434343"/>
                </a:solidFill>
              </a:rPr>
              <a:t>Relationship with God is all-consuming and  all-encompassing</a:t>
            </a:r>
          </a:p>
          <a:p>
            <a:pPr lvl="3"/>
            <a:r>
              <a:rPr lang="en-GB" dirty="0">
                <a:solidFill>
                  <a:srgbClr val="434343"/>
                </a:solidFill>
              </a:rPr>
              <a:t>so the proclamations of biblical prophecy needed to be all-consuming and all-encompassing.  </a:t>
            </a:r>
          </a:p>
        </p:txBody>
      </p:sp>
      <p:sp>
        <p:nvSpPr>
          <p:cNvPr id="7" name="Rectangle 6">
            <a:extLst>
              <a:ext uri="{FF2B5EF4-FFF2-40B4-BE49-F238E27FC236}">
                <a16:creationId xmlns:a16="http://schemas.microsoft.com/office/drawing/2014/main" id="{3EC8B362-34B3-49F9-917D-6BF27384750A}"/>
              </a:ext>
            </a:extLst>
          </p:cNvPr>
          <p:cNvSpPr/>
          <p:nvPr/>
        </p:nvSpPr>
        <p:spPr>
          <a:xfrm>
            <a:off x="2453343" y="5912"/>
            <a:ext cx="6680474" cy="1143000"/>
          </a:xfrm>
          <a:prstGeom prst="rect">
            <a:avLst/>
          </a:prstGeom>
          <a:solidFill>
            <a:srgbClr val="2D0084"/>
          </a:solidFill>
          <a:ln>
            <a:solidFill>
              <a:srgbClr val="6B0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bg1"/>
                </a:solidFill>
              </a:rPr>
              <a:t>Deeply Connected to Life</a:t>
            </a:r>
          </a:p>
        </p:txBody>
      </p:sp>
    </p:spTree>
    <p:extLst>
      <p:ext uri="{BB962C8B-B14F-4D97-AF65-F5344CB8AC3E}">
        <p14:creationId xmlns:p14="http://schemas.microsoft.com/office/powerpoint/2010/main" val="25027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 y="19875"/>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Content Placeholder 2">
            <a:extLst>
              <a:ext uri="{FF2B5EF4-FFF2-40B4-BE49-F238E27FC236}">
                <a16:creationId xmlns:a16="http://schemas.microsoft.com/office/drawing/2014/main" id="{A327C70F-8A5A-4EA1-BBF5-462C95ACB463}"/>
              </a:ext>
            </a:extLst>
          </p:cNvPr>
          <p:cNvSpPr>
            <a:spLocks noGrp="1"/>
          </p:cNvSpPr>
          <p:nvPr>
            <p:ph idx="1"/>
          </p:nvPr>
        </p:nvSpPr>
        <p:spPr>
          <a:xfrm>
            <a:off x="3327028" y="214290"/>
            <a:ext cx="5506253" cy="2336024"/>
          </a:xfrm>
        </p:spPr>
        <p:txBody>
          <a:bodyPr>
            <a:normAutofit fontScale="85000" lnSpcReduction="20000"/>
          </a:bodyPr>
          <a:lstStyle/>
          <a:p>
            <a:r>
              <a:rPr lang="en-NZ" sz="2200" b="1" dirty="0">
                <a:solidFill>
                  <a:srgbClr val="2D0085"/>
                </a:solidFill>
              </a:rPr>
              <a:t>“You shall not wrong or oppress the stranger . . . you shall not abuse any widow or orphan . . . you shall not exact interest from the poor . . .  If you take your neighbour’s cloak in pawn, you shall restore it before the sun goes down for it may be your neighbour’s only clothing to use as cover . . And if the stranger or neighbour; the widows, the orphans or the poor cry out to me, I will hear them, for I am compassionate.”         </a:t>
            </a:r>
            <a:r>
              <a:rPr lang="en-NZ" sz="1600" dirty="0">
                <a:solidFill>
                  <a:srgbClr val="2D0085"/>
                </a:solidFill>
              </a:rPr>
              <a:t>(Exodus 20:21-27)</a:t>
            </a:r>
            <a:endParaRPr lang="en-GB" sz="1600" dirty="0">
              <a:solidFill>
                <a:srgbClr val="2D0085"/>
              </a:solidFill>
            </a:endParaRPr>
          </a:p>
          <a:p>
            <a:endParaRPr lang="en-NZ" sz="1800" dirty="0">
              <a:solidFill>
                <a:srgbClr val="717171"/>
              </a:solidFill>
            </a:endParaRPr>
          </a:p>
        </p:txBody>
      </p:sp>
      <p:sp>
        <p:nvSpPr>
          <p:cNvPr id="7" name="Rectangle 6">
            <a:extLst>
              <a:ext uri="{FF2B5EF4-FFF2-40B4-BE49-F238E27FC236}">
                <a16:creationId xmlns:a16="http://schemas.microsoft.com/office/drawing/2014/main" id="{DD190E2F-4FA7-4D36-B580-2A69D350BAD7}"/>
              </a:ext>
            </a:extLst>
          </p:cNvPr>
          <p:cNvSpPr/>
          <p:nvPr/>
        </p:nvSpPr>
        <p:spPr>
          <a:xfrm>
            <a:off x="69850" y="2568538"/>
            <a:ext cx="7937500" cy="2336024"/>
          </a:xfrm>
          <a:prstGeom prst="rect">
            <a:avLst/>
          </a:prstGeom>
        </p:spPr>
        <p:txBody>
          <a:bodyPr wrap="square">
            <a:spAutoFit/>
          </a:bodyPr>
          <a:lstStyle/>
          <a:p>
            <a:pPr marL="420624" indent="-384048" fontAlgn="auto">
              <a:lnSpc>
                <a:spcPct val="90000"/>
              </a:lnSpc>
              <a:spcAft>
                <a:spcPts val="0"/>
              </a:spcAft>
              <a:buFont typeface="Wingdings 2"/>
              <a:buChar char=""/>
              <a:defRPr/>
            </a:pPr>
            <a:r>
              <a:rPr lang="en-AU" dirty="0">
                <a:solidFill>
                  <a:srgbClr val="434343"/>
                </a:solidFill>
                <a:latin typeface="Trebuchet MS" pitchFamily="34" charset="0"/>
              </a:rPr>
              <a:t>As followers of Christ, we are challenged to make a fundamental "option for the poor" -- to speak for the voiceless, to defend the defenceless, to assess life styles, policies, and social institutions in terms of their impact on the poor. This "option for the poor" does not mean pitting one group against another, but rather, strengthening the whole community by assisting those who are the most vulnerable. As Christians, we are called to respond to the needs of all our sisters and brothers, but those with the greatest needs require the greatest response</a:t>
            </a:r>
            <a:r>
              <a:rPr lang="en-AU" sz="1600" dirty="0">
                <a:solidFill>
                  <a:srgbClr val="434343"/>
                </a:solidFill>
                <a:latin typeface="Trebuchet MS" pitchFamily="34" charset="0"/>
              </a:rPr>
              <a:t>.                                  		        </a:t>
            </a:r>
            <a:r>
              <a:rPr lang="en-AU" sz="1600" dirty="0">
                <a:solidFill>
                  <a:srgbClr val="434343"/>
                </a:solidFill>
              </a:rPr>
              <a:t>  (Economic Justice for All no.16)</a:t>
            </a:r>
          </a:p>
        </p:txBody>
      </p:sp>
    </p:spTree>
    <p:extLst>
      <p:ext uri="{BB962C8B-B14F-4D97-AF65-F5344CB8AC3E}">
        <p14:creationId xmlns:p14="http://schemas.microsoft.com/office/powerpoint/2010/main" val="33096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 y="0"/>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Content Placeholder 7">
            <a:extLst>
              <a:ext uri="{FF2B5EF4-FFF2-40B4-BE49-F238E27FC236}">
                <a16:creationId xmlns:a16="http://schemas.microsoft.com/office/drawing/2014/main" id="{CD199C73-7092-4927-9D26-B0BF9B373F38}"/>
              </a:ext>
            </a:extLst>
          </p:cNvPr>
          <p:cNvSpPr>
            <a:spLocks noGrp="1"/>
          </p:cNvSpPr>
          <p:nvPr>
            <p:ph idx="1"/>
          </p:nvPr>
        </p:nvSpPr>
        <p:spPr>
          <a:xfrm>
            <a:off x="207133" y="1257300"/>
            <a:ext cx="7647817" cy="3429000"/>
          </a:xfrm>
        </p:spPr>
        <p:txBody>
          <a:bodyPr>
            <a:normAutofit fontScale="92500" lnSpcReduction="20000"/>
          </a:bodyPr>
          <a:lstStyle/>
          <a:p>
            <a:pPr>
              <a:lnSpc>
                <a:spcPct val="90000"/>
              </a:lnSpc>
            </a:pPr>
            <a:r>
              <a:rPr lang="en-GB" sz="2800" dirty="0"/>
              <a:t>Understood by the whole community.  </a:t>
            </a:r>
          </a:p>
          <a:p>
            <a:pPr lvl="2">
              <a:lnSpc>
                <a:spcPct val="90000"/>
              </a:lnSpc>
            </a:pPr>
            <a:r>
              <a:rPr lang="en-GB" dirty="0"/>
              <a:t>Prophecy understood only by a select few is really Gnosticism</a:t>
            </a:r>
          </a:p>
          <a:p>
            <a:pPr>
              <a:lnSpc>
                <a:spcPct val="90000"/>
              </a:lnSpc>
            </a:pPr>
            <a:r>
              <a:rPr lang="en-GB" sz="2700" dirty="0"/>
              <a:t>To benefit the whole community prophecy must: </a:t>
            </a:r>
          </a:p>
          <a:p>
            <a:pPr lvl="2">
              <a:lnSpc>
                <a:spcPct val="90000"/>
              </a:lnSpc>
            </a:pPr>
            <a:r>
              <a:rPr lang="en-GB" dirty="0"/>
              <a:t>Speak of the Reign of God </a:t>
            </a:r>
          </a:p>
          <a:p>
            <a:pPr lvl="2">
              <a:lnSpc>
                <a:spcPct val="90000"/>
              </a:lnSpc>
            </a:pPr>
            <a:r>
              <a:rPr lang="en-GB" dirty="0"/>
              <a:t>Bring the community together </a:t>
            </a:r>
          </a:p>
          <a:p>
            <a:pPr lvl="2">
              <a:lnSpc>
                <a:spcPct val="90000"/>
              </a:lnSpc>
            </a:pPr>
            <a:r>
              <a:rPr lang="en-GB" dirty="0"/>
              <a:t>Be embodied in the lives of the prophets</a:t>
            </a:r>
          </a:p>
          <a:p>
            <a:pPr lvl="2">
              <a:lnSpc>
                <a:spcPct val="90000"/>
              </a:lnSpc>
            </a:pPr>
            <a:r>
              <a:rPr lang="en-GB" dirty="0"/>
              <a:t>Be rooted in the justice and the mercy of God.</a:t>
            </a:r>
          </a:p>
          <a:p>
            <a:pPr>
              <a:lnSpc>
                <a:spcPct val="90000"/>
              </a:lnSpc>
            </a:pPr>
            <a:r>
              <a:rPr lang="en-GB" sz="2400" dirty="0"/>
              <a:t>Be ‘recognised’ by the community as saying something deeply true and deeply real about who they are and what they are called to </a:t>
            </a:r>
            <a:r>
              <a:rPr lang="en-GB" sz="2800" b="1" dirty="0"/>
              <a:t>Be</a:t>
            </a:r>
            <a:r>
              <a:rPr lang="en-GB" sz="2800" dirty="0"/>
              <a:t> </a:t>
            </a:r>
          </a:p>
        </p:txBody>
      </p:sp>
      <p:sp>
        <p:nvSpPr>
          <p:cNvPr id="7" name="Rectangle 6">
            <a:extLst>
              <a:ext uri="{FF2B5EF4-FFF2-40B4-BE49-F238E27FC236}">
                <a16:creationId xmlns:a16="http://schemas.microsoft.com/office/drawing/2014/main" id="{534B4445-B7B3-4863-B52B-E38ABD719A8E}"/>
              </a:ext>
            </a:extLst>
          </p:cNvPr>
          <p:cNvSpPr/>
          <p:nvPr/>
        </p:nvSpPr>
        <p:spPr>
          <a:xfrm>
            <a:off x="2449146" y="0"/>
            <a:ext cx="6682154" cy="908014"/>
          </a:xfrm>
          <a:prstGeom prst="rect">
            <a:avLst/>
          </a:prstGeom>
          <a:solidFill>
            <a:srgbClr val="2D0084"/>
          </a:solidFill>
          <a:ln>
            <a:solidFill>
              <a:srgbClr val="2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 Community Affair </a:t>
            </a:r>
          </a:p>
        </p:txBody>
      </p:sp>
    </p:spTree>
    <p:extLst>
      <p:ext uri="{BB962C8B-B14F-4D97-AF65-F5344CB8AC3E}">
        <p14:creationId xmlns:p14="http://schemas.microsoft.com/office/powerpoint/2010/main" val="6813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Content Placeholder 2">
            <a:extLst>
              <a:ext uri="{FF2B5EF4-FFF2-40B4-BE49-F238E27FC236}">
                <a16:creationId xmlns:a16="http://schemas.microsoft.com/office/drawing/2014/main" id="{586A71A6-2C68-46FB-B68E-288BFDC92267}"/>
              </a:ext>
            </a:extLst>
          </p:cNvPr>
          <p:cNvSpPr>
            <a:spLocks noGrp="1"/>
          </p:cNvSpPr>
          <p:nvPr>
            <p:ph idx="1"/>
          </p:nvPr>
        </p:nvSpPr>
        <p:spPr>
          <a:xfrm>
            <a:off x="4127500" y="121987"/>
            <a:ext cx="4759047" cy="2208463"/>
          </a:xfrm>
        </p:spPr>
        <p:txBody>
          <a:bodyPr>
            <a:normAutofit fontScale="92500" lnSpcReduction="20000"/>
          </a:bodyPr>
          <a:lstStyle/>
          <a:p>
            <a:pPr>
              <a:lnSpc>
                <a:spcPct val="90000"/>
              </a:lnSpc>
            </a:pPr>
            <a:r>
              <a:rPr lang="en-GB" sz="2400" b="1" dirty="0">
                <a:solidFill>
                  <a:srgbClr val="2D0085"/>
                </a:solidFill>
              </a:rPr>
              <a:t>“the [one] who prophecies does talk to people, to their improvement, their encouragement and their consolation. The one with the gift of tongues talks for their own benefit, but the [one]  who prophecies does so for the benefit of the whole community.”                      </a:t>
            </a:r>
            <a:r>
              <a:rPr lang="en-GB" sz="1500" b="1" dirty="0">
                <a:solidFill>
                  <a:srgbClr val="2D0085"/>
                </a:solidFill>
              </a:rPr>
              <a:t>(1 Cor: 14:1-5)</a:t>
            </a:r>
          </a:p>
        </p:txBody>
      </p:sp>
      <p:sp>
        <p:nvSpPr>
          <p:cNvPr id="7" name="Rectangle 6">
            <a:extLst>
              <a:ext uri="{FF2B5EF4-FFF2-40B4-BE49-F238E27FC236}">
                <a16:creationId xmlns:a16="http://schemas.microsoft.com/office/drawing/2014/main" id="{D6DFFE68-1926-4E41-A6EB-C341937A0743}"/>
              </a:ext>
            </a:extLst>
          </p:cNvPr>
          <p:cNvSpPr/>
          <p:nvPr/>
        </p:nvSpPr>
        <p:spPr>
          <a:xfrm>
            <a:off x="148017" y="2143629"/>
            <a:ext cx="7154483" cy="2751522"/>
          </a:xfrm>
          <a:prstGeom prst="rect">
            <a:avLst/>
          </a:prstGeom>
        </p:spPr>
        <p:txBody>
          <a:bodyPr wrap="square">
            <a:spAutoFit/>
          </a:bodyPr>
          <a:lstStyle/>
          <a:p>
            <a:pPr marL="420624" indent="-384048" fontAlgn="auto">
              <a:lnSpc>
                <a:spcPct val="90000"/>
              </a:lnSpc>
              <a:spcAft>
                <a:spcPts val="0"/>
              </a:spcAft>
              <a:buFont typeface="Wingdings 2"/>
              <a:buChar char=""/>
              <a:defRPr/>
            </a:pPr>
            <a:r>
              <a:rPr lang="en-AU" sz="1600" dirty="0">
                <a:latin typeface="Trebuchet MS" pitchFamily="34" charset="0"/>
              </a:rPr>
              <a:t>Those,  therefore, who claim their own rights, yet altogether forget or neglect to carry out their respective duties, are people who build with one hand and destroy with the other. Since [humans] are social by nature they are meant to live with others and to work for one another's welfare.  . . . . . . A well-ordered human society requires that [people] recognize and observe their mutual rights and duties. It also demands that each contribute generously to the establishment of a civic order in which rights and duties are more sincerely and effectively acknowledged and fulfilled.  . . . . . It is not enough, for example, to acknowledge and respect everyone's right to the means of subsistence if we do not strive to the best of our ability for a sufficient supply of what is necessary for his sustenance.       </a:t>
            </a:r>
            <a:r>
              <a:rPr lang="en-AU" sz="1400" dirty="0"/>
              <a:t>Peace on Earth no.28-32</a:t>
            </a:r>
          </a:p>
        </p:txBody>
      </p:sp>
    </p:spTree>
    <p:extLst>
      <p:ext uri="{BB962C8B-B14F-4D97-AF65-F5344CB8AC3E}">
        <p14:creationId xmlns:p14="http://schemas.microsoft.com/office/powerpoint/2010/main" val="35804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Content Placeholder 3">
            <a:extLst>
              <a:ext uri="{FF2B5EF4-FFF2-40B4-BE49-F238E27FC236}">
                <a16:creationId xmlns:a16="http://schemas.microsoft.com/office/drawing/2014/main" id="{1CE24FBC-B5EB-4FA9-990E-A50DB5C6D86F}"/>
              </a:ext>
            </a:extLst>
          </p:cNvPr>
          <p:cNvSpPr>
            <a:spLocks noGrp="1"/>
          </p:cNvSpPr>
          <p:nvPr>
            <p:ph idx="1"/>
          </p:nvPr>
        </p:nvSpPr>
        <p:spPr>
          <a:xfrm>
            <a:off x="30049" y="14749"/>
            <a:ext cx="8673079" cy="4838193"/>
          </a:xfrm>
        </p:spPr>
        <p:txBody>
          <a:bodyPr>
            <a:normAutofit fontScale="92500" lnSpcReduction="20000"/>
          </a:bodyPr>
          <a:lstStyle/>
          <a:p>
            <a:endParaRPr lang="en-GB" dirty="0"/>
          </a:p>
          <a:p>
            <a:endParaRPr lang="en-GB" dirty="0"/>
          </a:p>
          <a:p>
            <a:endParaRPr lang="en-GB" dirty="0"/>
          </a:p>
          <a:p>
            <a:r>
              <a:rPr lang="en-GB" dirty="0">
                <a:solidFill>
                  <a:srgbClr val="434343"/>
                </a:solidFill>
              </a:rPr>
              <a:t>Is to remind communities of the radically covenantal  relationship that made them who they are</a:t>
            </a:r>
          </a:p>
          <a:p>
            <a:pPr lvl="3"/>
            <a:r>
              <a:rPr lang="en-GB" dirty="0">
                <a:solidFill>
                  <a:srgbClr val="434343"/>
                </a:solidFill>
              </a:rPr>
              <a:t>And therefore must guide their lives.</a:t>
            </a:r>
          </a:p>
          <a:p>
            <a:pPr lvl="3"/>
            <a:endParaRPr lang="en-GB" dirty="0">
              <a:solidFill>
                <a:srgbClr val="434343"/>
              </a:solidFill>
            </a:endParaRPr>
          </a:p>
          <a:p>
            <a:r>
              <a:rPr lang="en-GB" dirty="0">
                <a:solidFill>
                  <a:srgbClr val="434343"/>
                </a:solidFill>
              </a:rPr>
              <a:t>It is the consolation of the People of God. </a:t>
            </a:r>
          </a:p>
          <a:p>
            <a:pPr lvl="1"/>
            <a:r>
              <a:rPr lang="en-GB" sz="2100" b="1" dirty="0">
                <a:solidFill>
                  <a:srgbClr val="740074"/>
                </a:solidFill>
              </a:rPr>
              <a:t>“But now, thus says YHWH, who created you, Jacob, who formed you Israel: Do not be afraid, for I have redeemed you; I have called you by name, you are mine. . . . Should you walk through fire, you will not be scorched . . . The rivers will not swallow you up. Because you are precious in my eyes, because you are honoured and I love you.”     	   	</a:t>
            </a:r>
            <a:r>
              <a:rPr lang="en-GB" sz="2100" dirty="0">
                <a:solidFill>
                  <a:schemeClr val="tx1"/>
                </a:solidFill>
              </a:rPr>
              <a:t>                                                                      (Isa 43:1-4)</a:t>
            </a:r>
            <a:endParaRPr lang="en-US" dirty="0">
              <a:solidFill>
                <a:schemeClr val="tx1"/>
              </a:solidFill>
            </a:endParaRPr>
          </a:p>
        </p:txBody>
      </p:sp>
      <p:sp>
        <p:nvSpPr>
          <p:cNvPr id="7" name="Rectangle 6">
            <a:extLst>
              <a:ext uri="{FF2B5EF4-FFF2-40B4-BE49-F238E27FC236}">
                <a16:creationId xmlns:a16="http://schemas.microsoft.com/office/drawing/2014/main" id="{C6CA77DB-111C-462A-8844-CE30B0683FC7}"/>
              </a:ext>
            </a:extLst>
          </p:cNvPr>
          <p:cNvSpPr/>
          <p:nvPr/>
        </p:nvSpPr>
        <p:spPr>
          <a:xfrm>
            <a:off x="2449146" y="0"/>
            <a:ext cx="6682154" cy="908014"/>
          </a:xfrm>
          <a:prstGeom prst="rect">
            <a:avLst/>
          </a:prstGeom>
          <a:solidFill>
            <a:srgbClr val="2B0084"/>
          </a:solidFill>
          <a:ln>
            <a:solidFill>
              <a:srgbClr val="2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Prophetic Task</a:t>
            </a:r>
          </a:p>
        </p:txBody>
      </p:sp>
    </p:spTree>
    <p:extLst>
      <p:ext uri="{BB962C8B-B14F-4D97-AF65-F5344CB8AC3E}">
        <p14:creationId xmlns:p14="http://schemas.microsoft.com/office/powerpoint/2010/main" val="14561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Rectangle 3">
            <a:extLst>
              <a:ext uri="{FF2B5EF4-FFF2-40B4-BE49-F238E27FC236}">
                <a16:creationId xmlns:a16="http://schemas.microsoft.com/office/drawing/2014/main" id="{B8E63BC9-06C6-4FE8-B785-D623E40A75C3}"/>
              </a:ext>
            </a:extLst>
          </p:cNvPr>
          <p:cNvSpPr>
            <a:spLocks noGrp="1" noChangeArrowheads="1"/>
          </p:cNvSpPr>
          <p:nvPr>
            <p:ph idx="1"/>
          </p:nvPr>
        </p:nvSpPr>
        <p:spPr>
          <a:xfrm>
            <a:off x="-748217" y="997732"/>
            <a:ext cx="9460155" cy="3926837"/>
          </a:xfrm>
        </p:spPr>
        <p:txBody>
          <a:bodyPr>
            <a:normAutofit fontScale="92500" lnSpcReduction="10000"/>
          </a:bodyPr>
          <a:lstStyle/>
          <a:p>
            <a:pPr lvl="2">
              <a:lnSpc>
                <a:spcPct val="80000"/>
              </a:lnSpc>
            </a:pPr>
            <a:r>
              <a:rPr lang="en-GB" sz="2400" b="1" dirty="0">
                <a:solidFill>
                  <a:srgbClr val="2D0085"/>
                </a:solidFill>
              </a:rPr>
              <a:t>“You must not molest the stranger or oppress them; you know the heart of the stranger for once you lived as strangers in the land of Egypt. You must not be harsh with the widow or with orphans; they will cry out to me and I will hear them. . . . If a man buys a Hebrew slave then he shall free him after seven years; if you strike the eye of any slave and they lose the use of it, they shall be compensated with their freedom, and if a man beats his slave so the slave dies at his hand he shall pay the penalty. . . . </a:t>
            </a:r>
            <a:r>
              <a:rPr lang="en-NZ" sz="2400" b="1" dirty="0">
                <a:solidFill>
                  <a:srgbClr val="2D0085"/>
                </a:solidFill>
              </a:rPr>
              <a:t>Six days you shall do your work, but on the seventh day you shall rest, so that your ox and your donkey may have relief, and your home born slave and the resident alien may be refreshed. </a:t>
            </a:r>
            <a:r>
              <a:rPr lang="en-GB" sz="2400" b="1" dirty="0">
                <a:solidFill>
                  <a:srgbClr val="2D0085"/>
                </a:solidFill>
              </a:rPr>
              <a:t>You must not charge interest to the poor nor must you side with the majority in defiance of justice . . . If you come upon your enemy’s stray donkey, you must lead it back . . . . In the seventh year let your land, olive groves and vineyards be fallow; take no produce from it, the poor among you may take food from it</a:t>
            </a:r>
            <a:r>
              <a:rPr lang="en-GB" sz="1300" b="1" dirty="0">
                <a:solidFill>
                  <a:srgbClr val="2D0085"/>
                </a:solidFill>
              </a:rPr>
              <a:t>”       (Ex 20-23) </a:t>
            </a:r>
          </a:p>
        </p:txBody>
      </p:sp>
      <p:sp>
        <p:nvSpPr>
          <p:cNvPr id="7" name="Rectangle 6">
            <a:extLst>
              <a:ext uri="{FF2B5EF4-FFF2-40B4-BE49-F238E27FC236}">
                <a16:creationId xmlns:a16="http://schemas.microsoft.com/office/drawing/2014/main" id="{89CA177B-F8EA-497B-ABA0-C2ACC14A48A6}"/>
              </a:ext>
            </a:extLst>
          </p:cNvPr>
          <p:cNvSpPr/>
          <p:nvPr/>
        </p:nvSpPr>
        <p:spPr>
          <a:xfrm>
            <a:off x="2449146" y="0"/>
            <a:ext cx="6682154" cy="908014"/>
          </a:xfrm>
          <a:prstGeom prst="rect">
            <a:avLst/>
          </a:prstGeom>
          <a:solidFill>
            <a:srgbClr val="2D0084"/>
          </a:solidFill>
          <a:ln>
            <a:solidFill>
              <a:srgbClr val="2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Prophetic Challenge</a:t>
            </a:r>
          </a:p>
        </p:txBody>
      </p:sp>
    </p:spTree>
    <p:extLst>
      <p:ext uri="{BB962C8B-B14F-4D97-AF65-F5344CB8AC3E}">
        <p14:creationId xmlns:p14="http://schemas.microsoft.com/office/powerpoint/2010/main" val="35914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7646288"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3" name="Title 2">
            <a:extLst>
              <a:ext uri="{FF2B5EF4-FFF2-40B4-BE49-F238E27FC236}">
                <a16:creationId xmlns:a16="http://schemas.microsoft.com/office/drawing/2014/main" id="{971F1B6B-E4EF-494F-ADFC-E4D798D14CBD}"/>
              </a:ext>
            </a:extLst>
          </p:cNvPr>
          <p:cNvSpPr>
            <a:spLocks noGrp="1"/>
          </p:cNvSpPr>
          <p:nvPr>
            <p:ph type="title"/>
          </p:nvPr>
        </p:nvSpPr>
        <p:spPr>
          <a:xfrm>
            <a:off x="325925" y="115707"/>
            <a:ext cx="8229600" cy="857250"/>
          </a:xfrm>
        </p:spPr>
        <p:txBody>
          <a:bodyPr>
            <a:normAutofit/>
          </a:bodyPr>
          <a:lstStyle/>
          <a:p>
            <a:r>
              <a:rPr lang="en-AU" b="1" dirty="0"/>
              <a:t>In Wisdom’s Path</a:t>
            </a:r>
            <a:endParaRPr lang="en-NZ" dirty="0"/>
          </a:p>
        </p:txBody>
      </p:sp>
      <p:sp>
        <p:nvSpPr>
          <p:cNvPr id="4" name="Content Placeholder 3">
            <a:extLst>
              <a:ext uri="{FF2B5EF4-FFF2-40B4-BE49-F238E27FC236}">
                <a16:creationId xmlns:a16="http://schemas.microsoft.com/office/drawing/2014/main" id="{5F3075BB-C518-4632-BD0A-597276FA6332}"/>
              </a:ext>
            </a:extLst>
          </p:cNvPr>
          <p:cNvSpPr>
            <a:spLocks noGrp="1"/>
          </p:cNvSpPr>
          <p:nvPr>
            <p:ph idx="1"/>
          </p:nvPr>
        </p:nvSpPr>
        <p:spPr>
          <a:xfrm>
            <a:off x="457200" y="908014"/>
            <a:ext cx="8229600" cy="4029507"/>
          </a:xfrm>
        </p:spPr>
        <p:txBody>
          <a:bodyPr>
            <a:normAutofit fontScale="62500" lnSpcReduction="20000"/>
          </a:bodyPr>
          <a:lstStyle/>
          <a:p>
            <a:pPr marL="0" indent="0" algn="ctr">
              <a:buNone/>
            </a:pPr>
            <a:r>
              <a:rPr lang="en-AU" dirty="0"/>
              <a:t>God of the generations,</a:t>
            </a:r>
            <a:endParaRPr lang="en-NZ" dirty="0"/>
          </a:p>
          <a:p>
            <a:pPr marL="0" indent="0" algn="ctr">
              <a:buNone/>
            </a:pPr>
            <a:r>
              <a:rPr lang="en-AU" dirty="0"/>
              <a:t>When we set our hands to labour, </a:t>
            </a:r>
            <a:endParaRPr lang="en-NZ" dirty="0"/>
          </a:p>
          <a:p>
            <a:pPr marL="0" indent="0" algn="ctr">
              <a:buNone/>
            </a:pPr>
            <a:r>
              <a:rPr lang="en-AU" dirty="0"/>
              <a:t>thinking that we work alone,</a:t>
            </a:r>
            <a:endParaRPr lang="en-NZ" dirty="0"/>
          </a:p>
          <a:p>
            <a:pPr marL="0" indent="0" algn="ctr">
              <a:buNone/>
            </a:pPr>
            <a:r>
              <a:rPr lang="en-AU" dirty="0"/>
              <a:t>Remind us that:</a:t>
            </a:r>
            <a:endParaRPr lang="en-NZ" dirty="0"/>
          </a:p>
          <a:p>
            <a:pPr marL="0" indent="0" algn="ctr">
              <a:buNone/>
            </a:pPr>
            <a:r>
              <a:rPr lang="en-AU" dirty="0"/>
              <a:t>On our lips we carry </a:t>
            </a:r>
            <a:endParaRPr lang="en-NZ" dirty="0"/>
          </a:p>
          <a:p>
            <a:pPr marL="0" indent="0" algn="ctr">
              <a:buNone/>
            </a:pPr>
            <a:r>
              <a:rPr lang="en-AU" dirty="0"/>
              <a:t>The words of prophets;</a:t>
            </a:r>
            <a:endParaRPr lang="en-NZ" dirty="0"/>
          </a:p>
          <a:p>
            <a:pPr marL="0" indent="0" algn="ctr">
              <a:buNone/>
            </a:pPr>
            <a:r>
              <a:rPr lang="en-AU" dirty="0"/>
              <a:t>In our veins we carry  </a:t>
            </a:r>
            <a:endParaRPr lang="en-NZ" dirty="0"/>
          </a:p>
          <a:p>
            <a:pPr marL="0" indent="0" algn="ctr">
              <a:buNone/>
            </a:pPr>
            <a:r>
              <a:rPr lang="en-AU" dirty="0"/>
              <a:t>The blood of martyrs;</a:t>
            </a:r>
            <a:endParaRPr lang="en-NZ" dirty="0"/>
          </a:p>
          <a:p>
            <a:pPr marL="0" indent="0" algn="ctr">
              <a:buNone/>
            </a:pPr>
            <a:r>
              <a:rPr lang="en-AU" dirty="0"/>
              <a:t>In our eyes we carry  </a:t>
            </a:r>
            <a:endParaRPr lang="en-NZ" dirty="0"/>
          </a:p>
          <a:p>
            <a:pPr marL="0" indent="0" algn="ctr">
              <a:buNone/>
            </a:pPr>
            <a:r>
              <a:rPr lang="en-AU" dirty="0"/>
              <a:t>The mystics’ visions; and</a:t>
            </a:r>
            <a:endParaRPr lang="en-NZ" dirty="0"/>
          </a:p>
          <a:p>
            <a:pPr marL="0" indent="0" algn="ctr">
              <a:buNone/>
            </a:pPr>
            <a:r>
              <a:rPr lang="en-AU" dirty="0"/>
              <a:t>In our hands we carry </a:t>
            </a:r>
            <a:endParaRPr lang="en-NZ" dirty="0"/>
          </a:p>
          <a:p>
            <a:pPr marL="0" indent="0" algn="ctr">
              <a:buNone/>
            </a:pPr>
            <a:r>
              <a:rPr lang="en-AU" dirty="0"/>
              <a:t>The strength of thousands.</a:t>
            </a:r>
            <a:endParaRPr lang="en-NZ" dirty="0"/>
          </a:p>
          <a:p>
            <a:pPr marL="0" indent="0">
              <a:buNone/>
            </a:pPr>
            <a:r>
              <a:rPr lang="en-AU" sz="1900" dirty="0"/>
              <a:t>													Jan L Richardson,</a:t>
            </a:r>
            <a:endParaRPr lang="en-NZ" sz="1900" dirty="0"/>
          </a:p>
          <a:p>
            <a:endParaRPr lang="en-NZ" dirty="0"/>
          </a:p>
        </p:txBody>
      </p:sp>
    </p:spTree>
    <p:extLst>
      <p:ext uri="{BB962C8B-B14F-4D97-AF65-F5344CB8AC3E}">
        <p14:creationId xmlns:p14="http://schemas.microsoft.com/office/powerpoint/2010/main" val="306868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 y="-197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ontent Placeholder 12">
            <a:extLst>
              <a:ext uri="{FF2B5EF4-FFF2-40B4-BE49-F238E27FC236}">
                <a16:creationId xmlns:a16="http://schemas.microsoft.com/office/drawing/2014/main" id="{35100EEE-989E-4EFF-9FB0-F72F3A755F72}"/>
              </a:ext>
            </a:extLst>
          </p:cNvPr>
          <p:cNvSpPr>
            <a:spLocks noGrp="1"/>
          </p:cNvSpPr>
          <p:nvPr>
            <p:ph sz="half" idx="2"/>
          </p:nvPr>
        </p:nvSpPr>
        <p:spPr>
          <a:xfrm>
            <a:off x="2560097" y="167124"/>
            <a:ext cx="6509112" cy="2116595"/>
          </a:xfrm>
        </p:spPr>
        <p:txBody>
          <a:bodyPr>
            <a:normAutofit fontScale="70000" lnSpcReduction="20000"/>
          </a:bodyPr>
          <a:lstStyle/>
          <a:p>
            <a:pPr lvl="1"/>
            <a:r>
              <a:rPr lang="en-AU" dirty="0">
                <a:solidFill>
                  <a:srgbClr val="434343"/>
                </a:solidFill>
                <a:cs typeface="Times New Roman" pitchFamily="18" charset="0"/>
              </a:rPr>
              <a:t>Biblical Prophets are:</a:t>
            </a:r>
          </a:p>
          <a:p>
            <a:pPr lvl="1"/>
            <a:r>
              <a:rPr lang="en-AU" dirty="0">
                <a:solidFill>
                  <a:srgbClr val="434343"/>
                </a:solidFill>
                <a:cs typeface="Times New Roman" pitchFamily="18" charset="0"/>
              </a:rPr>
              <a:t>the voice and conscience of the People of God</a:t>
            </a:r>
          </a:p>
          <a:p>
            <a:pPr lvl="1"/>
            <a:r>
              <a:rPr lang="en-AU" dirty="0">
                <a:solidFill>
                  <a:srgbClr val="434343"/>
                </a:solidFill>
                <a:cs typeface="Times New Roman" pitchFamily="18" charset="0"/>
              </a:rPr>
              <a:t>called to speak the word of God into a particular community at a particular time</a:t>
            </a:r>
          </a:p>
          <a:p>
            <a:pPr lvl="1"/>
            <a:r>
              <a:rPr lang="en-AU" dirty="0">
                <a:solidFill>
                  <a:srgbClr val="434343"/>
                </a:solidFill>
              </a:rPr>
              <a:t>one of the enduring and unique themes in the biblical tradition</a:t>
            </a:r>
          </a:p>
          <a:p>
            <a:pPr lvl="1"/>
            <a:r>
              <a:rPr lang="en-AU" dirty="0">
                <a:solidFill>
                  <a:srgbClr val="434343"/>
                </a:solidFill>
              </a:rPr>
              <a:t>concerned with ethical and communal life </a:t>
            </a:r>
          </a:p>
          <a:p>
            <a:pPr lvl="1"/>
            <a:r>
              <a:rPr lang="en-AU" dirty="0">
                <a:solidFill>
                  <a:srgbClr val="434343"/>
                </a:solidFill>
              </a:rPr>
              <a:t>Speak to the balance of Justice and integrity</a:t>
            </a:r>
          </a:p>
        </p:txBody>
      </p:sp>
      <p:pic>
        <p:nvPicPr>
          <p:cNvPr id="6" name="Picture 4" descr="Image result for wikimedia commons images biblical prophets ,oses">
            <a:extLst>
              <a:ext uri="{FF2B5EF4-FFF2-40B4-BE49-F238E27FC236}">
                <a16:creationId xmlns:a16="http://schemas.microsoft.com/office/drawing/2014/main" id="{B8D8A80C-B1D6-4988-9A17-9055BBDCC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84" y="167124"/>
            <a:ext cx="2754935" cy="1692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2">
            <a:extLst>
              <a:ext uri="{FF2B5EF4-FFF2-40B4-BE49-F238E27FC236}">
                <a16:creationId xmlns:a16="http://schemas.microsoft.com/office/drawing/2014/main" id="{5239211E-CDD9-4F62-828B-322F3CE656C1}"/>
              </a:ext>
            </a:extLst>
          </p:cNvPr>
          <p:cNvSpPr txBox="1">
            <a:spLocks/>
          </p:cNvSpPr>
          <p:nvPr/>
        </p:nvSpPr>
        <p:spPr>
          <a:xfrm>
            <a:off x="3354347" y="4373633"/>
            <a:ext cx="4626945" cy="73739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AU" dirty="0">
                <a:solidFill>
                  <a:srgbClr val="434343"/>
                </a:solidFill>
                <a:cs typeface="Times New Roman" pitchFamily="18" charset="0"/>
              </a:rPr>
              <a:t>Biblical Prophecy is:</a:t>
            </a:r>
          </a:p>
          <a:p>
            <a:pPr lvl="1"/>
            <a:r>
              <a:rPr lang="en-AU" dirty="0">
                <a:solidFill>
                  <a:srgbClr val="434343"/>
                </a:solidFill>
                <a:cs typeface="Times New Roman" pitchFamily="18" charset="0"/>
              </a:rPr>
              <a:t>Rooted in Covenantal relationships</a:t>
            </a:r>
          </a:p>
          <a:p>
            <a:pPr lvl="2"/>
            <a:r>
              <a:rPr lang="en-AU" dirty="0">
                <a:solidFill>
                  <a:srgbClr val="434343"/>
                </a:solidFill>
                <a:cs typeface="Times New Roman" pitchFamily="18" charset="0"/>
              </a:rPr>
              <a:t>commissioned to call  people to holiness</a:t>
            </a:r>
          </a:p>
          <a:p>
            <a:pPr lvl="1"/>
            <a:endParaRPr lang="en-AU" dirty="0">
              <a:cs typeface="Times New Roman" pitchFamily="18" charset="0"/>
            </a:endParaRPr>
          </a:p>
        </p:txBody>
      </p:sp>
      <p:sp>
        <p:nvSpPr>
          <p:cNvPr id="3" name="TextBox 2">
            <a:extLst>
              <a:ext uri="{FF2B5EF4-FFF2-40B4-BE49-F238E27FC236}">
                <a16:creationId xmlns:a16="http://schemas.microsoft.com/office/drawing/2014/main" id="{0A5D17D3-3443-4EE9-B8FB-6FC453690442}"/>
              </a:ext>
            </a:extLst>
          </p:cNvPr>
          <p:cNvSpPr txBox="1"/>
          <p:nvPr/>
        </p:nvSpPr>
        <p:spPr>
          <a:xfrm>
            <a:off x="74791" y="1697180"/>
            <a:ext cx="554581" cy="369332"/>
          </a:xfrm>
          <a:prstGeom prst="rect">
            <a:avLst/>
          </a:prstGeom>
          <a:noFill/>
        </p:spPr>
        <p:txBody>
          <a:bodyPr wrap="square" rtlCol="0">
            <a:spAutoFit/>
          </a:bodyPr>
          <a:lstStyle/>
          <a:p>
            <a:r>
              <a:rPr lang="en-AU" sz="1000" dirty="0"/>
              <a:t>Isaiah</a:t>
            </a:r>
            <a:r>
              <a:rPr lang="en-AU" dirty="0"/>
              <a:t> </a:t>
            </a:r>
          </a:p>
        </p:txBody>
      </p:sp>
      <p:pic>
        <p:nvPicPr>
          <p:cNvPr id="14" name="Picture 6" descr="Image result for wikimedia commons images biblical prophets Exekiel">
            <a:extLst>
              <a:ext uri="{FF2B5EF4-FFF2-40B4-BE49-F238E27FC236}">
                <a16:creationId xmlns:a16="http://schemas.microsoft.com/office/drawing/2014/main" id="{993F83EF-53A2-4888-8927-196E1E69B4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79" r="4925"/>
          <a:stretch/>
        </p:blipFill>
        <p:spPr bwMode="auto">
          <a:xfrm>
            <a:off x="7335981" y="1617619"/>
            <a:ext cx="1514883" cy="2417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wikimedia commons images biblical prophets Deborah">
            <a:extLst>
              <a:ext uri="{FF2B5EF4-FFF2-40B4-BE49-F238E27FC236}">
                <a16:creationId xmlns:a16="http://schemas.microsoft.com/office/drawing/2014/main" id="{9542A12B-85C3-4CBE-932E-2178B5A0EA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49000"/>
                    </a14:imgEffect>
                    <a14:imgEffect>
                      <a14:brightnessContrast bright="27000" contrast="30000"/>
                    </a14:imgEffect>
                  </a14:imgLayer>
                </a14:imgProps>
              </a:ext>
              <a:ext uri="{28A0092B-C50C-407E-A947-70E740481C1C}">
                <a14:useLocalDpi xmlns:a14="http://schemas.microsoft.com/office/drawing/2010/main" val="0"/>
              </a:ext>
            </a:extLst>
          </a:blip>
          <a:srcRect/>
          <a:stretch>
            <a:fillRect/>
          </a:stretch>
        </p:blipFill>
        <p:spPr bwMode="auto">
          <a:xfrm>
            <a:off x="4877749" y="2066512"/>
            <a:ext cx="1786682" cy="21304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688F03-8C35-475A-BC43-E2CFCC47613A}"/>
              </a:ext>
            </a:extLst>
          </p:cNvPr>
          <p:cNvSpPr txBox="1"/>
          <p:nvPr/>
        </p:nvSpPr>
        <p:spPr>
          <a:xfrm>
            <a:off x="5981649" y="4078764"/>
            <a:ext cx="812188" cy="369332"/>
          </a:xfrm>
          <a:prstGeom prst="rect">
            <a:avLst/>
          </a:prstGeom>
          <a:noFill/>
        </p:spPr>
        <p:txBody>
          <a:bodyPr wrap="square" rtlCol="0">
            <a:spAutoFit/>
          </a:bodyPr>
          <a:lstStyle/>
          <a:p>
            <a:r>
              <a:rPr lang="en-AU" sz="1000" dirty="0"/>
              <a:t>Deborah</a:t>
            </a:r>
            <a:r>
              <a:rPr lang="en-AU" dirty="0"/>
              <a:t> </a:t>
            </a:r>
          </a:p>
        </p:txBody>
      </p:sp>
      <p:sp>
        <p:nvSpPr>
          <p:cNvPr id="16" name="TextBox 15">
            <a:extLst>
              <a:ext uri="{FF2B5EF4-FFF2-40B4-BE49-F238E27FC236}">
                <a16:creationId xmlns:a16="http://schemas.microsoft.com/office/drawing/2014/main" id="{88BB983C-AB69-47BD-992C-B81984BAAB54}"/>
              </a:ext>
            </a:extLst>
          </p:cNvPr>
          <p:cNvSpPr txBox="1"/>
          <p:nvPr/>
        </p:nvSpPr>
        <p:spPr>
          <a:xfrm>
            <a:off x="7216933" y="3893226"/>
            <a:ext cx="579274" cy="369332"/>
          </a:xfrm>
          <a:prstGeom prst="rect">
            <a:avLst/>
          </a:prstGeom>
          <a:noFill/>
        </p:spPr>
        <p:txBody>
          <a:bodyPr wrap="square" rtlCol="0">
            <a:spAutoFit/>
          </a:bodyPr>
          <a:lstStyle/>
          <a:p>
            <a:r>
              <a:rPr lang="en-AU" sz="1000" dirty="0"/>
              <a:t>Ezekiel </a:t>
            </a:r>
            <a:r>
              <a:rPr lang="en-AU" dirty="0"/>
              <a:t> </a:t>
            </a:r>
          </a:p>
        </p:txBody>
      </p:sp>
      <p:sp>
        <p:nvSpPr>
          <p:cNvPr id="18" name="TextBox 17">
            <a:extLst>
              <a:ext uri="{FF2B5EF4-FFF2-40B4-BE49-F238E27FC236}">
                <a16:creationId xmlns:a16="http://schemas.microsoft.com/office/drawing/2014/main" id="{B569E59A-A0CA-47FC-B10B-4205F1EC33A9}"/>
              </a:ext>
            </a:extLst>
          </p:cNvPr>
          <p:cNvSpPr txBox="1"/>
          <p:nvPr/>
        </p:nvSpPr>
        <p:spPr>
          <a:xfrm>
            <a:off x="2638850" y="4194679"/>
            <a:ext cx="542316" cy="369332"/>
          </a:xfrm>
          <a:prstGeom prst="rect">
            <a:avLst/>
          </a:prstGeom>
          <a:noFill/>
        </p:spPr>
        <p:txBody>
          <a:bodyPr wrap="square" rtlCol="0">
            <a:spAutoFit/>
          </a:bodyPr>
          <a:lstStyle/>
          <a:p>
            <a:r>
              <a:rPr lang="en-AU" sz="1000" dirty="0"/>
              <a:t>Hosea</a:t>
            </a:r>
            <a:r>
              <a:rPr lang="en-AU" dirty="0"/>
              <a:t> </a:t>
            </a:r>
          </a:p>
        </p:txBody>
      </p:sp>
      <p:sp>
        <p:nvSpPr>
          <p:cNvPr id="23" name="TextBox 22">
            <a:extLst>
              <a:ext uri="{FF2B5EF4-FFF2-40B4-BE49-F238E27FC236}">
                <a16:creationId xmlns:a16="http://schemas.microsoft.com/office/drawing/2014/main" id="{0CAEE897-FFB1-48DF-BA6A-F541261BE00D}"/>
              </a:ext>
            </a:extLst>
          </p:cNvPr>
          <p:cNvSpPr txBox="1"/>
          <p:nvPr/>
        </p:nvSpPr>
        <p:spPr>
          <a:xfrm>
            <a:off x="1819799" y="4545788"/>
            <a:ext cx="554581" cy="369332"/>
          </a:xfrm>
          <a:prstGeom prst="rect">
            <a:avLst/>
          </a:prstGeom>
          <a:noFill/>
        </p:spPr>
        <p:txBody>
          <a:bodyPr wrap="square" rtlCol="0">
            <a:spAutoFit/>
          </a:bodyPr>
          <a:lstStyle/>
          <a:p>
            <a:r>
              <a:rPr lang="en-AU" sz="1000" dirty="0"/>
              <a:t>Moses </a:t>
            </a:r>
            <a:r>
              <a:rPr lang="en-AU" dirty="0"/>
              <a:t> </a:t>
            </a:r>
          </a:p>
        </p:txBody>
      </p:sp>
      <p:pic>
        <p:nvPicPr>
          <p:cNvPr id="24" name="Picture 12">
            <a:extLst>
              <a:ext uri="{FF2B5EF4-FFF2-40B4-BE49-F238E27FC236}">
                <a16:creationId xmlns:a16="http://schemas.microsoft.com/office/drawing/2014/main" id="{8598622C-F340-4D7E-8F10-093E6D25EC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135" y="2099617"/>
            <a:ext cx="2064549" cy="255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wikimedia commons images biblical prophets Hosea">
            <a:extLst>
              <a:ext uri="{FF2B5EF4-FFF2-40B4-BE49-F238E27FC236}">
                <a16:creationId xmlns:a16="http://schemas.microsoft.com/office/drawing/2014/main" id="{F42E0053-4F91-4E6A-A420-849B72E85DE7}"/>
              </a:ext>
            </a:extLst>
          </p:cNvPr>
          <p:cNvPicPr>
            <a:picLocks noGrp="1" noChangeAspect="1" noChangeArrowheads="1"/>
          </p:cNvPicPr>
          <p:nvPr>
            <p:ph idx="1"/>
          </p:nvPr>
        </p:nvPicPr>
        <p:blipFill rotWithShape="1">
          <a:blip r:embed="rId9">
            <a:extLst>
              <a:ext uri="{28A0092B-C50C-407E-A947-70E740481C1C}">
                <a14:useLocalDpi xmlns:a14="http://schemas.microsoft.com/office/drawing/2010/main" val="0"/>
              </a:ext>
            </a:extLst>
          </a:blip>
          <a:srcRect t="8744"/>
          <a:stretch/>
        </p:blipFill>
        <p:spPr bwMode="auto">
          <a:xfrm>
            <a:off x="2706029" y="2111569"/>
            <a:ext cx="1786682" cy="220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5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xEl>
                                              <p:pRg st="4" end="4"/>
                                            </p:txEl>
                                          </p:spTgt>
                                        </p:tgtEl>
                                        <p:attrNameLst>
                                          <p:attrName>style.visibility</p:attrName>
                                        </p:attrNameLst>
                                      </p:cBhvr>
                                      <p:to>
                                        <p:strVal val="visible"/>
                                      </p:to>
                                    </p:set>
                                    <p:animEffect transition="in" filter="fade">
                                      <p:cBhvr>
                                        <p:cTn id="51" dur="500"/>
                                        <p:tgtEl>
                                          <p:spTgt spid="1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xEl>
                                              <p:pRg st="5" end="5"/>
                                            </p:txEl>
                                          </p:spTgt>
                                        </p:tgtEl>
                                        <p:attrNameLst>
                                          <p:attrName>style.visibility</p:attrName>
                                        </p:attrNameLst>
                                      </p:cBhvr>
                                      <p:to>
                                        <p:strVal val="visible"/>
                                      </p:to>
                                    </p:set>
                                    <p:animEffect transition="in" filter="fade">
                                      <p:cBhvr>
                                        <p:cTn id="64" dur="500"/>
                                        <p:tgtEl>
                                          <p:spTgt spid="1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8" grpId="0"/>
      <p:bldP spid="3" grpId="0"/>
      <p:bldP spid="15" grpId="0"/>
      <p:bldP spid="16" grpId="0"/>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4" name="Content Placeholder 3">
            <a:extLst>
              <a:ext uri="{FF2B5EF4-FFF2-40B4-BE49-F238E27FC236}">
                <a16:creationId xmlns:a16="http://schemas.microsoft.com/office/drawing/2014/main" id="{DE027FD0-E842-4A65-9E5E-091B0998CB38}"/>
              </a:ext>
            </a:extLst>
          </p:cNvPr>
          <p:cNvSpPr>
            <a:spLocks noGrp="1"/>
          </p:cNvSpPr>
          <p:nvPr>
            <p:ph sz="half" idx="1"/>
          </p:nvPr>
        </p:nvSpPr>
        <p:spPr>
          <a:xfrm>
            <a:off x="2362201" y="241670"/>
            <a:ext cx="4686300" cy="2144294"/>
          </a:xfrm>
        </p:spPr>
        <p:txBody>
          <a:bodyPr>
            <a:normAutofit fontScale="92500" lnSpcReduction="10000"/>
          </a:bodyPr>
          <a:lstStyle/>
          <a:p>
            <a:pPr>
              <a:lnSpc>
                <a:spcPct val="90000"/>
              </a:lnSpc>
            </a:pPr>
            <a:r>
              <a:rPr lang="en-GB" dirty="0">
                <a:solidFill>
                  <a:srgbClr val="434343"/>
                </a:solidFill>
              </a:rPr>
              <a:t>Moses: </a:t>
            </a:r>
          </a:p>
          <a:p>
            <a:pPr lvl="1">
              <a:lnSpc>
                <a:spcPct val="90000"/>
              </a:lnSpc>
            </a:pPr>
            <a:r>
              <a:rPr lang="en-GB" dirty="0">
                <a:solidFill>
                  <a:srgbClr val="434343"/>
                </a:solidFill>
              </a:rPr>
              <a:t>The first and greatest of the Jewish prophets. </a:t>
            </a:r>
            <a:endParaRPr lang="en-GB" sz="2100" dirty="0">
              <a:solidFill>
                <a:srgbClr val="434343"/>
              </a:solidFill>
            </a:endParaRPr>
          </a:p>
          <a:p>
            <a:pPr lvl="2">
              <a:lnSpc>
                <a:spcPct val="90000"/>
              </a:lnSpc>
            </a:pPr>
            <a:r>
              <a:rPr lang="en-GB" dirty="0">
                <a:solidFill>
                  <a:srgbClr val="434343"/>
                </a:solidFill>
              </a:rPr>
              <a:t>formed Israel as a nation  </a:t>
            </a:r>
          </a:p>
          <a:p>
            <a:pPr lvl="2">
              <a:lnSpc>
                <a:spcPct val="90000"/>
              </a:lnSpc>
            </a:pPr>
            <a:r>
              <a:rPr lang="en-GB" dirty="0">
                <a:solidFill>
                  <a:srgbClr val="434343"/>
                </a:solidFill>
              </a:rPr>
              <a:t>gave them an identity as a people who lived their lives ‘under the hand of God.’</a:t>
            </a:r>
          </a:p>
        </p:txBody>
      </p:sp>
      <p:sp>
        <p:nvSpPr>
          <p:cNvPr id="6" name="Content Placeholder 5">
            <a:extLst>
              <a:ext uri="{FF2B5EF4-FFF2-40B4-BE49-F238E27FC236}">
                <a16:creationId xmlns:a16="http://schemas.microsoft.com/office/drawing/2014/main" id="{69A3A3D9-7EA0-47CC-BC65-079CFD0775C1}"/>
              </a:ext>
            </a:extLst>
          </p:cNvPr>
          <p:cNvSpPr>
            <a:spLocks noGrp="1"/>
          </p:cNvSpPr>
          <p:nvPr>
            <p:ph sz="half" idx="2"/>
          </p:nvPr>
        </p:nvSpPr>
        <p:spPr>
          <a:xfrm>
            <a:off x="622300" y="2512296"/>
            <a:ext cx="6003688" cy="2436076"/>
          </a:xfrm>
        </p:spPr>
        <p:txBody>
          <a:bodyPr>
            <a:normAutofit fontScale="92500" lnSpcReduction="10000"/>
          </a:bodyPr>
          <a:lstStyle/>
          <a:p>
            <a:pPr>
              <a:lnSpc>
                <a:spcPct val="90000"/>
              </a:lnSpc>
            </a:pPr>
            <a:r>
              <a:rPr lang="en-GB" dirty="0">
                <a:solidFill>
                  <a:srgbClr val="434343"/>
                </a:solidFill>
              </a:rPr>
              <a:t>Jesus</a:t>
            </a:r>
          </a:p>
          <a:p>
            <a:pPr lvl="1">
              <a:lnSpc>
                <a:spcPct val="90000"/>
              </a:lnSpc>
            </a:pPr>
            <a:r>
              <a:rPr lang="en-GB" dirty="0">
                <a:solidFill>
                  <a:srgbClr val="434343"/>
                </a:solidFill>
              </a:rPr>
              <a:t>The ‘eschatological prophet greater than Moses’</a:t>
            </a:r>
          </a:p>
          <a:p>
            <a:pPr lvl="2">
              <a:lnSpc>
                <a:spcPct val="90000"/>
              </a:lnSpc>
            </a:pPr>
            <a:r>
              <a:rPr lang="en-AU" dirty="0">
                <a:solidFill>
                  <a:srgbClr val="434343"/>
                </a:solidFill>
                <a:cs typeface="Times New Roman" pitchFamily="18" charset="0"/>
              </a:rPr>
              <a:t>Preaches of ‘re-</a:t>
            </a:r>
            <a:r>
              <a:rPr lang="en-AU" dirty="0" err="1">
                <a:solidFill>
                  <a:srgbClr val="434343"/>
                </a:solidFill>
                <a:cs typeface="Times New Roman" pitchFamily="18" charset="0"/>
              </a:rPr>
              <a:t>newing</a:t>
            </a:r>
            <a:r>
              <a:rPr lang="en-AU" dirty="0">
                <a:solidFill>
                  <a:srgbClr val="434343"/>
                </a:solidFill>
                <a:cs typeface="Times New Roman" pitchFamily="18" charset="0"/>
              </a:rPr>
              <a:t>’ relationships with God, self and others </a:t>
            </a:r>
          </a:p>
          <a:p>
            <a:pPr lvl="3">
              <a:lnSpc>
                <a:spcPct val="90000"/>
              </a:lnSpc>
            </a:pPr>
            <a:r>
              <a:rPr lang="en-AU" dirty="0">
                <a:solidFill>
                  <a:srgbClr val="434343"/>
                </a:solidFill>
                <a:cs typeface="Times New Roman" pitchFamily="18" charset="0"/>
              </a:rPr>
              <a:t>extended and yet more intimate</a:t>
            </a:r>
          </a:p>
          <a:p>
            <a:pPr lvl="2">
              <a:lnSpc>
                <a:spcPct val="90000"/>
              </a:lnSpc>
            </a:pPr>
            <a:r>
              <a:rPr lang="en-AU" dirty="0">
                <a:solidFill>
                  <a:srgbClr val="434343"/>
                </a:solidFill>
                <a:cs typeface="Times New Roman" pitchFamily="18" charset="0"/>
              </a:rPr>
              <a:t>The in-breaking of the Reign of God</a:t>
            </a:r>
          </a:p>
          <a:p>
            <a:pPr lvl="3">
              <a:lnSpc>
                <a:spcPct val="90000"/>
              </a:lnSpc>
            </a:pPr>
            <a:r>
              <a:rPr lang="en-AU" dirty="0">
                <a:solidFill>
                  <a:srgbClr val="434343"/>
                </a:solidFill>
                <a:cs typeface="Times New Roman" pitchFamily="18" charset="0"/>
              </a:rPr>
              <a:t>parables, miracles, restoration, table-fellowship</a:t>
            </a:r>
          </a:p>
        </p:txBody>
      </p:sp>
      <p:sp>
        <p:nvSpPr>
          <p:cNvPr id="8" name="TextBox 7">
            <a:extLst>
              <a:ext uri="{FF2B5EF4-FFF2-40B4-BE49-F238E27FC236}">
                <a16:creationId xmlns:a16="http://schemas.microsoft.com/office/drawing/2014/main" id="{DAE78D17-FBDF-481C-9F83-582A2E8BDCCD}"/>
              </a:ext>
            </a:extLst>
          </p:cNvPr>
          <p:cNvSpPr txBox="1"/>
          <p:nvPr/>
        </p:nvSpPr>
        <p:spPr>
          <a:xfrm>
            <a:off x="952500" y="3714750"/>
            <a:ext cx="184731" cy="369332"/>
          </a:xfrm>
          <a:prstGeom prst="rect">
            <a:avLst/>
          </a:prstGeom>
          <a:noFill/>
        </p:spPr>
        <p:txBody>
          <a:bodyPr wrap="none" rtlCol="0">
            <a:spAutoFit/>
          </a:bodyPr>
          <a:lstStyle/>
          <a:p>
            <a:endParaRPr lang="en-AU" dirty="0"/>
          </a:p>
        </p:txBody>
      </p:sp>
      <p:pic>
        <p:nvPicPr>
          <p:cNvPr id="13" name="Picture 2" descr="G:\moses 5.jpg">
            <a:extLst>
              <a:ext uri="{FF2B5EF4-FFF2-40B4-BE49-F238E27FC236}">
                <a16:creationId xmlns:a16="http://schemas.microsoft.com/office/drawing/2014/main" id="{02292EA3-19E1-4A13-81B3-7E45C1090284}"/>
              </a:ext>
            </a:extLst>
          </p:cNvPr>
          <p:cNvPicPr>
            <a:picLocks noChangeAspect="1" noChangeArrowheads="1"/>
          </p:cNvPicPr>
          <p:nvPr/>
        </p:nvPicPr>
        <p:blipFill>
          <a:blip r:embed="rId4" cstate="print"/>
          <a:srcRect t="8325" r="3333"/>
          <a:stretch>
            <a:fillRect/>
          </a:stretch>
        </p:blipFill>
        <p:spPr bwMode="auto">
          <a:xfrm>
            <a:off x="207407" y="195128"/>
            <a:ext cx="2154793" cy="2216041"/>
          </a:xfrm>
          <a:prstGeom prst="rect">
            <a:avLst/>
          </a:prstGeom>
          <a:noFill/>
        </p:spPr>
      </p:pic>
      <p:pic>
        <p:nvPicPr>
          <p:cNvPr id="14" name="Picture 6" descr="Image result for Images jesus reading Torah">
            <a:extLst>
              <a:ext uri="{FF2B5EF4-FFF2-40B4-BE49-F238E27FC236}">
                <a16:creationId xmlns:a16="http://schemas.microsoft.com/office/drawing/2014/main" id="{BA34C389-14D1-4C4D-AB69-9FCBF71CC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3466" y="1841303"/>
            <a:ext cx="2154792" cy="240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5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1348275" y="54944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17" name="Content Placeholder 2">
            <a:extLst>
              <a:ext uri="{FF2B5EF4-FFF2-40B4-BE49-F238E27FC236}">
                <a16:creationId xmlns:a16="http://schemas.microsoft.com/office/drawing/2014/main" id="{3353F07B-2668-4959-A913-AC96454E2805}"/>
              </a:ext>
            </a:extLst>
          </p:cNvPr>
          <p:cNvSpPr>
            <a:spLocks noGrp="1"/>
          </p:cNvSpPr>
          <p:nvPr>
            <p:ph idx="1"/>
          </p:nvPr>
        </p:nvSpPr>
        <p:spPr>
          <a:xfrm>
            <a:off x="446543" y="2412771"/>
            <a:ext cx="7791008" cy="2676061"/>
          </a:xfrm>
        </p:spPr>
        <p:txBody>
          <a:bodyPr>
            <a:normAutofit fontScale="55000" lnSpcReduction="20000"/>
          </a:bodyPr>
          <a:lstStyle/>
          <a:p>
            <a:pPr>
              <a:defRPr/>
            </a:pPr>
            <a:r>
              <a:rPr lang="en-US" dirty="0">
                <a:solidFill>
                  <a:srgbClr val="434343"/>
                </a:solidFill>
              </a:rPr>
              <a:t>Biblical prophecy draws from the deeply covenantal and radically relational framework of the Biblical tradition</a:t>
            </a:r>
          </a:p>
          <a:p>
            <a:pPr lvl="1">
              <a:defRPr/>
            </a:pPr>
            <a:r>
              <a:rPr lang="en-US" sz="2900" dirty="0">
                <a:solidFill>
                  <a:srgbClr val="434343"/>
                </a:solidFill>
              </a:rPr>
              <a:t>To be ‘the people of God’ is to be</a:t>
            </a:r>
          </a:p>
          <a:p>
            <a:pPr lvl="2">
              <a:defRPr/>
            </a:pPr>
            <a:r>
              <a:rPr lang="en-US" sz="2900" dirty="0">
                <a:solidFill>
                  <a:srgbClr val="434343"/>
                </a:solidFill>
              </a:rPr>
              <a:t>people of the covenant </a:t>
            </a:r>
            <a:r>
              <a:rPr lang="en-US" sz="2900">
                <a:solidFill>
                  <a:srgbClr val="434343"/>
                </a:solidFill>
              </a:rPr>
              <a:t>– Holy, </a:t>
            </a:r>
            <a:r>
              <a:rPr lang="en-US" sz="2900" dirty="0">
                <a:solidFill>
                  <a:srgbClr val="434343"/>
                </a:solidFill>
              </a:rPr>
              <a:t>Just </a:t>
            </a:r>
            <a:r>
              <a:rPr lang="en-US" sz="2900">
                <a:solidFill>
                  <a:srgbClr val="434343"/>
                </a:solidFill>
              </a:rPr>
              <a:t>and Merciful</a:t>
            </a:r>
            <a:endParaRPr lang="en-US" sz="2900" dirty="0">
              <a:solidFill>
                <a:srgbClr val="434343"/>
              </a:solidFill>
            </a:endParaRPr>
          </a:p>
          <a:p>
            <a:pPr lvl="2">
              <a:defRPr/>
            </a:pPr>
            <a:r>
              <a:rPr lang="en-US" sz="2900" dirty="0">
                <a:solidFill>
                  <a:srgbClr val="434343"/>
                </a:solidFill>
              </a:rPr>
              <a:t>Whose relationships are both corporate and personal</a:t>
            </a:r>
          </a:p>
          <a:p>
            <a:pPr lvl="3">
              <a:defRPr/>
            </a:pPr>
            <a:r>
              <a:rPr lang="en-US" sz="2900" dirty="0">
                <a:solidFill>
                  <a:srgbClr val="434343"/>
                </a:solidFill>
              </a:rPr>
              <a:t>rather than private and individual </a:t>
            </a:r>
          </a:p>
          <a:p>
            <a:pPr>
              <a:defRPr/>
            </a:pPr>
            <a:r>
              <a:rPr lang="en-US" dirty="0">
                <a:solidFill>
                  <a:srgbClr val="434343"/>
                </a:solidFill>
              </a:rPr>
              <a:t>Biblical Covenant affirms  human lives are: </a:t>
            </a:r>
          </a:p>
          <a:p>
            <a:pPr lvl="1">
              <a:defRPr/>
            </a:pPr>
            <a:r>
              <a:rPr lang="en-US" dirty="0">
                <a:solidFill>
                  <a:srgbClr val="434343"/>
                </a:solidFill>
              </a:rPr>
              <a:t>Intimately linked to God, to others and the created world</a:t>
            </a:r>
          </a:p>
          <a:p>
            <a:pPr>
              <a:defRPr/>
            </a:pPr>
            <a:r>
              <a:rPr lang="en-US" dirty="0">
                <a:solidFill>
                  <a:srgbClr val="434343"/>
                </a:solidFill>
              </a:rPr>
              <a:t>The God of the Covenant  -- cannot be ‘owned’ or ‘captured’</a:t>
            </a:r>
          </a:p>
          <a:p>
            <a:pPr lvl="1">
              <a:defRPr/>
            </a:pPr>
            <a:r>
              <a:rPr lang="en-US" dirty="0">
                <a:solidFill>
                  <a:srgbClr val="434343"/>
                </a:solidFill>
              </a:rPr>
              <a:t>“I will be who I will be”             “Let your will be done”</a:t>
            </a:r>
            <a:endParaRPr lang="en-NZ" dirty="0">
              <a:solidFill>
                <a:srgbClr val="434343"/>
              </a:solidFill>
            </a:endParaRPr>
          </a:p>
        </p:txBody>
      </p:sp>
      <p:pic>
        <p:nvPicPr>
          <p:cNvPr id="12" name="Picture 11" descr="Image result for wikimedia commons images God  creating world garden of eden">
            <a:extLst>
              <a:ext uri="{FF2B5EF4-FFF2-40B4-BE49-F238E27FC236}">
                <a16:creationId xmlns:a16="http://schemas.microsoft.com/office/drawing/2014/main" id="{016266F2-C287-4E8D-BEE2-11CFBCDB933E}"/>
              </a:ext>
            </a:extLst>
          </p:cNvPr>
          <p:cNvPicPr/>
          <p:nvPr/>
        </p:nvPicPr>
        <p:blipFill rotWithShape="1">
          <a:blip r:embed="rId4">
            <a:extLst>
              <a:ext uri="{28A0092B-C50C-407E-A947-70E740481C1C}">
                <a14:useLocalDpi xmlns:a14="http://schemas.microsoft.com/office/drawing/2010/main" val="0"/>
              </a:ext>
            </a:extLst>
          </a:blip>
          <a:srcRect t="6509" b="4775"/>
          <a:stretch/>
        </p:blipFill>
        <p:spPr bwMode="auto">
          <a:xfrm>
            <a:off x="1563846" y="174248"/>
            <a:ext cx="5724000" cy="2124000"/>
          </a:xfrm>
          <a:prstGeom prst="rect">
            <a:avLst/>
          </a:prstGeom>
          <a:noFill/>
          <a:ln>
            <a:noFill/>
          </a:ln>
        </p:spPr>
      </p:pic>
    </p:spTree>
    <p:extLst>
      <p:ext uri="{BB962C8B-B14F-4D97-AF65-F5344CB8AC3E}">
        <p14:creationId xmlns:p14="http://schemas.microsoft.com/office/powerpoint/2010/main" val="9191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fade">
                                      <p:cBhvr>
                                        <p:cTn id="20" dur="500"/>
                                        <p:tgtEl>
                                          <p:spTgt spid="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Effect transition="in" filter="fade">
                                      <p:cBhvr>
                                        <p:cTn id="25" dur="500"/>
                                        <p:tgtEl>
                                          <p:spTgt spid="1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fade">
                                      <p:cBhvr>
                                        <p:cTn id="28" dur="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fade">
                                      <p:cBhvr>
                                        <p:cTn id="33" dur="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fade">
                                      <p:cBhvr>
                                        <p:cTn id="38" dur="500"/>
                                        <p:tgtEl>
                                          <p:spTgt spid="1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xEl>
                                              <p:pRg st="7" end="7"/>
                                            </p:txEl>
                                          </p:spTgt>
                                        </p:tgtEl>
                                        <p:attrNameLst>
                                          <p:attrName>style.visibility</p:attrName>
                                        </p:attrNameLst>
                                      </p:cBhvr>
                                      <p:to>
                                        <p:strVal val="visible"/>
                                      </p:to>
                                    </p:set>
                                    <p:animEffect transition="in" filter="fade">
                                      <p:cBhvr>
                                        <p:cTn id="43" dur="500"/>
                                        <p:tgtEl>
                                          <p:spTgt spid="1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xEl>
                                              <p:pRg st="8" end="8"/>
                                            </p:txEl>
                                          </p:spTgt>
                                        </p:tgtEl>
                                        <p:attrNameLst>
                                          <p:attrName>style.visibility</p:attrName>
                                        </p:attrNameLst>
                                      </p:cBhvr>
                                      <p:to>
                                        <p:strVal val="visible"/>
                                      </p:to>
                                    </p:set>
                                    <p:animEffect transition="in" filter="fade">
                                      <p:cBhvr>
                                        <p:cTn id="48"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p:cNvSpPr txBox="1"/>
          <p:nvPr/>
        </p:nvSpPr>
        <p:spPr>
          <a:xfrm>
            <a:off x="239922" y="224395"/>
            <a:ext cx="8668687" cy="646331"/>
          </a:xfrm>
          <a:prstGeom prst="rect">
            <a:avLst/>
          </a:prstGeom>
          <a:noFill/>
        </p:spPr>
        <p:txBody>
          <a:bodyPr wrap="square" rtlCol="0">
            <a:spAutoFit/>
          </a:bodyPr>
          <a:lstStyle/>
          <a:p>
            <a:r>
              <a:rPr lang="en-AU" sz="3600" dirty="0"/>
              <a:t> </a:t>
            </a:r>
            <a:endParaRPr lang="en-AU" sz="2400" dirty="0">
              <a:solidFill>
                <a:prstClr val="black"/>
              </a:solidFill>
              <a:latin typeface="Times New Roman"/>
              <a:ea typeface="Times New Roman"/>
            </a:endParaRPr>
          </a:p>
        </p:txBody>
      </p:sp>
      <p:sp>
        <p:nvSpPr>
          <p:cNvPr id="2" name="TextBox 1"/>
          <p:cNvSpPr txBox="1"/>
          <p:nvPr/>
        </p:nvSpPr>
        <p:spPr>
          <a:xfrm>
            <a:off x="325925" y="908014"/>
            <a:ext cx="8093798" cy="430887"/>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p:txBody>
      </p:sp>
      <p:sp>
        <p:nvSpPr>
          <p:cNvPr id="9" name="Content Placeholder 1">
            <a:extLst>
              <a:ext uri="{FF2B5EF4-FFF2-40B4-BE49-F238E27FC236}">
                <a16:creationId xmlns:a16="http://schemas.microsoft.com/office/drawing/2014/main" id="{800B77C3-BC4E-4E20-BDE1-700D8538CA47}"/>
              </a:ext>
            </a:extLst>
          </p:cNvPr>
          <p:cNvSpPr>
            <a:spLocks noGrp="1"/>
          </p:cNvSpPr>
          <p:nvPr>
            <p:ph sz="half" idx="1"/>
          </p:nvPr>
        </p:nvSpPr>
        <p:spPr>
          <a:xfrm>
            <a:off x="3943188" y="754600"/>
            <a:ext cx="4913913" cy="4259534"/>
          </a:xfrm>
        </p:spPr>
        <p:txBody>
          <a:bodyPr vert="horz" lIns="91440" tIns="45720" rIns="91440" bIns="45720" rtlCol="0" anchor="t">
            <a:normAutofit fontScale="62500" lnSpcReduction="20000"/>
          </a:bodyPr>
          <a:lstStyle/>
          <a:p>
            <a:r>
              <a:rPr lang="en-GB" dirty="0">
                <a:solidFill>
                  <a:srgbClr val="434343"/>
                </a:solidFill>
              </a:rPr>
              <a:t>Five basic criteria                     </a:t>
            </a:r>
          </a:p>
          <a:p>
            <a:pPr lvl="1"/>
            <a:r>
              <a:rPr lang="en-GB" dirty="0">
                <a:solidFill>
                  <a:srgbClr val="434343"/>
                </a:solidFill>
              </a:rPr>
              <a:t>A prophet will speak on behalf of God, particularly </a:t>
            </a:r>
            <a:r>
              <a:rPr lang="en-GB" b="1" dirty="0">
                <a:solidFill>
                  <a:srgbClr val="434343"/>
                </a:solidFill>
              </a:rPr>
              <a:t>the Reign of God;  </a:t>
            </a:r>
          </a:p>
          <a:p>
            <a:pPr lvl="1"/>
            <a:r>
              <a:rPr lang="en-GB" dirty="0">
                <a:solidFill>
                  <a:srgbClr val="434343"/>
                </a:solidFill>
              </a:rPr>
              <a:t>The prophetic word will ultimately work for </a:t>
            </a:r>
            <a:r>
              <a:rPr lang="en-GB" b="1" dirty="0">
                <a:solidFill>
                  <a:srgbClr val="434343"/>
                </a:solidFill>
              </a:rPr>
              <a:t>the unity of the community </a:t>
            </a:r>
            <a:r>
              <a:rPr lang="en-GB" dirty="0">
                <a:solidFill>
                  <a:srgbClr val="434343"/>
                </a:solidFill>
              </a:rPr>
              <a:t>as a whole.</a:t>
            </a:r>
          </a:p>
          <a:p>
            <a:pPr lvl="1"/>
            <a:r>
              <a:rPr lang="en-GB" dirty="0">
                <a:solidFill>
                  <a:srgbClr val="434343"/>
                </a:solidFill>
              </a:rPr>
              <a:t>A prophetic word uttered by someone who does not </a:t>
            </a:r>
            <a:r>
              <a:rPr lang="en-GB" b="1" dirty="0">
                <a:solidFill>
                  <a:srgbClr val="434343"/>
                </a:solidFill>
              </a:rPr>
              <a:t>live the prophetic word</a:t>
            </a:r>
            <a:r>
              <a:rPr lang="en-GB" dirty="0">
                <a:solidFill>
                  <a:srgbClr val="434343"/>
                </a:solidFill>
              </a:rPr>
              <a:t> is without credibility;</a:t>
            </a:r>
          </a:p>
          <a:p>
            <a:pPr lvl="1"/>
            <a:r>
              <a:rPr lang="en-GB" dirty="0">
                <a:solidFill>
                  <a:srgbClr val="434343"/>
                </a:solidFill>
              </a:rPr>
              <a:t>A prophetic word that has no </a:t>
            </a:r>
            <a:r>
              <a:rPr lang="en-GB" b="1" dirty="0">
                <a:solidFill>
                  <a:srgbClr val="434343"/>
                </a:solidFill>
              </a:rPr>
              <a:t>connection with the reality of the life of the community</a:t>
            </a:r>
            <a:r>
              <a:rPr lang="en-GB" dirty="0">
                <a:solidFill>
                  <a:srgbClr val="434343"/>
                </a:solidFill>
              </a:rPr>
              <a:t> is also without credibility;</a:t>
            </a:r>
          </a:p>
          <a:p>
            <a:pPr lvl="1"/>
            <a:r>
              <a:rPr lang="en-GB" dirty="0">
                <a:solidFill>
                  <a:srgbClr val="434343"/>
                </a:solidFill>
              </a:rPr>
              <a:t>Prophecy is always public and community-oriented – </a:t>
            </a:r>
            <a:r>
              <a:rPr lang="en-GB" b="1" dirty="0">
                <a:solidFill>
                  <a:srgbClr val="434343"/>
                </a:solidFill>
              </a:rPr>
              <a:t>the whole community must understand </a:t>
            </a:r>
            <a:r>
              <a:rPr lang="en-GB" sz="1900" dirty="0">
                <a:solidFill>
                  <a:srgbClr val="434343"/>
                </a:solidFill>
              </a:rPr>
              <a:t>               </a:t>
            </a:r>
            <a:r>
              <a:rPr lang="en-GB" sz="1900" dirty="0">
                <a:solidFill>
                  <a:srgbClr val="434343"/>
                </a:solidFill>
                <a:ea typeface="+mn-lt"/>
                <a:cs typeface="+mn-lt"/>
              </a:rPr>
              <a:t>  </a:t>
            </a:r>
          </a:p>
          <a:p>
            <a:pPr lvl="2"/>
            <a:r>
              <a:rPr lang="en-GB" sz="1500" dirty="0">
                <a:solidFill>
                  <a:srgbClr val="434343"/>
                </a:solidFill>
                <a:ea typeface="+mn-lt"/>
                <a:cs typeface="+mn-lt"/>
              </a:rPr>
              <a:t>                                             (McBrien, R. </a:t>
            </a:r>
            <a:r>
              <a:rPr lang="en-GB" sz="1500" i="1" dirty="0">
                <a:solidFill>
                  <a:srgbClr val="434343"/>
                </a:solidFill>
                <a:ea typeface="+mn-lt"/>
                <a:cs typeface="+mn-lt"/>
              </a:rPr>
              <a:t>Catholicism</a:t>
            </a:r>
            <a:r>
              <a:rPr lang="en-GB" sz="1500" dirty="0">
                <a:solidFill>
                  <a:srgbClr val="434343"/>
                </a:solidFill>
                <a:ea typeface="+mn-lt"/>
                <a:cs typeface="+mn-lt"/>
              </a:rPr>
              <a:t>)</a:t>
            </a:r>
          </a:p>
          <a:p>
            <a:pPr marL="457200" lvl="1" indent="0">
              <a:buNone/>
            </a:pPr>
            <a:r>
              <a:rPr lang="en-GB" sz="1900" dirty="0">
                <a:solidFill>
                  <a:srgbClr val="717171"/>
                </a:solidFill>
              </a:rPr>
              <a:t>					 </a:t>
            </a:r>
            <a:endParaRPr lang="en-US" sz="1900" b="1" dirty="0">
              <a:solidFill>
                <a:srgbClr val="740074"/>
              </a:solidFill>
            </a:endParaRPr>
          </a:p>
          <a:p>
            <a:endParaRPr lang="en-NZ" dirty="0"/>
          </a:p>
        </p:txBody>
      </p:sp>
      <p:sp>
        <p:nvSpPr>
          <p:cNvPr id="10" name="Rectangle 2">
            <a:extLst>
              <a:ext uri="{FF2B5EF4-FFF2-40B4-BE49-F238E27FC236}">
                <a16:creationId xmlns:a16="http://schemas.microsoft.com/office/drawing/2014/main" id="{9DFFB18F-21DD-43E9-9844-B1165AA3FC54}"/>
              </a:ext>
            </a:extLst>
          </p:cNvPr>
          <p:cNvSpPr>
            <a:spLocks noGrp="1" noChangeArrowheads="1"/>
          </p:cNvSpPr>
          <p:nvPr>
            <p:ph type="title"/>
          </p:nvPr>
        </p:nvSpPr>
        <p:spPr>
          <a:xfrm>
            <a:off x="3251201" y="36804"/>
            <a:ext cx="5581650" cy="717796"/>
          </a:xfrm>
        </p:spPr>
        <p:txBody>
          <a:bodyPr>
            <a:normAutofit fontScale="90000"/>
          </a:bodyPr>
          <a:lstStyle/>
          <a:p>
            <a:r>
              <a:rPr lang="en-GB" sz="3400" b="1" dirty="0">
                <a:solidFill>
                  <a:srgbClr val="320080"/>
                </a:solidFill>
                <a:latin typeface="+mn-lt"/>
                <a:cs typeface="Arial" panose="020B0604020202020204" pitchFamily="34" charset="0"/>
              </a:rPr>
              <a:t>Hallmarks of Authentic Prophecy</a:t>
            </a:r>
            <a:endParaRPr lang="en-US" sz="3400" b="1" dirty="0">
              <a:solidFill>
                <a:srgbClr val="320080"/>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53F9A7CB-E529-4946-AB72-03D27D058644}"/>
              </a:ext>
            </a:extLst>
          </p:cNvPr>
          <p:cNvSpPr txBox="1"/>
          <p:nvPr/>
        </p:nvSpPr>
        <p:spPr>
          <a:xfrm>
            <a:off x="239923" y="791888"/>
            <a:ext cx="3703266" cy="1815882"/>
          </a:xfrm>
          <a:prstGeom prst="rect">
            <a:avLst/>
          </a:prstGeom>
          <a:noFill/>
        </p:spPr>
        <p:txBody>
          <a:bodyPr wrap="square" rtlCol="0">
            <a:spAutoFit/>
          </a:bodyPr>
          <a:lstStyle/>
          <a:p>
            <a:pPr algn="ctr"/>
            <a:r>
              <a:rPr lang="en-GB" sz="2800" b="1" dirty="0">
                <a:solidFill>
                  <a:srgbClr val="32007E"/>
                </a:solidFill>
              </a:rPr>
              <a:t>The signs of true prophecy are not always easy to recognise</a:t>
            </a:r>
          </a:p>
        </p:txBody>
      </p:sp>
      <p:sp>
        <p:nvSpPr>
          <p:cNvPr id="12" name="TextBox 11">
            <a:extLst>
              <a:ext uri="{FF2B5EF4-FFF2-40B4-BE49-F238E27FC236}">
                <a16:creationId xmlns:a16="http://schemas.microsoft.com/office/drawing/2014/main" id="{46ACB42F-44E7-4334-BD32-C729ADF38BD0}"/>
              </a:ext>
            </a:extLst>
          </p:cNvPr>
          <p:cNvSpPr txBox="1"/>
          <p:nvPr/>
        </p:nvSpPr>
        <p:spPr>
          <a:xfrm>
            <a:off x="207387" y="3144437"/>
            <a:ext cx="37032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600" i="1" dirty="0">
                <a:solidFill>
                  <a:srgbClr val="32007E"/>
                </a:solidFill>
                <a:latin typeface="Arial Rounded MT Bold" panose="020F0704030504030204" pitchFamily="34" charset="0"/>
              </a:rPr>
              <a:t>"Jerusalem, Jerusalem, you that kill the prophets and stone those who are sent to you. How I have longed to gather your children, as a hen gathers her chicks under her wings and you refused" </a:t>
            </a:r>
            <a:r>
              <a:rPr lang="en-GB" sz="1600" dirty="0">
                <a:solidFill>
                  <a:srgbClr val="32007E"/>
                </a:solidFill>
                <a:latin typeface="Arial Rounded MT Bold" panose="020F0704030504030204" pitchFamily="34" charset="0"/>
              </a:rPr>
              <a:t>            </a:t>
            </a:r>
            <a:r>
              <a:rPr lang="en-GB" sz="1400" dirty="0">
                <a:solidFill>
                  <a:srgbClr val="32007E"/>
                </a:solidFill>
                <a:latin typeface="Arial Rounded MT Bold" panose="020F0704030504030204" pitchFamily="34" charset="0"/>
              </a:rPr>
              <a:t>(Mat 23:37)</a:t>
            </a:r>
            <a:endParaRPr lang="en-GB" sz="1400" dirty="0">
              <a:solidFill>
                <a:srgbClr val="32007E"/>
              </a:solidFill>
              <a:latin typeface="Arial Rounded MT Bold" panose="020F0704030504030204" pitchFamily="34" charset="0"/>
              <a:cs typeface="Calibri"/>
            </a:endParaRPr>
          </a:p>
        </p:txBody>
      </p:sp>
    </p:spTree>
    <p:extLst>
      <p:ext uri="{BB962C8B-B14F-4D97-AF65-F5344CB8AC3E}">
        <p14:creationId xmlns:p14="http://schemas.microsoft.com/office/powerpoint/2010/main" val="114999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 y="0"/>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7646288"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3" name="Title 2">
            <a:extLst>
              <a:ext uri="{FF2B5EF4-FFF2-40B4-BE49-F238E27FC236}">
                <a16:creationId xmlns:a16="http://schemas.microsoft.com/office/drawing/2014/main" id="{9ED204F9-18C4-4F81-80D4-35ED5098E39F}"/>
              </a:ext>
            </a:extLst>
          </p:cNvPr>
          <p:cNvSpPr>
            <a:spLocks noGrp="1"/>
          </p:cNvSpPr>
          <p:nvPr>
            <p:ph type="title"/>
          </p:nvPr>
        </p:nvSpPr>
        <p:spPr/>
        <p:txBody>
          <a:bodyPr>
            <a:normAutofit fontScale="90000"/>
          </a:bodyPr>
          <a:lstStyle/>
          <a:p>
            <a:r>
              <a:rPr lang="en-AU" dirty="0"/>
              <a:t>The Church doesn’t have a mission; God’s mission has a Church</a:t>
            </a:r>
            <a:endParaRPr lang="en-NZ" dirty="0"/>
          </a:p>
        </p:txBody>
      </p:sp>
      <p:pic>
        <p:nvPicPr>
          <p:cNvPr id="1028" name="Picture 4" descr="Image result for Nano nagle">
            <a:extLst>
              <a:ext uri="{FF2B5EF4-FFF2-40B4-BE49-F238E27FC236}">
                <a16:creationId xmlns:a16="http://schemas.microsoft.com/office/drawing/2014/main" id="{D4AE22DF-FCE2-4294-82DC-3D40C1B2D40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3433" t="3324" r="10174" b="9605"/>
          <a:stretch/>
        </p:blipFill>
        <p:spPr bwMode="auto">
          <a:xfrm>
            <a:off x="247227" y="1368212"/>
            <a:ext cx="1789137" cy="258064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2FAF1F4F-065B-4013-B6B2-59B5FAC217C1}"/>
              </a:ext>
            </a:extLst>
          </p:cNvPr>
          <p:cNvSpPr>
            <a:spLocks noGrp="1"/>
          </p:cNvSpPr>
          <p:nvPr>
            <p:ph sz="quarter" idx="4"/>
          </p:nvPr>
        </p:nvSpPr>
        <p:spPr>
          <a:xfrm>
            <a:off x="2221653" y="1527074"/>
            <a:ext cx="6285654" cy="3223330"/>
          </a:xfrm>
        </p:spPr>
        <p:txBody>
          <a:bodyPr>
            <a:normAutofit fontScale="85000" lnSpcReduction="20000"/>
          </a:bodyPr>
          <a:lstStyle/>
          <a:p>
            <a:r>
              <a:rPr lang="en-AU" dirty="0"/>
              <a:t>Nano – a Prophet for her time</a:t>
            </a:r>
          </a:p>
          <a:p>
            <a:pPr lvl="1"/>
            <a:r>
              <a:rPr lang="en-AU" dirty="0"/>
              <a:t>Developed by Sr Margaret Kelly (</a:t>
            </a:r>
            <a:r>
              <a:rPr lang="en-AU" dirty="0" err="1"/>
              <a:t>pbvm</a:t>
            </a:r>
            <a:r>
              <a:rPr lang="en-AU" dirty="0"/>
              <a:t>)  </a:t>
            </a:r>
          </a:p>
          <a:p>
            <a:pPr lvl="4"/>
            <a:r>
              <a:rPr lang="en-AU" dirty="0"/>
              <a:t>German sociologist Max Weber </a:t>
            </a:r>
          </a:p>
          <a:p>
            <a:r>
              <a:rPr lang="en-AU" dirty="0"/>
              <a:t>Weber maintains prophets emerge through the experience of being called to mission. </a:t>
            </a:r>
          </a:p>
          <a:p>
            <a:pPr lvl="2"/>
            <a:r>
              <a:rPr lang="en-AU" dirty="0"/>
              <a:t>Implicit in the prophetic call to mission is the notion of conversion </a:t>
            </a:r>
          </a:p>
          <a:p>
            <a:pPr lvl="2"/>
            <a:r>
              <a:rPr lang="en-AU" dirty="0"/>
              <a:t>essentially an internal re-orientation of perspective </a:t>
            </a:r>
          </a:p>
          <a:p>
            <a:pPr lvl="3"/>
            <a:r>
              <a:rPr lang="en-AU" dirty="0"/>
              <a:t>This gives prophets a different – often radical – understanding of and engagement with their world</a:t>
            </a:r>
          </a:p>
          <a:p>
            <a:r>
              <a:rPr lang="en-AU" dirty="0"/>
              <a:t>Prophetic actions and critiques will focus particularly the issues and structures of their own time,             place and context. </a:t>
            </a:r>
            <a:endParaRPr lang="en-NZ" dirty="0"/>
          </a:p>
        </p:txBody>
      </p:sp>
    </p:spTree>
    <p:extLst>
      <p:ext uri="{BB962C8B-B14F-4D97-AF65-F5344CB8AC3E}">
        <p14:creationId xmlns:p14="http://schemas.microsoft.com/office/powerpoint/2010/main" val="4347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500"/>
                                        <p:tgtEl>
                                          <p:spTgt spid="1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fade">
                                      <p:cBhvr>
                                        <p:cTn id="33" dur="500"/>
                                        <p:tgtEl>
                                          <p:spTgt spid="1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fade">
                                      <p:cBhvr>
                                        <p:cTn id="38" dur="500"/>
                                        <p:tgtEl>
                                          <p:spTgt spid="1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Effect transition="in" filter="fade">
                                      <p:cBhvr>
                                        <p:cTn id="43"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325925" y="908014"/>
            <a:ext cx="3561092" cy="769441"/>
          </a:xfrm>
          <a:prstGeom prst="rect">
            <a:avLst/>
          </a:prstGeom>
          <a:solidFill>
            <a:srgbClr val="FFFFFF">
              <a:alpha val="20000"/>
            </a:srgbClr>
          </a:solidFill>
        </p:spPr>
        <p:txBody>
          <a:bodyPr wrap="square" rtlCol="0">
            <a:spAutoFit/>
          </a:bodyPr>
          <a:lstStyle/>
          <a:p>
            <a:pPr>
              <a:buClr>
                <a:srgbClr val="CC0099"/>
              </a:buClr>
            </a:pPr>
            <a:r>
              <a:rPr lang="en-AU" sz="2200" dirty="0">
                <a:solidFill>
                  <a:srgbClr val="CC0099"/>
                </a:solidFill>
              </a:rPr>
              <a:t> </a:t>
            </a:r>
            <a:endParaRPr lang="en-AU" sz="2200" dirty="0"/>
          </a:p>
          <a:p>
            <a:pPr>
              <a:buClr>
                <a:srgbClr val="CC0099"/>
              </a:buClr>
            </a:pPr>
            <a:endParaRPr lang="en-AU" sz="2200" dirty="0"/>
          </a:p>
        </p:txBody>
      </p:sp>
      <p:sp>
        <p:nvSpPr>
          <p:cNvPr id="6" name="Rectangle 3">
            <a:extLst>
              <a:ext uri="{FF2B5EF4-FFF2-40B4-BE49-F238E27FC236}">
                <a16:creationId xmlns:a16="http://schemas.microsoft.com/office/drawing/2014/main" id="{3C8774DD-FEBE-4814-93C5-E6FA4B772A2E}"/>
              </a:ext>
            </a:extLst>
          </p:cNvPr>
          <p:cNvSpPr txBox="1">
            <a:spLocks noGrp="1" noChangeArrowheads="1"/>
          </p:cNvSpPr>
          <p:nvPr>
            <p:ph idx="1"/>
          </p:nvPr>
        </p:nvSpPr>
        <p:spPr>
          <a:xfrm>
            <a:off x="206448" y="1028700"/>
            <a:ext cx="8720919" cy="3878580"/>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rgbClr val="4C4C4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4C4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4C4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solidFill>
                  <a:srgbClr val="434343"/>
                </a:solidFill>
              </a:rPr>
              <a:t>A tensive symbol that speaks of the ‘right relationships’ that mark end times</a:t>
            </a:r>
          </a:p>
          <a:p>
            <a:pPr lvl="2"/>
            <a:r>
              <a:rPr lang="en-AU" dirty="0">
                <a:solidFill>
                  <a:srgbClr val="434343"/>
                </a:solidFill>
              </a:rPr>
              <a:t>When lives </a:t>
            </a:r>
            <a:r>
              <a:rPr lang="en-AU" dirty="0"/>
              <a:t>are directed by the Mercy, Justice and Compassion of God</a:t>
            </a:r>
            <a:r>
              <a:rPr lang="en-AU" dirty="0">
                <a:solidFill>
                  <a:srgbClr val="434343"/>
                </a:solidFill>
              </a:rPr>
              <a:t>  </a:t>
            </a:r>
          </a:p>
          <a:p>
            <a:pPr lvl="1"/>
            <a:r>
              <a:rPr lang="en-AU" dirty="0">
                <a:solidFill>
                  <a:srgbClr val="434343"/>
                </a:solidFill>
              </a:rPr>
              <a:t>It is both transcendent and concrete </a:t>
            </a:r>
          </a:p>
          <a:p>
            <a:pPr lvl="2"/>
            <a:r>
              <a:rPr lang="en-AU" dirty="0">
                <a:solidFill>
                  <a:srgbClr val="434343"/>
                </a:solidFill>
              </a:rPr>
              <a:t>a foundational attitude/orientation rather than a temporal reality.</a:t>
            </a:r>
          </a:p>
          <a:p>
            <a:pPr lvl="2"/>
            <a:r>
              <a:rPr lang="en-AU" dirty="0">
                <a:solidFill>
                  <a:srgbClr val="434343"/>
                </a:solidFill>
              </a:rPr>
              <a:t>Parables; miracles etc are reflections/inbreaking of the Reign of God    </a:t>
            </a:r>
          </a:p>
          <a:p>
            <a:pPr lvl="1"/>
            <a:r>
              <a:rPr lang="en-AU" dirty="0">
                <a:solidFill>
                  <a:srgbClr val="434343"/>
                </a:solidFill>
              </a:rPr>
              <a:t>Radically linked into the covenantal life of Israel </a:t>
            </a:r>
          </a:p>
          <a:p>
            <a:pPr lvl="2"/>
            <a:r>
              <a:rPr lang="en-AU" dirty="0">
                <a:solidFill>
                  <a:srgbClr val="434343"/>
                </a:solidFill>
              </a:rPr>
              <a:t>who are called to live their lives as the people of God. </a:t>
            </a:r>
          </a:p>
          <a:p>
            <a:pPr lvl="3"/>
            <a:r>
              <a:rPr lang="en-AU" dirty="0">
                <a:solidFill>
                  <a:srgbClr val="434343"/>
                </a:solidFill>
              </a:rPr>
              <a:t>An emphasis on relationships and a deep ‘knowing’ of God. </a:t>
            </a:r>
          </a:p>
          <a:p>
            <a:r>
              <a:rPr lang="en-AU" dirty="0">
                <a:solidFill>
                  <a:srgbClr val="434343"/>
                </a:solidFill>
              </a:rPr>
              <a:t>When lives are directed by the Mercy, Justice and Compassion of God – transcendent order</a:t>
            </a:r>
          </a:p>
          <a:p>
            <a:pPr lvl="1"/>
            <a:r>
              <a:rPr lang="en-AU" dirty="0">
                <a:solidFill>
                  <a:srgbClr val="434343"/>
                </a:solidFill>
              </a:rPr>
              <a:t>Both the ‘power’ of God over all creation and </a:t>
            </a:r>
          </a:p>
          <a:p>
            <a:pPr lvl="1"/>
            <a:r>
              <a:rPr lang="en-AU" dirty="0">
                <a:solidFill>
                  <a:srgbClr val="434343"/>
                </a:solidFill>
              </a:rPr>
              <a:t>the power God has to change human lives and hearts. </a:t>
            </a:r>
          </a:p>
          <a:p>
            <a:pPr lvl="2"/>
            <a:r>
              <a:rPr lang="en-GB" dirty="0">
                <a:solidFill>
                  <a:srgbClr val="434343"/>
                </a:solidFill>
              </a:rPr>
              <a:t>metanoia – </a:t>
            </a:r>
          </a:p>
          <a:p>
            <a:pPr lvl="2"/>
            <a:r>
              <a:rPr lang="en-GB" dirty="0">
                <a:solidFill>
                  <a:srgbClr val="434343"/>
                </a:solidFill>
              </a:rPr>
              <a:t>the confidence that the covenant would one day be ‘written in the heart’ of God’s people3</a:t>
            </a:r>
          </a:p>
        </p:txBody>
      </p:sp>
      <p:sp>
        <p:nvSpPr>
          <p:cNvPr id="7" name="Rectangle 6">
            <a:extLst>
              <a:ext uri="{FF2B5EF4-FFF2-40B4-BE49-F238E27FC236}">
                <a16:creationId xmlns:a16="http://schemas.microsoft.com/office/drawing/2014/main" id="{DE9CBDEE-22EA-4B49-9FCD-9344A1E67C4F}"/>
              </a:ext>
            </a:extLst>
          </p:cNvPr>
          <p:cNvSpPr/>
          <p:nvPr/>
        </p:nvSpPr>
        <p:spPr>
          <a:xfrm>
            <a:off x="2449146" y="0"/>
            <a:ext cx="6682154" cy="908014"/>
          </a:xfrm>
          <a:prstGeom prst="rect">
            <a:avLst/>
          </a:prstGeom>
          <a:solidFill>
            <a:srgbClr val="2D0084"/>
          </a:solidFill>
          <a:ln>
            <a:solidFill>
              <a:srgbClr val="2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The Reign of God</a:t>
            </a:r>
          </a:p>
        </p:txBody>
      </p:sp>
    </p:spTree>
    <p:extLst>
      <p:ext uri="{BB962C8B-B14F-4D97-AF65-F5344CB8AC3E}">
        <p14:creationId xmlns:p14="http://schemas.microsoft.com/office/powerpoint/2010/main" val="386291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Effect transition="in" filter="fade">
                                      <p:cBhvr>
                                        <p:cTn id="49" dur="500"/>
                                        <p:tgtEl>
                                          <p:spTgt spid="6">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fade">
                                      <p:cBhvr>
                                        <p:cTn id="54" dur="500"/>
                                        <p:tgtEl>
                                          <p:spTgt spid="6">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6_9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09"/>
            <a:ext cx="9133817" cy="5143500"/>
          </a:xfrm>
          <a:prstGeom prst="rect">
            <a:avLst/>
          </a:prstGeom>
        </p:spPr>
      </p:pic>
      <p:sp>
        <p:nvSpPr>
          <p:cNvPr id="21" name="Rectangle 20"/>
          <p:cNvSpPr/>
          <p:nvPr/>
        </p:nvSpPr>
        <p:spPr>
          <a:xfrm>
            <a:off x="1466797" y="2404820"/>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744083" y="1841303"/>
            <a:ext cx="1860231" cy="1630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Content Placeholder 2">
            <a:extLst>
              <a:ext uri="{FF2B5EF4-FFF2-40B4-BE49-F238E27FC236}">
                <a16:creationId xmlns:a16="http://schemas.microsoft.com/office/drawing/2014/main" id="{870A6DBE-FCC5-4B2D-9FB3-2F706808BAA8}"/>
              </a:ext>
            </a:extLst>
          </p:cNvPr>
          <p:cNvSpPr>
            <a:spLocks noGrp="1"/>
          </p:cNvSpPr>
          <p:nvPr>
            <p:ph idx="1"/>
          </p:nvPr>
        </p:nvSpPr>
        <p:spPr>
          <a:xfrm>
            <a:off x="3073400" y="195191"/>
            <a:ext cx="5827089" cy="2376560"/>
          </a:xfrm>
        </p:spPr>
        <p:txBody>
          <a:bodyPr>
            <a:normAutofit fontScale="92500"/>
          </a:bodyPr>
          <a:lstStyle/>
          <a:p>
            <a:r>
              <a:rPr lang="en-GB" sz="2200" b="1" dirty="0">
                <a:solidFill>
                  <a:srgbClr val="2D0085"/>
                </a:solidFill>
              </a:rPr>
              <a:t>“These people have a rebellious, unruly heart; . . . [but] I will make a new covenant with the House of Israel and the House of Judah. . . . Deep within them I will plant my Law, writing it on their hearts. Then I will be their God and they will be my people. . . . [and] they will all know me, the least no less than the greatest.”</a:t>
            </a:r>
            <a:r>
              <a:rPr lang="en-GB" sz="2200" dirty="0">
                <a:solidFill>
                  <a:srgbClr val="2D0085"/>
                </a:solidFill>
              </a:rPr>
              <a:t>             </a:t>
            </a:r>
            <a:r>
              <a:rPr lang="en-GB" sz="1500" dirty="0">
                <a:solidFill>
                  <a:srgbClr val="2D0085"/>
                </a:solidFill>
              </a:rPr>
              <a:t>(Jr. 5:23 &amp; 31:33)</a:t>
            </a:r>
            <a:endParaRPr lang="en-US" sz="1500" dirty="0">
              <a:solidFill>
                <a:srgbClr val="2D0085"/>
              </a:solidFill>
            </a:endParaRPr>
          </a:p>
        </p:txBody>
      </p:sp>
      <p:sp>
        <p:nvSpPr>
          <p:cNvPr id="7" name="Content Placeholder 2">
            <a:extLst>
              <a:ext uri="{FF2B5EF4-FFF2-40B4-BE49-F238E27FC236}">
                <a16:creationId xmlns:a16="http://schemas.microsoft.com/office/drawing/2014/main" id="{12AD80C0-6880-43ED-96D6-0A40DD4827CB}"/>
              </a:ext>
            </a:extLst>
          </p:cNvPr>
          <p:cNvSpPr txBox="1">
            <a:spLocks/>
          </p:cNvSpPr>
          <p:nvPr/>
        </p:nvSpPr>
        <p:spPr bwMode="auto">
          <a:xfrm>
            <a:off x="186361" y="2656602"/>
            <a:ext cx="7049326" cy="2461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AU" sz="2800" dirty="0">
                <a:solidFill>
                  <a:srgbClr val="434343"/>
                </a:solidFill>
              </a:rPr>
              <a:t>Peace is not merely the absence of war. Nor can it be reduced solely to the maintenance of a balance of power between enemies. Nor is it brought about by dictatorship. Instead, it is rightly and appropriately called "an enterprise of justice" (Is. 32:7). Peace results from that harmony built into human society by its divine founder, and actualized by [people] as they thirst after ever greater justice. . . Peace must be born of mutual trust between nations rather than imposed on them through fear of one another's weapons. </a:t>
            </a:r>
            <a:r>
              <a:rPr lang="en-AU" sz="2300" dirty="0">
                <a:solidFill>
                  <a:srgbClr val="434343"/>
                </a:solidFill>
              </a:rPr>
              <a:t>                                 </a:t>
            </a:r>
          </a:p>
          <a:p>
            <a:pPr marL="0" indent="0">
              <a:buNone/>
            </a:pPr>
            <a:r>
              <a:rPr lang="en-AU" sz="2300" dirty="0">
                <a:solidFill>
                  <a:srgbClr val="434343"/>
                </a:solidFill>
              </a:rPr>
              <a:t>							        (The Church in the Modern World no.78 &amp; 82)</a:t>
            </a:r>
            <a:endParaRPr lang="en-NZ" sz="2300" dirty="0">
              <a:solidFill>
                <a:srgbClr val="434343"/>
              </a:solidFill>
            </a:endParaRPr>
          </a:p>
        </p:txBody>
      </p:sp>
    </p:spTree>
    <p:extLst>
      <p:ext uri="{BB962C8B-B14F-4D97-AF65-F5344CB8AC3E}">
        <p14:creationId xmlns:p14="http://schemas.microsoft.com/office/powerpoint/2010/main" val="22957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3978</TotalTime>
  <Words>4005</Words>
  <Application>Microsoft Macintosh PowerPoint</Application>
  <PresentationFormat>On-screen Show (16:9)</PresentationFormat>
  <Paragraphs>277</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Times New Roman</vt:lpstr>
      <vt:lpstr>Trebuchet MS</vt:lpstr>
      <vt:lpstr>Wingdings 2</vt:lpstr>
      <vt:lpstr>1_Office Theme</vt:lpstr>
      <vt:lpstr>PowerPoint Presentation</vt:lpstr>
      <vt:lpstr>In Wisdom’s Path</vt:lpstr>
      <vt:lpstr>PowerPoint Presentation</vt:lpstr>
      <vt:lpstr>PowerPoint Presentation</vt:lpstr>
      <vt:lpstr>PowerPoint Presentation</vt:lpstr>
      <vt:lpstr>Hallmarks of Authentic Prophecy</vt:lpstr>
      <vt:lpstr>The Church doesn’t have a mission; God’s mission has a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Louise Gunther</cp:lastModifiedBy>
  <cp:revision>252</cp:revision>
  <cp:lastPrinted>2017-02-21T22:01:17Z</cp:lastPrinted>
  <dcterms:created xsi:type="dcterms:W3CDTF">2010-04-12T23:12:02Z</dcterms:created>
  <dcterms:modified xsi:type="dcterms:W3CDTF">2020-03-24T02:07:07Z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